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1"/>
  </p:sldMasterIdLst>
  <p:notesMasterIdLst>
    <p:notesMasterId r:id="rId3"/>
  </p:notesMasterIdLst>
  <p:sldIdLst>
    <p:sldId id="273" r:id="rId2"/>
  </p:sldIdLst>
  <p:sldSz cx="12192000" cy="6858000"/>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B2FE"/>
    <a:srgbClr val="D883FF"/>
    <a:srgbClr val="EDD283"/>
    <a:srgbClr val="F6DE86"/>
    <a:srgbClr val="000066"/>
    <a:srgbClr val="EDBF17"/>
    <a:srgbClr val="FF0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6AF4C0-1297-4FC2-864E-52ED4F6D2241}" v="27" dt="2026-01-28T15:21:29.244"/>
  </p1510:revLst>
</p1510:revInfo>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4"/>
    <p:restoredTop sz="91769" autoAdjust="0"/>
  </p:normalViewPr>
  <p:slideViewPr>
    <p:cSldViewPr snapToObjects="1">
      <p:cViewPr varScale="1">
        <p:scale>
          <a:sx n="144" d="100"/>
          <a:sy n="144" d="100"/>
        </p:scale>
        <p:origin x="336" y="184"/>
      </p:cViewPr>
      <p:guideLst>
        <p:guide orient="horz" pos="2160"/>
        <p:guide pos="3840"/>
      </p:guideLst>
    </p:cSldViewPr>
  </p:slideViewPr>
  <p:notesTextViewPr>
    <p:cViewPr>
      <p:scale>
        <a:sx n="100" d="100"/>
        <a:sy n="100" d="100"/>
      </p:scale>
      <p:origin x="0" y="0"/>
    </p:cViewPr>
  </p:notesTextViewPr>
  <p:sorterViewPr>
    <p:cViewPr>
      <p:scale>
        <a:sx n="77" d="100"/>
        <a:sy n="77"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4" tIns="46747" rIns="93494" bIns="46747"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4" tIns="46747" rIns="93494" bIns="46747" rtlCol="0"/>
          <a:lstStyle>
            <a:lvl1pPr algn="r">
              <a:defRPr sz="1200"/>
            </a:lvl1pPr>
          </a:lstStyle>
          <a:p>
            <a:fld id="{8FDCC759-1769-408A-88B3-5B4AC700DB85}" type="datetimeFigureOut">
              <a:rPr lang="en-US" smtClean="0"/>
              <a:pPr/>
              <a:t>7/21/26</a:t>
            </a:fld>
            <a:endParaRPr lang="en-US"/>
          </a:p>
        </p:txBody>
      </p:sp>
      <p:sp>
        <p:nvSpPr>
          <p:cNvPr id="4" name="Slide Image Placeholder 3"/>
          <p:cNvSpPr>
            <a:spLocks noGrp="1" noRot="1" noChangeAspect="1"/>
          </p:cNvSpPr>
          <p:nvPr>
            <p:ph type="sldImg" idx="2"/>
          </p:nvPr>
        </p:nvSpPr>
        <p:spPr>
          <a:xfrm>
            <a:off x="423863" y="698500"/>
            <a:ext cx="6205537" cy="3490913"/>
          </a:xfrm>
          <a:prstGeom prst="rect">
            <a:avLst/>
          </a:prstGeom>
          <a:noFill/>
          <a:ln w="12700">
            <a:solidFill>
              <a:prstClr val="black"/>
            </a:solidFill>
          </a:ln>
        </p:spPr>
        <p:txBody>
          <a:bodyPr vert="horz" lIns="93494" tIns="46747" rIns="93494" bIns="46747"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4" tIns="46747" rIns="93494" bIns="4674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5455"/>
          </a:xfrm>
          <a:prstGeom prst="rect">
            <a:avLst/>
          </a:prstGeom>
        </p:spPr>
        <p:txBody>
          <a:bodyPr vert="horz" lIns="93494" tIns="46747" rIns="93494" bIns="46747"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5455"/>
          </a:xfrm>
          <a:prstGeom prst="rect">
            <a:avLst/>
          </a:prstGeom>
        </p:spPr>
        <p:txBody>
          <a:bodyPr vert="horz" lIns="93494" tIns="46747" rIns="93494" bIns="46747" rtlCol="0" anchor="b"/>
          <a:lstStyle>
            <a:lvl1pPr algn="r">
              <a:defRPr sz="1200"/>
            </a:lvl1pPr>
          </a:lstStyle>
          <a:p>
            <a:fld id="{F0654C60-C258-46DA-BBE3-E1FEB4E83DAC}" type="slidenum">
              <a:rPr lang="en-US" smtClean="0"/>
              <a:pPr/>
              <a:t>‹#›</a:t>
            </a:fld>
            <a:endParaRPr lang="en-US"/>
          </a:p>
        </p:txBody>
      </p:sp>
    </p:spTree>
    <p:extLst>
      <p:ext uri="{BB962C8B-B14F-4D97-AF65-F5344CB8AC3E}">
        <p14:creationId xmlns:p14="http://schemas.microsoft.com/office/powerpoint/2010/main" val="183501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404D703-FA91-467B-B74B-087246F4E03A}" type="datetime1">
              <a:rPr lang="en-US" smtClean="0"/>
              <a:pPr>
                <a:defRPr/>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14470CD4-3FBC-4F92-9C15-022ADF37535A}" type="slidenum">
              <a:rPr lang="en-US" smtClean="0"/>
              <a:pPr>
                <a:defRPr/>
              </a:pPr>
              <a:t>‹#›</a:t>
            </a:fld>
            <a:endParaRPr lang="en-US"/>
          </a:p>
        </p:txBody>
      </p:sp>
    </p:spTree>
    <p:extLst>
      <p:ext uri="{BB962C8B-B14F-4D97-AF65-F5344CB8AC3E}">
        <p14:creationId xmlns:p14="http://schemas.microsoft.com/office/powerpoint/2010/main" val="4076871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D648AA3-AEF6-47D0-B125-0D00519BE695}" type="datetime1">
              <a:rPr lang="en-US" smtClean="0"/>
              <a:pPr>
                <a:defRPr/>
              </a:pPr>
              <a:t>7/21/26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0EF6A96-3574-4F3A-8B04-5652C3A81825}" type="slidenum">
              <a:rPr lang="en-US" smtClean="0"/>
              <a:pPr>
                <a:defRPr/>
              </a:pPr>
              <a:t>‹#›</a:t>
            </a:fld>
            <a:endParaRPr lang="en-US"/>
          </a:p>
        </p:txBody>
      </p:sp>
    </p:spTree>
    <p:extLst>
      <p:ext uri="{BB962C8B-B14F-4D97-AF65-F5344CB8AC3E}">
        <p14:creationId xmlns:p14="http://schemas.microsoft.com/office/powerpoint/2010/main" val="2593142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1837C75-B5CD-4606-A4B4-AF9804CAB56A}" type="datetime1">
              <a:rPr lang="en-US" smtClean="0"/>
              <a:pPr>
                <a:defRPr/>
              </a:pPr>
              <a:t>7/21/26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7FABA16-8A15-4B1E-B062-7814356BC7CA}" type="slidenum">
              <a:rPr lang="en-US" smtClean="0"/>
              <a:pPr>
                <a:defRPr/>
              </a:pPr>
              <a:t>‹#›</a:t>
            </a:fld>
            <a:endParaRPr lang="en-US"/>
          </a:p>
        </p:txBody>
      </p:sp>
    </p:spTree>
    <p:extLst>
      <p:ext uri="{BB962C8B-B14F-4D97-AF65-F5344CB8AC3E}">
        <p14:creationId xmlns:p14="http://schemas.microsoft.com/office/powerpoint/2010/main" val="157944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161B3ED-C810-4E6E-9D88-C5D95E268180}" type="datetime1">
              <a:rPr lang="en-US" smtClean="0"/>
              <a:pPr>
                <a:defRPr/>
              </a:pPr>
              <a:t>7/21/26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129517C-F77F-46EF-9997-3E146F840E4F}" type="slidenum">
              <a:rPr lang="en-US" smtClean="0"/>
              <a:pPr>
                <a:defRPr/>
              </a:pPr>
              <a:t>‹#›</a:t>
            </a:fld>
            <a:endParaRPr lang="en-US"/>
          </a:p>
        </p:txBody>
      </p:sp>
    </p:spTree>
    <p:extLst>
      <p:ext uri="{BB962C8B-B14F-4D97-AF65-F5344CB8AC3E}">
        <p14:creationId xmlns:p14="http://schemas.microsoft.com/office/powerpoint/2010/main" val="3755697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47E3251-3295-481B-9630-7DC59FAFDF74}" type="datetime1">
              <a:rPr lang="en-US" smtClean="0"/>
              <a:pPr>
                <a:defRPr/>
              </a:pPr>
              <a:t>7/21/26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803AD5-B899-434B-8EB5-2CD405563E69}" type="slidenum">
              <a:rPr lang="en-US" smtClean="0"/>
              <a:pPr>
                <a:defRPr/>
              </a:pPr>
              <a:t>‹#›</a:t>
            </a:fld>
            <a:endParaRPr lang="en-US"/>
          </a:p>
        </p:txBody>
      </p:sp>
    </p:spTree>
    <p:extLst>
      <p:ext uri="{BB962C8B-B14F-4D97-AF65-F5344CB8AC3E}">
        <p14:creationId xmlns:p14="http://schemas.microsoft.com/office/powerpoint/2010/main" val="3734941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C1BB0B7-208A-4E27-87A8-D45160F129EA}" type="datetime1">
              <a:rPr lang="en-US" smtClean="0"/>
              <a:pPr>
                <a:defRPr/>
              </a:pPr>
              <a:t>7/21/26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7844E52-B467-42D5-BD18-484D6DBE8B7D}" type="slidenum">
              <a:rPr lang="en-US" smtClean="0"/>
              <a:pPr>
                <a:defRPr/>
              </a:pPr>
              <a:t>‹#›</a:t>
            </a:fld>
            <a:endParaRPr lang="en-US"/>
          </a:p>
        </p:txBody>
      </p:sp>
    </p:spTree>
    <p:extLst>
      <p:ext uri="{BB962C8B-B14F-4D97-AF65-F5344CB8AC3E}">
        <p14:creationId xmlns:p14="http://schemas.microsoft.com/office/powerpoint/2010/main" val="2495962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9EE3C77C-55C3-4E44-AA0D-4A67C43901B5}" type="datetime1">
              <a:rPr lang="en-US" smtClean="0"/>
              <a:pPr>
                <a:defRPr/>
              </a:pPr>
              <a:t>7/21/26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434136E-7043-40D2-9BDD-7B99F5AEB86C}" type="slidenum">
              <a:rPr lang="en-US" smtClean="0"/>
              <a:pPr>
                <a:defRPr/>
              </a:pPr>
              <a:t>‹#›</a:t>
            </a:fld>
            <a:endParaRPr lang="en-US"/>
          </a:p>
        </p:txBody>
      </p:sp>
    </p:spTree>
    <p:extLst>
      <p:ext uri="{BB962C8B-B14F-4D97-AF65-F5344CB8AC3E}">
        <p14:creationId xmlns:p14="http://schemas.microsoft.com/office/powerpoint/2010/main" val="3276607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88F77D9D-7C25-4E50-A6C7-D1189B2FBB77}" type="datetime1">
              <a:rPr lang="en-US" smtClean="0"/>
              <a:pPr>
                <a:defRPr/>
              </a:pPr>
              <a:t>7/21/26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77B18A49-E761-4092-9315-C4CC3F9C548C}" type="slidenum">
              <a:rPr lang="en-US" smtClean="0"/>
              <a:pPr>
                <a:defRPr/>
              </a:pPr>
              <a:t>‹#›</a:t>
            </a:fld>
            <a:endParaRPr lang="en-US"/>
          </a:p>
        </p:txBody>
      </p:sp>
    </p:spTree>
    <p:extLst>
      <p:ext uri="{BB962C8B-B14F-4D97-AF65-F5344CB8AC3E}">
        <p14:creationId xmlns:p14="http://schemas.microsoft.com/office/powerpoint/2010/main" val="109889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9B69219-33CD-49C8-B803-CE90EBD099C5}" type="datetime1">
              <a:rPr lang="en-US" smtClean="0"/>
              <a:pPr>
                <a:defRPr/>
              </a:pPr>
              <a:t>7/21/26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0E26351-9D7A-4682-A6C4-1BAC176F4EB2}" type="slidenum">
              <a:rPr lang="en-US" smtClean="0"/>
              <a:pPr>
                <a:defRPr/>
              </a:pPr>
              <a:t>‹#›</a:t>
            </a:fld>
            <a:endParaRPr lang="en-US"/>
          </a:p>
        </p:txBody>
      </p:sp>
    </p:spTree>
    <p:extLst>
      <p:ext uri="{BB962C8B-B14F-4D97-AF65-F5344CB8AC3E}">
        <p14:creationId xmlns:p14="http://schemas.microsoft.com/office/powerpoint/2010/main" val="2607037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EC770C7-DBF4-4CC0-AF8C-708C10820774}" type="datetime1">
              <a:rPr lang="en-US" smtClean="0"/>
              <a:pPr>
                <a:defRPr/>
              </a:pPr>
              <a:t>7/21/26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3980FD6-D030-435F-BF74-A4B7E6D4A300}" type="slidenum">
              <a:rPr lang="en-US" smtClean="0"/>
              <a:pPr>
                <a:defRPr/>
              </a:pPr>
              <a:t>‹#›</a:t>
            </a:fld>
            <a:endParaRPr lang="en-US"/>
          </a:p>
        </p:txBody>
      </p:sp>
    </p:spTree>
    <p:extLst>
      <p:ext uri="{BB962C8B-B14F-4D97-AF65-F5344CB8AC3E}">
        <p14:creationId xmlns:p14="http://schemas.microsoft.com/office/powerpoint/2010/main" val="15414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9B96253-D033-4E8D-B247-B00FCEC9006B}" type="datetime1">
              <a:rPr lang="en-US" smtClean="0"/>
              <a:pPr>
                <a:defRPr/>
              </a:pPr>
              <a:t>7/21/26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B9E100A-EE9B-43BA-8576-9EFCC65E1443}" type="slidenum">
              <a:rPr lang="en-US" smtClean="0"/>
              <a:pPr>
                <a:defRPr/>
              </a:pPr>
              <a:t>‹#›</a:t>
            </a:fld>
            <a:endParaRPr lang="en-US"/>
          </a:p>
        </p:txBody>
      </p:sp>
    </p:spTree>
    <p:extLst>
      <p:ext uri="{BB962C8B-B14F-4D97-AF65-F5344CB8AC3E}">
        <p14:creationId xmlns:p14="http://schemas.microsoft.com/office/powerpoint/2010/main" val="150554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defRPr/>
            </a:pPr>
            <a:fld id="{22DF2070-3D94-4C1B-9E63-B8A99EBD9355}" type="datetime1">
              <a:rPr lang="en-US" smtClean="0"/>
              <a:pPr>
                <a:defRPr/>
              </a:pPr>
              <a:t>7/21/26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79AE6E60-5CE0-41A4-839C-813AACDD44A6}" type="slidenum">
              <a:rPr lang="en-US" smtClean="0"/>
              <a:pPr>
                <a:defRPr/>
              </a:pPr>
              <a:t>‹#›</a:t>
            </a:fld>
            <a:endParaRPr lang="en-US"/>
          </a:p>
        </p:txBody>
      </p:sp>
    </p:spTree>
    <p:extLst>
      <p:ext uri="{BB962C8B-B14F-4D97-AF65-F5344CB8AC3E}">
        <p14:creationId xmlns:p14="http://schemas.microsoft.com/office/powerpoint/2010/main" val="138458675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1252028"/>
            <a:ext cx="1849582" cy="2904515"/>
          </a:xfrm>
          <a:prstGeom prst="rect">
            <a:avLst/>
          </a:prstGeom>
          <a:solidFill>
            <a:srgbClr val="C3B2F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r>
              <a:rPr lang="en-US" sz="1400" dirty="0">
                <a:solidFill>
                  <a:srgbClr val="000000"/>
                </a:solidFill>
              </a:rPr>
              <a:t>A 25% relative reduction (compared to 2021-2023 institutional baseline data) in blood stream infections in infants less than or equal to 29.6 weeks gestational age in participating Tennessee NICUs by Q3 2027, final data by Q4 2027. </a:t>
            </a:r>
          </a:p>
        </p:txBody>
      </p:sp>
      <p:sp>
        <p:nvSpPr>
          <p:cNvPr id="7" name="TextBox 6"/>
          <p:cNvSpPr txBox="1"/>
          <p:nvPr/>
        </p:nvSpPr>
        <p:spPr>
          <a:xfrm>
            <a:off x="190500" y="838200"/>
            <a:ext cx="1620982" cy="307777"/>
          </a:xfrm>
          <a:prstGeom prst="rect">
            <a:avLst/>
          </a:prstGeom>
          <a:noFill/>
          <a:ln w="25400">
            <a:solidFill>
              <a:schemeClr val="tx1"/>
            </a:solidFill>
          </a:ln>
          <a:effectLst/>
        </p:spPr>
        <p:txBody>
          <a:bodyPr wrap="square" rtlCol="0">
            <a:spAutoFit/>
          </a:bodyPr>
          <a:lstStyle/>
          <a:p>
            <a:pPr algn="ctr"/>
            <a:r>
              <a:rPr lang="en-US" sz="1400" dirty="0"/>
              <a:t>SMART Aim</a:t>
            </a:r>
          </a:p>
        </p:txBody>
      </p:sp>
      <p:sp>
        <p:nvSpPr>
          <p:cNvPr id="8" name="TextBox 7"/>
          <p:cNvSpPr txBox="1"/>
          <p:nvPr/>
        </p:nvSpPr>
        <p:spPr>
          <a:xfrm>
            <a:off x="185399" y="4264223"/>
            <a:ext cx="1620982" cy="307777"/>
          </a:xfrm>
          <a:prstGeom prst="rect">
            <a:avLst/>
          </a:prstGeom>
          <a:noFill/>
          <a:ln w="25400">
            <a:solidFill>
              <a:schemeClr val="tx1"/>
            </a:solidFill>
          </a:ln>
          <a:effectLst/>
        </p:spPr>
        <p:txBody>
          <a:bodyPr wrap="square" rtlCol="0">
            <a:spAutoFit/>
          </a:bodyPr>
          <a:lstStyle/>
          <a:p>
            <a:pPr algn="ctr"/>
            <a:r>
              <a:rPr lang="en-US" sz="1400" dirty="0"/>
              <a:t>Global Aim</a:t>
            </a:r>
          </a:p>
        </p:txBody>
      </p:sp>
      <p:sp>
        <p:nvSpPr>
          <p:cNvPr id="9" name="TextBox 8"/>
          <p:cNvSpPr txBox="1"/>
          <p:nvPr/>
        </p:nvSpPr>
        <p:spPr>
          <a:xfrm>
            <a:off x="3869055" y="838200"/>
            <a:ext cx="1620982" cy="307777"/>
          </a:xfrm>
          <a:prstGeom prst="rect">
            <a:avLst/>
          </a:prstGeom>
          <a:noFill/>
          <a:ln w="25400">
            <a:solidFill>
              <a:schemeClr val="tx1"/>
            </a:solidFill>
          </a:ln>
          <a:effectLst/>
        </p:spPr>
        <p:txBody>
          <a:bodyPr wrap="square" rtlCol="0">
            <a:spAutoFit/>
          </a:bodyPr>
          <a:lstStyle/>
          <a:p>
            <a:pPr algn="ctr"/>
            <a:r>
              <a:rPr lang="en-US" sz="1400" dirty="0"/>
              <a:t>Primary Drivers</a:t>
            </a:r>
          </a:p>
        </p:txBody>
      </p:sp>
      <p:sp>
        <p:nvSpPr>
          <p:cNvPr id="10" name="TextBox 9"/>
          <p:cNvSpPr txBox="1"/>
          <p:nvPr/>
        </p:nvSpPr>
        <p:spPr>
          <a:xfrm>
            <a:off x="7391400" y="838200"/>
            <a:ext cx="4495800" cy="307777"/>
          </a:xfrm>
          <a:prstGeom prst="rect">
            <a:avLst/>
          </a:prstGeom>
          <a:noFill/>
          <a:ln w="25400">
            <a:solidFill>
              <a:schemeClr val="tx1"/>
            </a:solidFill>
          </a:ln>
          <a:effectLst/>
        </p:spPr>
        <p:txBody>
          <a:bodyPr wrap="square" rtlCol="0">
            <a:spAutoFit/>
          </a:bodyPr>
          <a:lstStyle/>
          <a:p>
            <a:pPr algn="ctr"/>
            <a:r>
              <a:rPr lang="en-US" sz="1400" dirty="0"/>
              <a:t>Interventions and Potentially Better Practices</a:t>
            </a:r>
          </a:p>
        </p:txBody>
      </p:sp>
      <p:sp>
        <p:nvSpPr>
          <p:cNvPr id="17" name="Rectangle 16"/>
          <p:cNvSpPr/>
          <p:nvPr/>
        </p:nvSpPr>
        <p:spPr>
          <a:xfrm>
            <a:off x="7391400" y="2778594"/>
            <a:ext cx="4495800" cy="650406"/>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Use maximum sterile barriers during insertion of all central lines;  minimize system manipulations;  scrub hubs/ports per unit policy; use single-use alcohol port protectors, change tubing at least every 96 hours;  use standardized bundle checklists;  and review line necessity daily during rounds</a:t>
            </a:r>
          </a:p>
        </p:txBody>
      </p:sp>
      <p:sp>
        <p:nvSpPr>
          <p:cNvPr id="34" name="Rectangle 33">
            <a:extLst>
              <a:ext uri="{FF2B5EF4-FFF2-40B4-BE49-F238E27FC236}">
                <a16:creationId xmlns:a16="http://schemas.microsoft.com/office/drawing/2014/main" id="{D4D9925D-75FE-44D5-A430-C3FAAEFF0A08}"/>
              </a:ext>
            </a:extLst>
          </p:cNvPr>
          <p:cNvSpPr/>
          <p:nvPr/>
        </p:nvSpPr>
        <p:spPr>
          <a:xfrm>
            <a:off x="3126159" y="1979750"/>
            <a:ext cx="3244151" cy="306250"/>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Hand Hygiene</a:t>
            </a:r>
          </a:p>
        </p:txBody>
      </p:sp>
      <p:sp>
        <p:nvSpPr>
          <p:cNvPr id="43" name="Rectangle 42">
            <a:extLst>
              <a:ext uri="{FF2B5EF4-FFF2-40B4-BE49-F238E27FC236}">
                <a16:creationId xmlns:a16="http://schemas.microsoft.com/office/drawing/2014/main" id="{5378DDFF-99B6-486F-B637-69091906E6E9}"/>
              </a:ext>
            </a:extLst>
          </p:cNvPr>
          <p:cNvSpPr/>
          <p:nvPr/>
        </p:nvSpPr>
        <p:spPr>
          <a:xfrm>
            <a:off x="3121802" y="2590800"/>
            <a:ext cx="3244151" cy="273723"/>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Environmental Cleaning</a:t>
            </a:r>
          </a:p>
        </p:txBody>
      </p:sp>
      <p:cxnSp>
        <p:nvCxnSpPr>
          <p:cNvPr id="46" name="Straight Arrow Connector 45">
            <a:extLst>
              <a:ext uri="{FF2B5EF4-FFF2-40B4-BE49-F238E27FC236}">
                <a16:creationId xmlns:a16="http://schemas.microsoft.com/office/drawing/2014/main" id="{D828D257-9A08-4580-897B-56040EBBAE2F}"/>
              </a:ext>
            </a:extLst>
          </p:cNvPr>
          <p:cNvCxnSpPr>
            <a:cxnSpLocks/>
            <a:stCxn id="43" idx="1"/>
            <a:endCxn id="5" idx="3"/>
          </p:cNvCxnSpPr>
          <p:nvPr/>
        </p:nvCxnSpPr>
        <p:spPr>
          <a:xfrm flipH="1" flipV="1">
            <a:off x="1925782" y="2704286"/>
            <a:ext cx="1196020" cy="23376"/>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DBD47BAB-1955-49E8-A238-2E4965AFD588}"/>
              </a:ext>
            </a:extLst>
          </p:cNvPr>
          <p:cNvCxnSpPr>
            <a:cxnSpLocks/>
            <a:stCxn id="34" idx="1"/>
            <a:endCxn id="5" idx="3"/>
          </p:cNvCxnSpPr>
          <p:nvPr/>
        </p:nvCxnSpPr>
        <p:spPr>
          <a:xfrm flipH="1">
            <a:off x="1925782" y="2132875"/>
            <a:ext cx="1200377" cy="571411"/>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93" name="Rectangle 92">
            <a:extLst>
              <a:ext uri="{FF2B5EF4-FFF2-40B4-BE49-F238E27FC236}">
                <a16:creationId xmlns:a16="http://schemas.microsoft.com/office/drawing/2014/main" id="{20797E3B-A364-4DF5-BFC5-65F4AB7BB827}"/>
              </a:ext>
            </a:extLst>
          </p:cNvPr>
          <p:cNvSpPr/>
          <p:nvPr/>
        </p:nvSpPr>
        <p:spPr>
          <a:xfrm>
            <a:off x="7391400" y="5406812"/>
            <a:ext cx="4495800" cy="536788"/>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a:solidFill>
                  <a:schemeClr val="tx1"/>
                </a:solidFill>
              </a:rPr>
              <a:t>Support unlimited parental presence and participation in newborn care;  educate parents on hand hygiene and signs of illness that preclude visits;  promote early and frequent SSC;  provide lactation support for provision of mother’s own milk; and facilitate OP colostrum administration</a:t>
            </a:r>
            <a:r>
              <a:rPr lang="en-US" sz="800" dirty="0">
                <a:solidFill>
                  <a:schemeClr val="tx1"/>
                </a:solidFill>
              </a:rPr>
              <a:t>. </a:t>
            </a:r>
          </a:p>
        </p:txBody>
      </p:sp>
      <p:sp>
        <p:nvSpPr>
          <p:cNvPr id="95" name="Rectangle 94">
            <a:extLst>
              <a:ext uri="{FF2B5EF4-FFF2-40B4-BE49-F238E27FC236}">
                <a16:creationId xmlns:a16="http://schemas.microsoft.com/office/drawing/2014/main" id="{8A52A22A-BA21-4457-8455-881D2F1BE622}"/>
              </a:ext>
            </a:extLst>
          </p:cNvPr>
          <p:cNvSpPr/>
          <p:nvPr/>
        </p:nvSpPr>
        <p:spPr>
          <a:xfrm>
            <a:off x="7391400" y="3502500"/>
            <a:ext cx="4495800" cy="7647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a:solidFill>
                  <a:schemeClr val="tx1"/>
                </a:solidFill>
              </a:rPr>
              <a:t>Disinfect skin prior to central line insertion;  bathe stable newborns very 3-4 days;  utilize preventive measures to minimize MARSI and pressure injuries;  change newborn position every 3-6 hours based on condition and tolerance;  change diapers during hands-on care and position changes;  develop unit-specific skin risk assessment tools and audit compliance, and consult would specialist as needed.</a:t>
            </a:r>
          </a:p>
        </p:txBody>
      </p:sp>
      <p:sp>
        <p:nvSpPr>
          <p:cNvPr id="96" name="Rectangle 95">
            <a:extLst>
              <a:ext uri="{FF2B5EF4-FFF2-40B4-BE49-F238E27FC236}">
                <a16:creationId xmlns:a16="http://schemas.microsoft.com/office/drawing/2014/main" id="{870987A4-5A97-4C26-93A0-6D3D78D2A6FD}"/>
              </a:ext>
            </a:extLst>
          </p:cNvPr>
          <p:cNvSpPr/>
          <p:nvPr/>
        </p:nvSpPr>
        <p:spPr>
          <a:xfrm>
            <a:off x="7391400" y="2441513"/>
            <a:ext cx="4495800" cy="295518"/>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High-touch surfaces should be cleaned at least at the beginning of each shift. and as needed.</a:t>
            </a:r>
          </a:p>
        </p:txBody>
      </p:sp>
      <p:sp>
        <p:nvSpPr>
          <p:cNvPr id="97" name="Rectangle 96">
            <a:extLst>
              <a:ext uri="{FF2B5EF4-FFF2-40B4-BE49-F238E27FC236}">
                <a16:creationId xmlns:a16="http://schemas.microsoft.com/office/drawing/2014/main" id="{9B39A454-2076-49F5-ABE5-45517EAC3315}"/>
              </a:ext>
            </a:extLst>
          </p:cNvPr>
          <p:cNvSpPr/>
          <p:nvPr/>
        </p:nvSpPr>
        <p:spPr>
          <a:xfrm>
            <a:off x="7391400" y="1924464"/>
            <a:ext cx="4495800" cy="4572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Standardize the hand hygiene process to include the actual process of handwashing, the use of sterile and nonsterile gloves, “bare below the elbows”, nail polish, artificial nails, and compliance monitoring.</a:t>
            </a:r>
          </a:p>
        </p:txBody>
      </p:sp>
      <p:sp>
        <p:nvSpPr>
          <p:cNvPr id="98" name="Rectangle 97">
            <a:extLst>
              <a:ext uri="{FF2B5EF4-FFF2-40B4-BE49-F238E27FC236}">
                <a16:creationId xmlns:a16="http://schemas.microsoft.com/office/drawing/2014/main" id="{10C946D1-5B49-4289-84FD-613FEE7A84DB}"/>
              </a:ext>
            </a:extLst>
          </p:cNvPr>
          <p:cNvSpPr/>
          <p:nvPr/>
        </p:nvSpPr>
        <p:spPr>
          <a:xfrm>
            <a:off x="7391400" y="1245211"/>
            <a:ext cx="4495800" cy="63024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Form a multidisciplinary team;  display and celebrate “days to since last HAI;  conduct regular safety huddles and debriefs;  implement leadership rounds to discuss barriers and recognize safe behaviors;  focus on system fixes, not individual accountability.</a:t>
            </a:r>
          </a:p>
        </p:txBody>
      </p:sp>
      <p:sp>
        <p:nvSpPr>
          <p:cNvPr id="99" name="Rectangle 98">
            <a:extLst>
              <a:ext uri="{FF2B5EF4-FFF2-40B4-BE49-F238E27FC236}">
                <a16:creationId xmlns:a16="http://schemas.microsoft.com/office/drawing/2014/main" id="{7FD6F97F-E93E-4EF9-8785-D01003086CDB}"/>
              </a:ext>
            </a:extLst>
          </p:cNvPr>
          <p:cNvSpPr/>
          <p:nvPr/>
        </p:nvSpPr>
        <p:spPr>
          <a:xfrm>
            <a:off x="7391398" y="6038689"/>
            <a:ext cx="4495802" cy="743111"/>
          </a:xfrm>
          <a:prstGeom prst="rect">
            <a:avLst/>
          </a:prstGeom>
          <a:solidFill>
            <a:schemeClr val="accent6">
              <a:lumMod val="20000"/>
              <a:lumOff val="80000"/>
            </a:schemeClr>
          </a:solidFill>
          <a:ln>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a:solidFill>
                  <a:schemeClr val="tx1"/>
                </a:solidFill>
              </a:rPr>
              <a:t>Form a multidisciplinary stewardship team;  develop unit-specific pathways for early onset sepsis/late onset sepsis/NEC based on local antibiograms and pathogen surveillance;  monitor AUR/DOT monthly and target reductions through education, antibiotic time outs and de-escalation protocols, and incorporate biomarkers for guided discontinuation in culture-negative cases. </a:t>
            </a:r>
          </a:p>
        </p:txBody>
      </p:sp>
      <p:sp>
        <p:nvSpPr>
          <p:cNvPr id="64" name="Rectangle 63">
            <a:extLst>
              <a:ext uri="{FF2B5EF4-FFF2-40B4-BE49-F238E27FC236}">
                <a16:creationId xmlns:a16="http://schemas.microsoft.com/office/drawing/2014/main" id="{59BC1145-A472-1846-8320-0640D136CDC7}"/>
              </a:ext>
            </a:extLst>
          </p:cNvPr>
          <p:cNvSpPr/>
          <p:nvPr/>
        </p:nvSpPr>
        <p:spPr>
          <a:xfrm>
            <a:off x="184137" y="4665438"/>
            <a:ext cx="1620982" cy="1974298"/>
          </a:xfrm>
          <a:prstGeom prst="rect">
            <a:avLst/>
          </a:prstGeom>
          <a:solidFill>
            <a:srgbClr val="C3B2F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rgbClr val="000000"/>
                </a:solidFill>
              </a:rPr>
              <a:t>To reduce the mortality in infants less than or equal to 29.6 weeks gestational age by 25% of the Tennessee state baseline.</a:t>
            </a:r>
            <a:endParaRPr lang="en-US" sz="1400" dirty="0">
              <a:solidFill>
                <a:schemeClr val="tx1"/>
              </a:solidFill>
            </a:endParaRPr>
          </a:p>
        </p:txBody>
      </p:sp>
      <p:sp>
        <p:nvSpPr>
          <p:cNvPr id="3" name="Round Diagonal Corner Rectangle 2">
            <a:extLst>
              <a:ext uri="{FF2B5EF4-FFF2-40B4-BE49-F238E27FC236}">
                <a16:creationId xmlns:a16="http://schemas.microsoft.com/office/drawing/2014/main" id="{6F3AB6D9-5FF0-3223-42DD-429D42871F6A}"/>
              </a:ext>
            </a:extLst>
          </p:cNvPr>
          <p:cNvSpPr/>
          <p:nvPr/>
        </p:nvSpPr>
        <p:spPr>
          <a:xfrm>
            <a:off x="533400" y="204023"/>
            <a:ext cx="10820400" cy="447675"/>
          </a:xfrm>
          <a:prstGeom prst="round2DiagRect">
            <a:avLst>
              <a:gd name="adj1" fmla="val 50000"/>
              <a:gd name="adj2" fmla="val 0"/>
            </a:avLst>
          </a:prstGeom>
          <a:solidFill>
            <a:schemeClr val="accent6">
              <a:lumMod val="60000"/>
              <a:lumOff val="40000"/>
            </a:schemeClr>
          </a:solidFill>
          <a:ln w="57150">
            <a:solidFill>
              <a:srgbClr val="7030A0"/>
            </a:solid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2400" dirty="0">
                <a:solidFill>
                  <a:srgbClr val="000000"/>
                </a:solidFill>
                <a:latin typeface="+mj-lt"/>
                <a:ea typeface="Calibri" panose="020F0502020204030204" pitchFamily="34" charset="0"/>
                <a:cs typeface="Arial" panose="020B0604020202020204" pitchFamily="34" charset="0"/>
              </a:rPr>
              <a:t>TIPQC Prevention of Hospital Acquired Infections (HAI) Key Driver Diagram</a:t>
            </a:r>
            <a:endParaRPr lang="en-US" sz="2400" dirty="0">
              <a:latin typeface="+mj-lt"/>
              <a:ea typeface="Calibri" panose="020F050202020403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E2C3C648-95BC-4D7F-868D-D0741B8825C1}"/>
              </a:ext>
            </a:extLst>
          </p:cNvPr>
          <p:cNvSpPr/>
          <p:nvPr/>
        </p:nvSpPr>
        <p:spPr>
          <a:xfrm>
            <a:off x="3147933" y="1371600"/>
            <a:ext cx="3244151" cy="251797"/>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Culture of Safety</a:t>
            </a:r>
          </a:p>
        </p:txBody>
      </p:sp>
      <p:cxnSp>
        <p:nvCxnSpPr>
          <p:cNvPr id="39" name="Straight Arrow Connector 38">
            <a:extLst>
              <a:ext uri="{FF2B5EF4-FFF2-40B4-BE49-F238E27FC236}">
                <a16:creationId xmlns:a16="http://schemas.microsoft.com/office/drawing/2014/main" id="{1F363F77-6A5D-65A6-F02F-DAD04815B2AD}"/>
              </a:ext>
            </a:extLst>
          </p:cNvPr>
          <p:cNvCxnSpPr>
            <a:cxnSpLocks/>
            <a:stCxn id="38" idx="1"/>
            <a:endCxn id="5" idx="3"/>
          </p:cNvCxnSpPr>
          <p:nvPr/>
        </p:nvCxnSpPr>
        <p:spPr>
          <a:xfrm flipH="1">
            <a:off x="1925782" y="1497499"/>
            <a:ext cx="1222151" cy="1206787"/>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0" name="Straight Arrow Connector 109">
            <a:extLst>
              <a:ext uri="{FF2B5EF4-FFF2-40B4-BE49-F238E27FC236}">
                <a16:creationId xmlns:a16="http://schemas.microsoft.com/office/drawing/2014/main" id="{EE0BF423-5335-2563-4606-EE319B3D3324}"/>
              </a:ext>
            </a:extLst>
          </p:cNvPr>
          <p:cNvCxnSpPr>
            <a:cxnSpLocks/>
            <a:stCxn id="98" idx="1"/>
            <a:endCxn id="38" idx="3"/>
          </p:cNvCxnSpPr>
          <p:nvPr/>
        </p:nvCxnSpPr>
        <p:spPr>
          <a:xfrm flipH="1" flipV="1">
            <a:off x="6392084" y="1497499"/>
            <a:ext cx="999316" cy="62832"/>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53" name="Rectangle 152">
            <a:extLst>
              <a:ext uri="{FF2B5EF4-FFF2-40B4-BE49-F238E27FC236}">
                <a16:creationId xmlns:a16="http://schemas.microsoft.com/office/drawing/2014/main" id="{F935B728-5593-0610-437D-9729BE4D256A}"/>
              </a:ext>
            </a:extLst>
          </p:cNvPr>
          <p:cNvSpPr/>
          <p:nvPr/>
        </p:nvSpPr>
        <p:spPr>
          <a:xfrm>
            <a:off x="7391397" y="4351061"/>
            <a:ext cx="4495803" cy="982939"/>
          </a:xfrm>
          <a:prstGeom prst="rect">
            <a:avLst/>
          </a:prstGeom>
          <a:solidFill>
            <a:schemeClr val="accent6">
              <a:lumMod val="20000"/>
              <a:lumOff val="80000"/>
            </a:schemeClr>
          </a:solidFill>
          <a:ln>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a:solidFill>
                  <a:schemeClr val="tx1"/>
                </a:solidFill>
              </a:rPr>
              <a:t>Change ventilator tubing on a regular basis per manufacturer and unit guidelines;  change inline suction catheters every other day for ventilated patients;  change suction canisters and connecting tubing when grossly soiled or at least weekly;  change nasal aspirators every 24 hours or as needed;  clear suction lines with sterile water or saline after each use;  change bulb syringes regularly per unit policy;  provide routine oral care to intubated newborns;  consider the use oral immune therapy;  and assess all visitors for signs of communicable illnesses upon entry.</a:t>
            </a:r>
          </a:p>
        </p:txBody>
      </p:sp>
      <p:sp>
        <p:nvSpPr>
          <p:cNvPr id="88" name="Rectangle 87">
            <a:extLst>
              <a:ext uri="{FF2B5EF4-FFF2-40B4-BE49-F238E27FC236}">
                <a16:creationId xmlns:a16="http://schemas.microsoft.com/office/drawing/2014/main" id="{4F7B130A-6AAB-667A-EAD8-7D3C4805EB38}"/>
              </a:ext>
            </a:extLst>
          </p:cNvPr>
          <p:cNvSpPr/>
          <p:nvPr/>
        </p:nvSpPr>
        <p:spPr>
          <a:xfrm>
            <a:off x="3121803" y="3192380"/>
            <a:ext cx="3244151" cy="465220"/>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Central Line Insertion, Maintenance, and Removal Bundles</a:t>
            </a:r>
          </a:p>
        </p:txBody>
      </p:sp>
      <p:sp>
        <p:nvSpPr>
          <p:cNvPr id="103" name="Rectangle 102">
            <a:extLst>
              <a:ext uri="{FF2B5EF4-FFF2-40B4-BE49-F238E27FC236}">
                <a16:creationId xmlns:a16="http://schemas.microsoft.com/office/drawing/2014/main" id="{03DE9CE9-D0F2-3FB0-57D0-3126C5AE729A}"/>
              </a:ext>
            </a:extLst>
          </p:cNvPr>
          <p:cNvSpPr/>
          <p:nvPr/>
        </p:nvSpPr>
        <p:spPr>
          <a:xfrm>
            <a:off x="3121803" y="4054766"/>
            <a:ext cx="3244151" cy="288634"/>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Skin Care and Antisepsis Protocols</a:t>
            </a:r>
          </a:p>
        </p:txBody>
      </p:sp>
      <p:sp>
        <p:nvSpPr>
          <p:cNvPr id="104" name="Rectangle 103">
            <a:extLst>
              <a:ext uri="{FF2B5EF4-FFF2-40B4-BE49-F238E27FC236}">
                <a16:creationId xmlns:a16="http://schemas.microsoft.com/office/drawing/2014/main" id="{C62C5F02-9709-DE9F-C98B-4BAE3571F8E2}"/>
              </a:ext>
            </a:extLst>
          </p:cNvPr>
          <p:cNvSpPr/>
          <p:nvPr/>
        </p:nvSpPr>
        <p:spPr>
          <a:xfrm>
            <a:off x="3126155" y="4740566"/>
            <a:ext cx="3244151" cy="288634"/>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Respiratory Infection Prevention</a:t>
            </a:r>
          </a:p>
        </p:txBody>
      </p:sp>
      <p:sp>
        <p:nvSpPr>
          <p:cNvPr id="105" name="Rectangle 104">
            <a:extLst>
              <a:ext uri="{FF2B5EF4-FFF2-40B4-BE49-F238E27FC236}">
                <a16:creationId xmlns:a16="http://schemas.microsoft.com/office/drawing/2014/main" id="{F399F7E1-966D-F9A0-9EE7-8432915E167B}"/>
              </a:ext>
            </a:extLst>
          </p:cNvPr>
          <p:cNvSpPr/>
          <p:nvPr/>
        </p:nvSpPr>
        <p:spPr>
          <a:xfrm>
            <a:off x="3147932" y="5465795"/>
            <a:ext cx="3244151" cy="465220"/>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Family Engagement, including Exclusive Human Milk Feedings</a:t>
            </a:r>
          </a:p>
        </p:txBody>
      </p:sp>
      <p:sp>
        <p:nvSpPr>
          <p:cNvPr id="106" name="Rectangle 105">
            <a:extLst>
              <a:ext uri="{FF2B5EF4-FFF2-40B4-BE49-F238E27FC236}">
                <a16:creationId xmlns:a16="http://schemas.microsoft.com/office/drawing/2014/main" id="{A4D33AEE-6D7A-0EE3-422C-9AF4CCF17B4E}"/>
              </a:ext>
            </a:extLst>
          </p:cNvPr>
          <p:cNvSpPr/>
          <p:nvPr/>
        </p:nvSpPr>
        <p:spPr>
          <a:xfrm>
            <a:off x="3147933" y="6242588"/>
            <a:ext cx="3244151" cy="465220"/>
          </a:xfrm>
          <a:prstGeom prst="rect">
            <a:avLst/>
          </a:prstGeom>
          <a:solidFill>
            <a:schemeClr val="accent6">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Antibiotic Stewardship Programs</a:t>
            </a:r>
          </a:p>
        </p:txBody>
      </p:sp>
      <p:cxnSp>
        <p:nvCxnSpPr>
          <p:cNvPr id="131" name="Straight Arrow Connector 130">
            <a:extLst>
              <a:ext uri="{FF2B5EF4-FFF2-40B4-BE49-F238E27FC236}">
                <a16:creationId xmlns:a16="http://schemas.microsoft.com/office/drawing/2014/main" id="{23114375-2853-036D-E7AB-28BA990798AF}"/>
              </a:ext>
            </a:extLst>
          </p:cNvPr>
          <p:cNvCxnSpPr>
            <a:cxnSpLocks/>
            <a:stCxn id="97" idx="1"/>
            <a:endCxn id="34" idx="3"/>
          </p:cNvCxnSpPr>
          <p:nvPr/>
        </p:nvCxnSpPr>
        <p:spPr>
          <a:xfrm flipH="1" flipV="1">
            <a:off x="6370310" y="2132875"/>
            <a:ext cx="1021090" cy="20189"/>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Arrow Connector 131">
            <a:extLst>
              <a:ext uri="{FF2B5EF4-FFF2-40B4-BE49-F238E27FC236}">
                <a16:creationId xmlns:a16="http://schemas.microsoft.com/office/drawing/2014/main" id="{F9D9C64E-DFCB-9E78-F576-98E24B72268D}"/>
              </a:ext>
            </a:extLst>
          </p:cNvPr>
          <p:cNvCxnSpPr>
            <a:cxnSpLocks/>
            <a:stCxn id="88" idx="1"/>
          </p:cNvCxnSpPr>
          <p:nvPr/>
        </p:nvCxnSpPr>
        <p:spPr>
          <a:xfrm flipH="1" flipV="1">
            <a:off x="1925782" y="3169394"/>
            <a:ext cx="1196021" cy="255596"/>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Arrow Connector 133">
            <a:extLst>
              <a:ext uri="{FF2B5EF4-FFF2-40B4-BE49-F238E27FC236}">
                <a16:creationId xmlns:a16="http://schemas.microsoft.com/office/drawing/2014/main" id="{C16C006C-09BC-88F2-5720-AE4225FA47BB}"/>
              </a:ext>
            </a:extLst>
          </p:cNvPr>
          <p:cNvCxnSpPr>
            <a:cxnSpLocks/>
            <a:stCxn id="103" idx="1"/>
          </p:cNvCxnSpPr>
          <p:nvPr/>
        </p:nvCxnSpPr>
        <p:spPr>
          <a:xfrm flipH="1" flipV="1">
            <a:off x="1929592" y="3550087"/>
            <a:ext cx="1192211" cy="648996"/>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8" name="Straight Arrow Connector 137">
            <a:extLst>
              <a:ext uri="{FF2B5EF4-FFF2-40B4-BE49-F238E27FC236}">
                <a16:creationId xmlns:a16="http://schemas.microsoft.com/office/drawing/2014/main" id="{B63140DF-0AD9-0EB6-1735-D295AB7E8091}"/>
              </a:ext>
            </a:extLst>
          </p:cNvPr>
          <p:cNvCxnSpPr>
            <a:cxnSpLocks/>
            <a:stCxn id="104" idx="1"/>
          </p:cNvCxnSpPr>
          <p:nvPr/>
        </p:nvCxnSpPr>
        <p:spPr>
          <a:xfrm flipH="1" flipV="1">
            <a:off x="1915580" y="3723030"/>
            <a:ext cx="1210575" cy="1161853"/>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1" name="Straight Arrow Connector 140">
            <a:extLst>
              <a:ext uri="{FF2B5EF4-FFF2-40B4-BE49-F238E27FC236}">
                <a16:creationId xmlns:a16="http://schemas.microsoft.com/office/drawing/2014/main" id="{BBFDA861-85EB-D4DB-D143-8DCFBBFEF26F}"/>
              </a:ext>
            </a:extLst>
          </p:cNvPr>
          <p:cNvCxnSpPr>
            <a:cxnSpLocks/>
            <a:stCxn id="105" idx="1"/>
          </p:cNvCxnSpPr>
          <p:nvPr/>
        </p:nvCxnSpPr>
        <p:spPr>
          <a:xfrm flipH="1" flipV="1">
            <a:off x="1896260" y="3819937"/>
            <a:ext cx="1251672" cy="1878468"/>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5" name="Straight Arrow Connector 144">
            <a:extLst>
              <a:ext uri="{FF2B5EF4-FFF2-40B4-BE49-F238E27FC236}">
                <a16:creationId xmlns:a16="http://schemas.microsoft.com/office/drawing/2014/main" id="{7C03A060-EDE3-126D-BA02-4E532C9963D2}"/>
              </a:ext>
            </a:extLst>
          </p:cNvPr>
          <p:cNvCxnSpPr>
            <a:cxnSpLocks/>
          </p:cNvCxnSpPr>
          <p:nvPr/>
        </p:nvCxnSpPr>
        <p:spPr>
          <a:xfrm flipH="1" flipV="1">
            <a:off x="1915580" y="3985457"/>
            <a:ext cx="1229297" cy="2407665"/>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9" name="Straight Arrow Connector 148">
            <a:extLst>
              <a:ext uri="{FF2B5EF4-FFF2-40B4-BE49-F238E27FC236}">
                <a16:creationId xmlns:a16="http://schemas.microsoft.com/office/drawing/2014/main" id="{B1D4B3C5-FD95-ED52-8693-618D8EF23EFC}"/>
              </a:ext>
            </a:extLst>
          </p:cNvPr>
          <p:cNvCxnSpPr>
            <a:cxnSpLocks/>
            <a:stCxn id="96" idx="1"/>
          </p:cNvCxnSpPr>
          <p:nvPr/>
        </p:nvCxnSpPr>
        <p:spPr>
          <a:xfrm flipH="1">
            <a:off x="6337642" y="2589272"/>
            <a:ext cx="1053758" cy="165762"/>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Arrow Connector 151">
            <a:extLst>
              <a:ext uri="{FF2B5EF4-FFF2-40B4-BE49-F238E27FC236}">
                <a16:creationId xmlns:a16="http://schemas.microsoft.com/office/drawing/2014/main" id="{F16A1795-68A9-A57F-C1B7-F744CA74695C}"/>
              </a:ext>
            </a:extLst>
          </p:cNvPr>
          <p:cNvCxnSpPr>
            <a:cxnSpLocks/>
            <a:stCxn id="17" idx="1"/>
          </p:cNvCxnSpPr>
          <p:nvPr/>
        </p:nvCxnSpPr>
        <p:spPr>
          <a:xfrm flipH="1">
            <a:off x="6365954" y="3103797"/>
            <a:ext cx="1025446" cy="368997"/>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6" name="Straight Arrow Connector 155">
            <a:extLst>
              <a:ext uri="{FF2B5EF4-FFF2-40B4-BE49-F238E27FC236}">
                <a16:creationId xmlns:a16="http://schemas.microsoft.com/office/drawing/2014/main" id="{98E4C91C-CFF7-FC92-7789-424FA4C106E6}"/>
              </a:ext>
            </a:extLst>
          </p:cNvPr>
          <p:cNvCxnSpPr>
            <a:cxnSpLocks/>
          </p:cNvCxnSpPr>
          <p:nvPr/>
        </p:nvCxnSpPr>
        <p:spPr>
          <a:xfrm flipH="1" flipV="1">
            <a:off x="6333290" y="3540291"/>
            <a:ext cx="1040685" cy="257409"/>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8" name="Straight Arrow Connector 157">
            <a:extLst>
              <a:ext uri="{FF2B5EF4-FFF2-40B4-BE49-F238E27FC236}">
                <a16:creationId xmlns:a16="http://schemas.microsoft.com/office/drawing/2014/main" id="{6671BD6C-260D-A614-2E0A-9B5859D2231B}"/>
              </a:ext>
            </a:extLst>
          </p:cNvPr>
          <p:cNvCxnSpPr>
            <a:cxnSpLocks/>
            <a:stCxn id="95" idx="1"/>
          </p:cNvCxnSpPr>
          <p:nvPr/>
        </p:nvCxnSpPr>
        <p:spPr>
          <a:xfrm flipH="1">
            <a:off x="6355067" y="3884850"/>
            <a:ext cx="1036333" cy="405504"/>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Straight Arrow Connector 159">
            <a:extLst>
              <a:ext uri="{FF2B5EF4-FFF2-40B4-BE49-F238E27FC236}">
                <a16:creationId xmlns:a16="http://schemas.microsoft.com/office/drawing/2014/main" id="{440ADD7B-93C3-BB00-A6AA-9A82555442D8}"/>
              </a:ext>
            </a:extLst>
          </p:cNvPr>
          <p:cNvCxnSpPr>
            <a:cxnSpLocks/>
          </p:cNvCxnSpPr>
          <p:nvPr/>
        </p:nvCxnSpPr>
        <p:spPr>
          <a:xfrm flipH="1">
            <a:off x="6357240" y="4878413"/>
            <a:ext cx="1047219" cy="2586"/>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4" name="Straight Arrow Connector 163">
            <a:extLst>
              <a:ext uri="{FF2B5EF4-FFF2-40B4-BE49-F238E27FC236}">
                <a16:creationId xmlns:a16="http://schemas.microsoft.com/office/drawing/2014/main" id="{C85B1CB8-ABCA-3039-9189-A3347A36B3FD}"/>
              </a:ext>
            </a:extLst>
          </p:cNvPr>
          <p:cNvCxnSpPr>
            <a:cxnSpLocks/>
          </p:cNvCxnSpPr>
          <p:nvPr/>
        </p:nvCxnSpPr>
        <p:spPr>
          <a:xfrm flipH="1">
            <a:off x="6379020" y="5698405"/>
            <a:ext cx="999314" cy="0"/>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6" name="Straight Arrow Connector 165">
            <a:extLst>
              <a:ext uri="{FF2B5EF4-FFF2-40B4-BE49-F238E27FC236}">
                <a16:creationId xmlns:a16="http://schemas.microsoft.com/office/drawing/2014/main" id="{5D3D90AE-BCB7-E5F5-5695-47B1973540B3}"/>
              </a:ext>
            </a:extLst>
          </p:cNvPr>
          <p:cNvCxnSpPr>
            <a:cxnSpLocks/>
          </p:cNvCxnSpPr>
          <p:nvPr/>
        </p:nvCxnSpPr>
        <p:spPr>
          <a:xfrm flipH="1" flipV="1">
            <a:off x="6386636" y="6475043"/>
            <a:ext cx="1015650" cy="155"/>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76811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21369</TotalTime>
  <Words>528</Words>
  <Application>Microsoft Macintosh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Vanderbilt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Louis LaPrad</dc:creator>
  <cp:lastModifiedBy>Patti Scott</cp:lastModifiedBy>
  <cp:revision>771</cp:revision>
  <cp:lastPrinted>2018-09-25T17:53:17Z</cp:lastPrinted>
  <dcterms:created xsi:type="dcterms:W3CDTF">2010-06-18T19:18:23Z</dcterms:created>
  <dcterms:modified xsi:type="dcterms:W3CDTF">2026-07-21T23:45:53Z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2026-01-28T15:06:33Z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e8ea2f15-607b-4587-81bd-16f35f61c4dd</vt:lpwstr>
  </property>
  <property fmtid="{D5CDD505-2E9C-101B-9397-08002B2CF9AE}" pid="8" name="MSIP_Label_792c8cef-6f2b-4af1-b4ac-d815ff795cd6_ContentBits">
    <vt:lpwstr>0</vt:lpwstr>
  </property>
  <property fmtid="{D5CDD505-2E9C-101B-9397-08002B2CF9AE}" pid="9" name="MSIP_Label_792c8cef-6f2b-4af1-b4ac-d815ff795cd6_Tag">
    <vt:lpwstr>10, 3, 0, 1</vt:lpwstr>
  </property>
</Properties>
</file>