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8" r:id="rId3"/>
    <p:sldId id="273" r:id="rId4"/>
    <p:sldId id="276" r:id="rId5"/>
    <p:sldId id="274" r:id="rId6"/>
    <p:sldId id="277" r:id="rId7"/>
    <p:sldId id="266" r:id="rId8"/>
    <p:sldId id="269" r:id="rId9"/>
    <p:sldId id="26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5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09C"/>
    <a:srgbClr val="BC74D2"/>
    <a:srgbClr val="5C078B"/>
    <a:srgbClr val="07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D2531-C0CD-4EF0-AA4D-2715A25FB7E0}" v="5" dt="2026-04-22T19:29:56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6BA2-305F-4267-908B-1CE4DD7F2B47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A2D5-F5B7-4900-872C-DD01F758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a3c8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a3c89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a concept, name, trademark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Choose your format, recording equipment, software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Record your first episode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 your audio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your artwork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up your podcast at your hosting site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listed - Apple Podcasts, Google Podcasts, &amp; Spotify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Launch, grow, and plan for the future!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31B9-DE23-60E1-99F9-96C9C5078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7982F-9168-669E-35F5-7B7C8AEED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E0577-F538-1DB7-939D-198AA47D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F10DD-10DD-1475-65EC-01B44926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95D4-1926-EDAC-5D9E-98C77D59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9DDD-2FF1-A4B0-D767-36B4B195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71A1-7461-C38D-7634-1520DC8F6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E229-81E1-F8FB-D2D7-83A49FD1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D0C1F-AF8A-10C3-8870-0C3B27F3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3E36-756E-93D1-D002-0CEAE1EF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C89AB-7853-2D5F-8198-E8ACEA401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8487B-7698-3D11-6EC9-54F303029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FAF2-3A2D-ACFF-F80B-30BCD1A2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D309-2275-7474-676E-5C9A2D76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0D2A-1591-D2FB-12D8-36D57360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pen Sans SemiBold"/>
              <a:buNone/>
              <a:defRPr sz="6400" b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63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C25B9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849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Char char="●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Open Sans Light"/>
              <a:buChar char="○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Open Sans Light"/>
              <a:buChar char="■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Open Sans Light"/>
              <a:buChar char="●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Open Sans Light"/>
              <a:buChar char="○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Open Sans Light"/>
              <a:buChar char="■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Open Sans Light"/>
              <a:buChar char="●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Open Sans Light"/>
              <a:buChar char="○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Open Sans Light"/>
              <a:buChar char="■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720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141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04400" y="548767"/>
            <a:ext cx="11360800" cy="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3442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303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6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986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rgbClr val="7E54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" name="Google Shape;43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42667"/>
              </a:buClr>
              <a:buSzPts val="3600"/>
              <a:buFont typeface="Open Sans"/>
              <a:buNone/>
              <a:defRPr sz="4800">
                <a:solidFill>
                  <a:srgbClr val="64266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Light"/>
              <a:buNone/>
              <a:defRPr sz="2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127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279A-71D1-3E03-C566-748A49E2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0CCC-5F7E-5501-B427-F9EEC0A8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679E-27FB-588D-266A-F1F8346F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A085-1360-4240-4E8A-DDC00D97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93C4-05B4-A76B-6A17-7D959E09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053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1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1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444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97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4A98-68F5-A247-140C-79457CCE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04056-3BE3-E147-2832-A96DF036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70BA2-8258-8F2E-1D18-A45BF02D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E5EDB-116C-DCB1-CB37-6084E33E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45FB7-3318-DDD9-9474-B85425D4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598A-67C9-3672-6416-4074A7CC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53D6-4525-BF64-D980-F365C924F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C7E84-0F50-8CEE-BF48-D6FEF7E91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A17BE-06FF-3803-34C7-F06E6CB3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53F2D-E915-E1BF-2EF2-654E5056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61E28-A5F5-CB47-0BBC-6B1D8C01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6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F481-9AFC-D6FC-88D5-AD32F2B5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FAFAF-4301-7D5E-E9CA-2243B394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76AE9-7049-A884-2082-03548253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D7439-AF47-5817-B0E8-E1D55CE56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67443-1DA6-FC64-5B98-3549D8E46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EC966-282F-1034-44DB-5D764DF1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0947A-A332-9754-5987-FD17BF35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5B281-1AB9-B335-AC91-9FFFF636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0A5F-A550-3F05-A220-814E08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DB854-C5F5-9991-4EED-9BAD06A2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716C5-68EA-8A14-0452-FA268808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3D41E-2C63-766E-BE27-CD4C7A34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A69B4-EF9F-4AEC-5AE0-687BED9A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DDCB0-4E9B-3B29-866C-380C3327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8BF02-7B66-3D42-6953-FF7BA9D1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5A1A-0383-81D4-94A8-85834631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4591-6B67-0102-A026-4C29EFB3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55E23-CD20-5548-9832-191D00E96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B9AB-4A24-7756-7273-53C7B039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49E85-EA7C-2A76-3023-44850BE7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83818-B50F-2DC8-A678-EB4DBACD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2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2EFB-AC7C-2E93-92AE-54831A55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079BB-DCBE-8399-2D78-C9CEBE390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C6AA0-E056-00F9-2F11-AC5808394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ECD2E-52F1-9C72-5F02-F4038C7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9FE5C-50F2-79F9-D3E0-9183BF49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ABA9F-EB58-725E-28A8-398152F3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195B3-6304-7AD3-073C-767F51FA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E49F-7DBD-F46F-FA6F-D5BFE9F0D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11AFE-8F73-EF79-CD82-4F3A2BEA7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5F34-505B-461D-89B2-0E80F0E0DEC5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B4641-7B23-8CF9-FCF0-44B3DC2E3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5C6A8-0165-4A4A-E585-9EA85A1A7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64E7B-BFAE-47FB-AEB9-EC5EC0D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3830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sprout.com/global_stats?date=2022-03-01" TargetMode="External"/><Relationship Id="rId2" Type="http://schemas.openxmlformats.org/officeDocument/2006/relationships/hyperlink" Target="https://blog.pacific-content.com/podcast-episodes-got-shorter-in-2019-69e1f3b6c82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disonresearch.com/the-infinite-dial-2022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onresearch.com/wp-content/uploads/2019/04/Edison-Research-Podcast-Consumer-2019.pdf" TargetMode="External"/><Relationship Id="rId2" Type="http://schemas.openxmlformats.org/officeDocument/2006/relationships/hyperlink" Target="https://www.edisonresearch.com/wp-content/uploads/2019/04/Edison-Research-Podcast-Consumer-201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7111C5D0-40ED-5535-3852-8EF137DC7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5" y="-263236"/>
            <a:ext cx="12973050" cy="7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7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677479" y="333724"/>
            <a:ext cx="26377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1324866" y="989537"/>
            <a:ext cx="954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Squadcast allows the user to record audio in advance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C5CE4-BE1B-90EE-093F-E4C32F29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66" y="1583795"/>
            <a:ext cx="9542267" cy="42941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475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782927" y="251751"/>
            <a:ext cx="26261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2331937" y="867304"/>
            <a:ext cx="986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Squadcast also keeps past recording on site</a:t>
            </a:r>
          </a:p>
        </p:txBody>
      </p:sp>
      <p:pic>
        <p:nvPicPr>
          <p:cNvPr id="6" name="Picture 5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FD81D4B0-6858-9F21-02CB-5FB9977C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08" y="1452079"/>
            <a:ext cx="9657040" cy="43081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509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677479" y="333724"/>
            <a:ext cx="26840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1516284" y="1181524"/>
            <a:ext cx="995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Invites are sent directly to the podcast guest once recordings are scheduled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3609648-6167-33F6-35B9-4A7D845A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6" y="1740485"/>
            <a:ext cx="11678368" cy="405174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443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677479" y="333724"/>
            <a:ext cx="26261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647700" y="980055"/>
            <a:ext cx="1121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TIPQC releases audio-only episodes. When recording, Squadcast allows for video chat – which helps produce a more natural sounding conversation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50FD5A0-A73B-3A46-B7DC-F7542B83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25" y="1941667"/>
            <a:ext cx="8406121" cy="374150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269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677479" y="333724"/>
            <a:ext cx="26840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647700" y="1120963"/>
            <a:ext cx="1121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recordings are completed – Squadcast saves each guest as an individual file for download – which allows for easier editing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232BED5-2E45-159E-44A3-4CCB24344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26" y="1951960"/>
            <a:ext cx="8981956" cy="396655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762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677478" y="333724"/>
            <a:ext cx="31294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Editing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1420369" y="1724271"/>
            <a:ext cx="1031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Episodes can be edited on Descript.com by TIPQC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6B9CA-436D-4210-92B9-E54E7E5A2A28}"/>
              </a:ext>
            </a:extLst>
          </p:cNvPr>
          <p:cNvSpPr txBox="1"/>
          <p:nvPr/>
        </p:nvSpPr>
        <p:spPr>
          <a:xfrm>
            <a:off x="5683823" y="3482431"/>
            <a:ext cx="512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$- free </a:t>
            </a:r>
            <a:r>
              <a:rPr lang="en-US" sz="3600" b="1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with Squadcast</a:t>
            </a:r>
            <a:endParaRPr lang="en-US" sz="3600" b="1" dirty="0">
              <a:solidFill>
                <a:schemeClr val="bg1">
                  <a:lumMod val="95000"/>
                </a:schemeClr>
              </a:solidFill>
              <a:cs typeface="Dreaming Outloud Script Pro" panose="020B06040202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3C070-374D-EC0A-3AF3-5FA585109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56" y="3205433"/>
            <a:ext cx="3559600" cy="120032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452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823152" y="291673"/>
            <a:ext cx="18622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Editing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936197" y="1042393"/>
            <a:ext cx="1031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 will combine and transcribe audio files for editing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3F9BFA-55F3-8B3C-9041-E072F52BE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75" y="1576989"/>
            <a:ext cx="7075649" cy="43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677479" y="333724"/>
            <a:ext cx="18737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Editing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594459" y="1105073"/>
            <a:ext cx="1031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Calibri Light" panose="020F0302020204030204" pitchFamily="34" charset="0"/>
              </a:rPr>
              <a:t>Podcasts are sent to Bare Value for editing when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323D0-DD59-42AD-3B57-BFF956BBAF83}"/>
              </a:ext>
            </a:extLst>
          </p:cNvPr>
          <p:cNvSpPr txBox="1"/>
          <p:nvPr/>
        </p:nvSpPr>
        <p:spPr>
          <a:xfrm>
            <a:off x="594459" y="1630201"/>
            <a:ext cx="1031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www.barevalue.com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58A80AD-1AFA-7D0A-FDA3-0D41A810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2030311"/>
            <a:ext cx="6660845" cy="38641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B6E8D-CF8E-7DBD-0CDF-42A9CEEA63F2}"/>
              </a:ext>
            </a:extLst>
          </p:cNvPr>
          <p:cNvSpPr txBox="1"/>
          <p:nvPr/>
        </p:nvSpPr>
        <p:spPr>
          <a:xfrm>
            <a:off x="8206740" y="4221248"/>
            <a:ext cx="2948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Cost: Approximately $47.40 per episode based on length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B2B1C-4162-C37C-D603-678179A4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740" y="3404432"/>
            <a:ext cx="3120390" cy="5833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749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A08D-1FD7-4759-AB29-C3FC4E7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F01B3-254F-4C5E-B766-552DB09D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The average podcast length -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 and 30 minutes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Looking 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Buzzsprout’s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monthly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podcast download numbers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if you get around 25-30 downloads a month, you’re already in the top 50% of podcasters.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TIPQC Analytics for most listens: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- 10-11 on Wednesdays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- 10-11 on Fridays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--  5-6 on Fridays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Share your podcast across your social media accounts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chemeClr val="bg1"/>
                </a:solidFill>
                <a:effectLst/>
              </a:rPr>
              <a:t>Your cover art is the first thing potential listeners see. Good artwork implies quality content - 62% of new listeners are more likely to listen to a podcast if they like its cover 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0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967628" y="583106"/>
            <a:ext cx="31194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Advertising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77FD8-6D97-F7D0-D4F8-9D76CD0A7FCC}"/>
              </a:ext>
            </a:extLst>
          </p:cNvPr>
          <p:cNvSpPr txBox="1"/>
          <p:nvPr/>
        </p:nvSpPr>
        <p:spPr>
          <a:xfrm>
            <a:off x="770498" y="2090172"/>
            <a:ext cx="6414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Episodes are advertised on TIPQC’s social media platforms: Facebook, Twitter, LinkedIn, and Instagram.</a:t>
            </a:r>
          </a:p>
          <a:p>
            <a:endParaRPr lang="en-US" sz="2800" b="1" dirty="0">
              <a:solidFill>
                <a:schemeClr val="bg1">
                  <a:lumMod val="95000"/>
                </a:schemeClr>
              </a:solidFill>
              <a:cs typeface="Dreaming Outloud Script Pro" panose="020B0604020202020204" pitchFamily="66" charset="0"/>
            </a:endParaRP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An email alert is also sent to subscribers via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MyEmma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4A9ED3-8811-0393-56D2-5DC4D94E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18" y="2305615"/>
            <a:ext cx="3352761" cy="32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ECB5-F462-451B-96E1-090886B0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 podcasts the wave of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1BC3-8F3A-44C8-8860-51F6E4702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95425"/>
            <a:ext cx="10658475" cy="468153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73% of Americans (210 million, ages 12+) listen to podcasts</a:t>
            </a:r>
            <a:r>
              <a:rPr lang="en-US" sz="2000" dirty="0">
                <a:solidFill>
                  <a:schemeClr val="bg1"/>
                </a:solidFill>
                <a:latin typeface="Inter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Infinite Dial</a:t>
            </a:r>
            <a:r>
              <a:rPr lang="en-US" sz="2000" dirty="0">
                <a:solidFill>
                  <a:schemeClr val="bg1"/>
                </a:solidFill>
                <a:latin typeface="Inter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2022)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latin typeface="Inte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latin typeface="Inte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latin typeface="Inte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Inter"/>
              </a:rPr>
              <a:t>The number of worldwide podcast listeners will reach 619.2 million in 2026 (</a:t>
            </a:r>
            <a:r>
              <a:rPr lang="en-US" sz="2000" dirty="0" err="1">
                <a:solidFill>
                  <a:schemeClr val="bg1"/>
                </a:solidFill>
                <a:latin typeface="Inter"/>
              </a:rPr>
              <a:t>DemandSage</a:t>
            </a:r>
            <a:r>
              <a:rPr lang="en-US" sz="2000" dirty="0">
                <a:solidFill>
                  <a:schemeClr val="bg1"/>
                </a:solidFill>
                <a:latin typeface="Inter"/>
              </a:rPr>
              <a:t>, 2026)</a:t>
            </a:r>
            <a:endParaRPr lang="en-US" dirty="0"/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55% of Americans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 listened to a podcast in the last month and 40% in the last week (Edison Research)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Inter"/>
              </a:rPr>
              <a:t>There are over 5 million podcasts with over 70 million episodes in the world as of April 2026.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D3FE9-2665-266A-C73D-6E7F92777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80" y="1907690"/>
            <a:ext cx="4332381" cy="19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1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967628" y="583106"/>
            <a:ext cx="3642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Advertising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77FD8-6D97-F7D0-D4F8-9D76CD0A7FCC}"/>
              </a:ext>
            </a:extLst>
          </p:cNvPr>
          <p:cNvSpPr txBox="1"/>
          <p:nvPr/>
        </p:nvSpPr>
        <p:spPr>
          <a:xfrm>
            <a:off x="770498" y="2090172"/>
            <a:ext cx="6414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Graphics for podcast advertising are designed on Canva.</a:t>
            </a:r>
          </a:p>
          <a:p>
            <a:endParaRPr lang="en-US" sz="2800" b="1" dirty="0">
              <a:solidFill>
                <a:schemeClr val="bg1">
                  <a:lumMod val="95000"/>
                </a:schemeClr>
              </a:solidFill>
              <a:cs typeface="Dreaming Outloud Script Pro" panose="020B0604020202020204" pitchFamily="66" charset="0"/>
            </a:endParaRP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www.Canva.com</a:t>
            </a:r>
          </a:p>
          <a:p>
            <a:endParaRPr lang="en-US" sz="2800" b="1" dirty="0">
              <a:solidFill>
                <a:schemeClr val="bg1">
                  <a:lumMod val="95000"/>
                </a:schemeClr>
              </a:solidFill>
              <a:cs typeface="Dreaming Outloud Script Pro" panose="020B0604020202020204" pitchFamily="66" charset="0"/>
            </a:endParaRP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Cost: $120 annually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96A6A-769E-BC52-E0E0-CC391D22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804" y="1486781"/>
            <a:ext cx="4330396" cy="42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6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7826-AD07-12B5-5638-22D1CABC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519" y="253811"/>
            <a:ext cx="4270962" cy="13255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>
                    <a:lumMod val="95000"/>
                  </a:schemeClr>
                </a:solidFill>
                <a:latin typeface="League Spartan"/>
              </a:rPr>
              <a:t>Cost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16E9-E813-6B09-75BE-180F915C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92" y="1772988"/>
            <a:ext cx="3777244" cy="331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Services: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Squadcast $450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BareValue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$1500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Captivate $528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Canva $120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=$2598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DA3CA5-BB9B-D6D3-B0FA-E67283D640C8}"/>
              </a:ext>
            </a:extLst>
          </p:cNvPr>
          <p:cNvSpPr txBox="1">
            <a:spLocks/>
          </p:cNvSpPr>
          <p:nvPr/>
        </p:nvSpPr>
        <p:spPr>
          <a:xfrm>
            <a:off x="8414756" y="1772988"/>
            <a:ext cx="3777244" cy="331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Equipment: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Headphones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Microphone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(one-time purchase)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362FB2-2D55-FF94-16EB-27079253C406}"/>
              </a:ext>
            </a:extLst>
          </p:cNvPr>
          <p:cNvSpPr txBox="1">
            <a:spLocks/>
          </p:cNvSpPr>
          <p:nvPr/>
        </p:nvSpPr>
        <p:spPr>
          <a:xfrm>
            <a:off x="3905103" y="1772988"/>
            <a:ext cx="4270962" cy="331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Staff: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Episode prep (1 hour)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Recording (~1 hour)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Editing (~4 hours)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4E3CD2-7D66-F685-D068-17DEC0A1C684}"/>
              </a:ext>
            </a:extLst>
          </p:cNvPr>
          <p:cNvSpPr txBox="1">
            <a:spLocks/>
          </p:cNvSpPr>
          <p:nvPr/>
        </p:nvSpPr>
        <p:spPr>
          <a:xfrm>
            <a:off x="1842655" y="5085011"/>
            <a:ext cx="9102436" cy="331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Total: 45 episodes/year averages about $250 per episode</a:t>
            </a:r>
          </a:p>
        </p:txBody>
      </p:sp>
    </p:spTree>
    <p:extLst>
      <p:ext uri="{BB962C8B-B14F-4D97-AF65-F5344CB8AC3E}">
        <p14:creationId xmlns:p14="http://schemas.microsoft.com/office/powerpoint/2010/main" val="2847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6700-D407-4EE6-A43A-C174B5CA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E03E-22A9-42CF-8C6F-2EA3C62A7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482725"/>
            <a:ext cx="10515600" cy="435133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66% of monthly U.S. podcast listeners are aged between 12-34, 61% between 35 and 54 years old, and 38% are aged over 55.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DemandSage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 2019, around half of monthly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podcast listeners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 had a full-time job (51%).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schemeClr val="bg1"/>
              </a:solidFill>
              <a:latin typeface="Inte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74% of podcast listeners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tune in to learn new things, for entertainment, to keep up to date, to relax, and for inspiration.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Almost 50% of non-listeners say they don’t know where to find podcasts.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Ensuring your show is engaging and offers value is essential.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3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 rot="5400000">
            <a:off x="9223729" y="2313471"/>
            <a:ext cx="974400" cy="23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A04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 rot="5400000">
            <a:off x="7363244" y="2331800"/>
            <a:ext cx="974400" cy="23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AC2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/>
          <p:nvPr/>
        </p:nvSpPr>
        <p:spPr>
          <a:xfrm rot="5400000">
            <a:off x="5502759" y="2331800"/>
            <a:ext cx="974400" cy="23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D2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 rot="5400000">
            <a:off x="3524405" y="2322233"/>
            <a:ext cx="974400" cy="23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E548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4294967295"/>
          </p:nvPr>
        </p:nvSpPr>
        <p:spPr>
          <a:xfrm>
            <a:off x="904797" y="3184200"/>
            <a:ext cx="1940800" cy="62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sz="2133" b="1">
                <a:solidFill>
                  <a:schemeClr val="lt1"/>
                </a:solidFill>
              </a:rPr>
              <a:t>09.05.XX</a:t>
            </a:r>
            <a:endParaRPr sz="2133" b="1">
              <a:solidFill>
                <a:schemeClr val="lt1"/>
              </a:solidFill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966055" y="2198754"/>
            <a:ext cx="265200" cy="791541"/>
            <a:chOff x="777447" y="1610215"/>
            <a:chExt cx="198900" cy="593656"/>
          </a:xfrm>
        </p:grpSpPr>
        <p:cxnSp>
          <p:nvCxnSpPr>
            <p:cNvPr id="141" name="Google Shape;141;p20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" name="Google Shape;142;p20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rgbClr val="C25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20"/>
          <p:cNvSpPr txBox="1">
            <a:spLocks noGrp="1"/>
          </p:cNvSpPr>
          <p:nvPr>
            <p:ph type="body" idx="4294967295"/>
          </p:nvPr>
        </p:nvSpPr>
        <p:spPr>
          <a:xfrm>
            <a:off x="278544" y="1131188"/>
            <a:ext cx="2990400" cy="12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133" dirty="0">
                <a:latin typeface="Open Sans Light"/>
                <a:ea typeface="Open Sans Light"/>
                <a:cs typeface="Open Sans Light"/>
                <a:sym typeface="Open Sans Light"/>
              </a:rPr>
              <a:t>Concept, name, trademark</a:t>
            </a:r>
            <a:endParaRPr sz="2133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4294967295"/>
          </p:nvPr>
        </p:nvSpPr>
        <p:spPr>
          <a:xfrm>
            <a:off x="939297" y="4977667"/>
            <a:ext cx="2990400" cy="12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133" dirty="0">
                <a:latin typeface="Open Sans Light"/>
                <a:ea typeface="Open Sans Light"/>
                <a:cs typeface="Open Sans Light"/>
                <a:sym typeface="Open Sans Light"/>
              </a:rPr>
              <a:t>Format, recording equipment, software</a:t>
            </a:r>
            <a:endParaRPr sz="2133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48" name="Google Shape;148;p20"/>
          <p:cNvGrpSpPr/>
          <p:nvPr/>
        </p:nvGrpSpPr>
        <p:grpSpPr>
          <a:xfrm>
            <a:off x="5690627" y="2209487"/>
            <a:ext cx="265200" cy="791541"/>
            <a:chOff x="3918084" y="1610215"/>
            <a:chExt cx="198900" cy="593656"/>
          </a:xfrm>
        </p:grpSpPr>
        <p:cxnSp>
          <p:nvCxnSpPr>
            <p:cNvPr id="149" name="Google Shape;149;p20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0" name="Google Shape;150;p20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B6D2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20"/>
          <p:cNvSpPr txBox="1">
            <a:spLocks noGrp="1"/>
          </p:cNvSpPr>
          <p:nvPr>
            <p:ph type="body" idx="4294967295"/>
          </p:nvPr>
        </p:nvSpPr>
        <p:spPr>
          <a:xfrm>
            <a:off x="2503490" y="463259"/>
            <a:ext cx="3233653" cy="12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133" dirty="0">
                <a:solidFill>
                  <a:schemeClr val="bg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Record 1</a:t>
            </a:r>
            <a:r>
              <a:rPr lang="en" sz="2133" baseline="30000" dirty="0">
                <a:solidFill>
                  <a:schemeClr val="bg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</a:t>
            </a:r>
            <a:r>
              <a:rPr lang="en" sz="2133" dirty="0">
                <a:solidFill>
                  <a:schemeClr val="bg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episode</a:t>
            </a:r>
            <a:endParaRPr sz="2133" dirty="0">
              <a:solidFill>
                <a:schemeClr val="bg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52" name="Google Shape;152;p20"/>
          <p:cNvGrpSpPr/>
          <p:nvPr/>
        </p:nvGrpSpPr>
        <p:grpSpPr>
          <a:xfrm>
            <a:off x="7267205" y="4021611"/>
            <a:ext cx="265200" cy="791541"/>
            <a:chOff x="5958946" y="2938958"/>
            <a:chExt cx="198900" cy="593656"/>
          </a:xfrm>
        </p:grpSpPr>
        <p:cxnSp>
          <p:nvCxnSpPr>
            <p:cNvPr id="153" name="Google Shape;153;p20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" name="Google Shape;154;p20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rgbClr val="6AC2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20"/>
          <p:cNvSpPr txBox="1">
            <a:spLocks noGrp="1"/>
          </p:cNvSpPr>
          <p:nvPr>
            <p:ph type="body" idx="4294967295"/>
          </p:nvPr>
        </p:nvSpPr>
        <p:spPr>
          <a:xfrm>
            <a:off x="4144224" y="4742777"/>
            <a:ext cx="2990400" cy="12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133" dirty="0">
                <a:latin typeface="Open Sans Light"/>
                <a:ea typeface="Open Sans Light"/>
                <a:cs typeface="Open Sans Light"/>
                <a:sym typeface="Open Sans Light"/>
              </a:rPr>
              <a:t>Edit  </a:t>
            </a:r>
            <a:endParaRPr sz="2133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56" name="Google Shape;156;p20"/>
          <p:cNvGrpSpPr/>
          <p:nvPr/>
        </p:nvGrpSpPr>
        <p:grpSpPr>
          <a:xfrm rot="10800000">
            <a:off x="10262685" y="4417383"/>
            <a:ext cx="265200" cy="791541"/>
            <a:chOff x="3918084" y="1610215"/>
            <a:chExt cx="198900" cy="593656"/>
          </a:xfrm>
        </p:grpSpPr>
        <p:cxnSp>
          <p:nvCxnSpPr>
            <p:cNvPr id="157" name="Google Shape;157;p20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" name="Google Shape;158;p20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ECA0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0"/>
          <p:cNvSpPr txBox="1">
            <a:spLocks noGrp="1"/>
          </p:cNvSpPr>
          <p:nvPr>
            <p:ph type="body" idx="4294967295"/>
          </p:nvPr>
        </p:nvSpPr>
        <p:spPr>
          <a:xfrm>
            <a:off x="5168669" y="1499468"/>
            <a:ext cx="2990400" cy="12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133" dirty="0">
                <a:solidFill>
                  <a:schemeClr val="bg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Artwork</a:t>
            </a:r>
            <a:endParaRPr sz="2133" dirty="0">
              <a:solidFill>
                <a:schemeClr val="bg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0" name="Google Shape;160;p20"/>
          <p:cNvSpPr/>
          <p:nvPr/>
        </p:nvSpPr>
        <p:spPr>
          <a:xfrm rot="5400000">
            <a:off x="1583433" y="2322233"/>
            <a:ext cx="974400" cy="233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25B9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1F6AD-1939-4830-BBE0-D906B60C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06" y="3841611"/>
            <a:ext cx="260119" cy="804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0B4063-77EA-4998-89BF-E9D3A08E0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784297" y="3975434"/>
            <a:ext cx="260119" cy="7966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48CA0B-8B5D-4A34-A9EA-8C6AEFE4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84549" y="1211890"/>
            <a:ext cx="260119" cy="8047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228DBD-7DAD-47D4-8DEC-5D3468205F5B}"/>
              </a:ext>
            </a:extLst>
          </p:cNvPr>
          <p:cNvCxnSpPr>
            <a:stCxn id="33" idx="0"/>
          </p:cNvCxnSpPr>
          <p:nvPr/>
        </p:nvCxnSpPr>
        <p:spPr>
          <a:xfrm>
            <a:off x="3514607" y="2016631"/>
            <a:ext cx="0" cy="9174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98F67A3-05BB-466E-86EF-959356F27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85435" y="2228908"/>
            <a:ext cx="268247" cy="796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8A05B7-C778-4ED1-BB50-E4879FAEB339}"/>
              </a:ext>
            </a:extLst>
          </p:cNvPr>
          <p:cNvSpPr txBox="1"/>
          <p:nvPr/>
        </p:nvSpPr>
        <p:spPr>
          <a:xfrm>
            <a:off x="6502551" y="4940968"/>
            <a:ext cx="162897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Hosting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3944E-B1F1-490A-A052-134D8B78FAEA}"/>
              </a:ext>
            </a:extLst>
          </p:cNvPr>
          <p:cNvSpPr txBox="1"/>
          <p:nvPr/>
        </p:nvSpPr>
        <p:spPr>
          <a:xfrm>
            <a:off x="7431071" y="1691330"/>
            <a:ext cx="973343" cy="387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90000"/>
              </a:lnSpc>
              <a:spcAft>
                <a:spcPts val="1067"/>
              </a:spcAft>
              <a:defRPr/>
            </a:pPr>
            <a:r>
              <a:rPr lang="en-US" sz="2133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Listing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10D2C-521D-4F03-99F6-51D5DD9B9720}"/>
              </a:ext>
            </a:extLst>
          </p:cNvPr>
          <p:cNvSpPr txBox="1"/>
          <p:nvPr/>
        </p:nvSpPr>
        <p:spPr>
          <a:xfrm>
            <a:off x="9321061" y="5216877"/>
            <a:ext cx="2084225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Launch, plan &amp; </a:t>
            </a:r>
          </a:p>
          <a:p>
            <a:pPr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grow!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F650E2-402D-4854-8BC8-A26D9FE6E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73933" y="1572327"/>
            <a:ext cx="268247" cy="80474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B8ED791-BF77-413C-B804-D7F469282F21}"/>
              </a:ext>
            </a:extLst>
          </p:cNvPr>
          <p:cNvSpPr txBox="1"/>
          <p:nvPr/>
        </p:nvSpPr>
        <p:spPr>
          <a:xfrm>
            <a:off x="8983873" y="1131277"/>
            <a:ext cx="6096000" cy="387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Aft>
                <a:spcPts val="1067"/>
              </a:spcAft>
              <a:defRPr/>
            </a:pPr>
            <a:r>
              <a:rPr lang="en-US" sz="2133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Promote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A88137-F5EC-4D5B-B2D0-51780FBBF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798" y="2149555"/>
            <a:ext cx="16257" cy="926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0B814-BB29-4368-838C-D6043A9EE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1272" y="3928075"/>
            <a:ext cx="16257" cy="92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59B7-522B-4713-94E8-38DAE12D9F6A}"/>
              </a:ext>
            </a:extLst>
          </p:cNvPr>
          <p:cNvSpPr txBox="1"/>
          <p:nvPr/>
        </p:nvSpPr>
        <p:spPr>
          <a:xfrm>
            <a:off x="6897757" y="586409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steps to starting a podcast!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B8BC-804E-A630-A6D3-74CDC7F8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Determine your Host 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E233C4-3ED8-7193-CFFB-2FE499F44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915" y="2779439"/>
            <a:ext cx="8564170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4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3433493" y="263049"/>
            <a:ext cx="74805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TIPQC Host &amp; Analytics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594459" y="1105073"/>
            <a:ext cx="1031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TIPQC uses Captivate to upload podcast and track analytics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323D0-DD59-42AD-3B57-BFF956BBAF83}"/>
              </a:ext>
            </a:extLst>
          </p:cNvPr>
          <p:cNvSpPr txBox="1"/>
          <p:nvPr/>
        </p:nvSpPr>
        <p:spPr>
          <a:xfrm>
            <a:off x="594459" y="1630201"/>
            <a:ext cx="1031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www.captivate.fm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B6E8D-CF8E-7DBD-0CDF-42A9CEEA63F2}"/>
              </a:ext>
            </a:extLst>
          </p:cNvPr>
          <p:cNvSpPr txBox="1"/>
          <p:nvPr/>
        </p:nvSpPr>
        <p:spPr>
          <a:xfrm>
            <a:off x="7515358" y="4118284"/>
            <a:ext cx="384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Cost: $528 per year</a:t>
            </a: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Plan: Professional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B8117D4-27C8-3F1D-424D-3D017103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00" y="2739717"/>
            <a:ext cx="5675758" cy="3099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114EC-DF01-7296-02DB-D271F553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20" y="2892838"/>
            <a:ext cx="2930143" cy="930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877FD8-6D97-F7D0-D4F8-9D76CD0A7FCC}"/>
              </a:ext>
            </a:extLst>
          </p:cNvPr>
          <p:cNvSpPr txBox="1"/>
          <p:nvPr/>
        </p:nvSpPr>
        <p:spPr>
          <a:xfrm>
            <a:off x="594459" y="2031831"/>
            <a:ext cx="103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Captivate allows the user to see analytics such as: unique listeners, episode downloads, location of listeners, etc. </a:t>
            </a:r>
          </a:p>
        </p:txBody>
      </p:sp>
    </p:spTree>
    <p:extLst>
      <p:ext uri="{BB962C8B-B14F-4D97-AF65-F5344CB8AC3E}">
        <p14:creationId xmlns:p14="http://schemas.microsoft.com/office/powerpoint/2010/main" val="201420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7826-AD07-12B5-5638-22D1CABC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748" y="323083"/>
            <a:ext cx="5348452" cy="1325563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95000"/>
                  </a:schemeClr>
                </a:solidFill>
                <a:latin typeface="League Spartan"/>
              </a:rPr>
              <a:t>Podcast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16E9-E813-6B09-75BE-180F915C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988"/>
            <a:ext cx="10515600" cy="33120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Focus of episodes rotate between maternal and infant topics.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Most episodes are moderated by TIPQC Infant and Maternal Medical Directors. Occasionally, guest will host episodes on special topics when requested.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Episode planning occurs during weekly TIPQC faculty meetings.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Episodes are typically recorded at least 3 weeks in advanced, to allow for ample time for editing. </a:t>
            </a:r>
          </a:p>
        </p:txBody>
      </p:sp>
    </p:spTree>
    <p:extLst>
      <p:ext uri="{BB962C8B-B14F-4D97-AF65-F5344CB8AC3E}">
        <p14:creationId xmlns:p14="http://schemas.microsoft.com/office/powerpoint/2010/main" val="193760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38A389-6E38-21C7-DFC6-79A8A41B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90" y="180827"/>
            <a:ext cx="7120441" cy="2185322"/>
          </a:xfrm>
          <a:prstGeom prst="rect">
            <a:avLst/>
          </a:prstGeom>
          <a:ln w="63500">
            <a:solidFill>
              <a:schemeClr val="bg1">
                <a:lumMod val="9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C80E3-6FAC-C2C2-424A-796FA8A5CAA0}"/>
              </a:ext>
            </a:extLst>
          </p:cNvPr>
          <p:cNvSpPr txBox="1"/>
          <p:nvPr/>
        </p:nvSpPr>
        <p:spPr>
          <a:xfrm>
            <a:off x="419731" y="2752870"/>
            <a:ext cx="968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Podcast “seasons” are 15 weeks, with one episode per week, releasing on Friday. </a:t>
            </a:r>
          </a:p>
          <a:p>
            <a:endParaRPr lang="en-US" sz="3600" b="1" dirty="0">
              <a:solidFill>
                <a:schemeClr val="bg1">
                  <a:lumMod val="95000"/>
                </a:schemeClr>
              </a:solidFill>
              <a:cs typeface="Dreaming Outloud Script Pro" panose="020B0604020202020204" pitchFamily="66" charset="0"/>
            </a:endParaRP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Totals to 45 episodes per year.</a:t>
            </a:r>
          </a:p>
          <a:p>
            <a:endParaRPr lang="en-US" sz="3600" b="1" dirty="0">
              <a:solidFill>
                <a:schemeClr val="bg1">
                  <a:lumMod val="95000"/>
                </a:schemeClr>
              </a:solidFill>
              <a:cs typeface="Dreaming Outloud Script Pro" panose="020B06040202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E483D-A9E8-37BC-A28C-01C887BFC1B3}"/>
              </a:ext>
            </a:extLst>
          </p:cNvPr>
          <p:cNvSpPr txBox="1"/>
          <p:nvPr/>
        </p:nvSpPr>
        <p:spPr>
          <a:xfrm>
            <a:off x="1595634" y="955979"/>
            <a:ext cx="24298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The Details</a:t>
            </a:r>
          </a:p>
        </p:txBody>
      </p:sp>
    </p:spTree>
    <p:extLst>
      <p:ext uri="{BB962C8B-B14F-4D97-AF65-F5344CB8AC3E}">
        <p14:creationId xmlns:p14="http://schemas.microsoft.com/office/powerpoint/2010/main" val="25130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BA615-0073-24B8-54AB-2EA85D6704BA}"/>
              </a:ext>
            </a:extLst>
          </p:cNvPr>
          <p:cNvSpPr txBox="1"/>
          <p:nvPr/>
        </p:nvSpPr>
        <p:spPr>
          <a:xfrm>
            <a:off x="4582476" y="333724"/>
            <a:ext cx="2661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League Spartan" panose="00000800000000000000" pitchFamily="50" charset="0"/>
                <a:cs typeface="Dreaming Outloud Script Pro" panose="020B0604020202020204" pitchFamily="66" charset="0"/>
              </a:rPr>
              <a:t>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2CD4-08CA-9689-65AE-9AFED55477AB}"/>
              </a:ext>
            </a:extLst>
          </p:cNvPr>
          <p:cNvSpPr txBox="1"/>
          <p:nvPr/>
        </p:nvSpPr>
        <p:spPr>
          <a:xfrm>
            <a:off x="2221767" y="1779415"/>
            <a:ext cx="1004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Podcast are recorded on Squadcast.fm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6B9CA-436D-4210-92B9-E54E7E5A2A28}"/>
              </a:ext>
            </a:extLst>
          </p:cNvPr>
          <p:cNvSpPr txBox="1"/>
          <p:nvPr/>
        </p:nvSpPr>
        <p:spPr>
          <a:xfrm>
            <a:off x="5646743" y="3205433"/>
            <a:ext cx="512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Cost: $450 per year </a:t>
            </a: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cs typeface="Dreaming Outloud Script Pro" panose="020B0604020202020204" pitchFamily="66" charset="0"/>
              </a:rPr>
              <a:t>Plan: Pro Audio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B3093-E4B4-A5F1-B772-B0B156F6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" y="3196455"/>
            <a:ext cx="4653581" cy="120032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505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795</Words>
  <Application>Microsoft Macintosh PowerPoint</Application>
  <PresentationFormat>Widescreen</PresentationFormat>
  <Paragraphs>127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Dreaming Outloud Script Pro</vt:lpstr>
      <vt:lpstr>Inter</vt:lpstr>
      <vt:lpstr>Lato</vt:lpstr>
      <vt:lpstr>League Spartan</vt:lpstr>
      <vt:lpstr>Open Sans</vt:lpstr>
      <vt:lpstr>Open Sans Light</vt:lpstr>
      <vt:lpstr>Open Sans SemiBold</vt:lpstr>
      <vt:lpstr>Raleway</vt:lpstr>
      <vt:lpstr>Office Theme</vt:lpstr>
      <vt:lpstr>Swiss</vt:lpstr>
      <vt:lpstr>PowerPoint Presentation</vt:lpstr>
      <vt:lpstr>Are podcasts the wave of the future?</vt:lpstr>
      <vt:lpstr>Audience</vt:lpstr>
      <vt:lpstr>PowerPoint Presentation</vt:lpstr>
      <vt:lpstr>Determine your Host Site</vt:lpstr>
      <vt:lpstr>PowerPoint Presentation</vt:lpstr>
      <vt:lpstr>Podcast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</vt:lpstr>
      <vt:lpstr>PowerPoint Presentation</vt:lpstr>
      <vt:lpstr>PowerPoint Presentation</vt:lpstr>
      <vt:lpstr>Cost Breakdown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Lerro</dc:creator>
  <cp:lastModifiedBy>Anastacia volz</cp:lastModifiedBy>
  <cp:revision>3</cp:revision>
  <dcterms:created xsi:type="dcterms:W3CDTF">2022-06-25T21:24:13Z</dcterms:created>
  <dcterms:modified xsi:type="dcterms:W3CDTF">2026-04-23T15:12:33Z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2023-07-20T14:57:43Z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849acd6f-7f18-41c6-a0a1-fbd2d20e403a</vt:lpwstr>
  </property>
  <property fmtid="{D5CDD505-2E9C-101B-9397-08002B2CF9AE}" pid="8" name="MSIP_Label_792c8cef-6f2b-4af1-b4ac-d815ff795cd6_ContentBits">
    <vt:lpwstr>0</vt:lpwstr>
  </property>
</Properties>
</file>