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1"/>
  </p:sldMasterIdLst>
  <p:notesMasterIdLst>
    <p:notesMasterId r:id="rId102"/>
  </p:notesMasterIdLst>
  <p:sldIdLst>
    <p:sldId id="299" r:id="rId2"/>
    <p:sldId id="297" r:id="rId3"/>
    <p:sldId id="358" r:id="rId4"/>
    <p:sldId id="355" r:id="rId5"/>
    <p:sldId id="272" r:id="rId6"/>
    <p:sldId id="273" r:id="rId7"/>
    <p:sldId id="274" r:id="rId8"/>
    <p:sldId id="275" r:id="rId9"/>
    <p:sldId id="276" r:id="rId10"/>
    <p:sldId id="277" r:id="rId11"/>
    <p:sldId id="278" r:id="rId12"/>
    <p:sldId id="279" r:id="rId13"/>
    <p:sldId id="281" r:id="rId14"/>
    <p:sldId id="282" r:id="rId15"/>
    <p:sldId id="283" r:id="rId16"/>
    <p:sldId id="284" r:id="rId17"/>
    <p:sldId id="285" r:id="rId18"/>
    <p:sldId id="286" r:id="rId19"/>
    <p:sldId id="289" r:id="rId20"/>
    <p:sldId id="292" r:id="rId21"/>
    <p:sldId id="290" r:id="rId22"/>
    <p:sldId id="293" r:id="rId23"/>
    <p:sldId id="295" r:id="rId24"/>
    <p:sldId id="270" r:id="rId25"/>
    <p:sldId id="264" r:id="rId26"/>
    <p:sldId id="265" r:id="rId27"/>
    <p:sldId id="266" r:id="rId28"/>
    <p:sldId id="268" r:id="rId29"/>
    <p:sldId id="267" r:id="rId30"/>
    <p:sldId id="256" r:id="rId31"/>
    <p:sldId id="263" r:id="rId32"/>
    <p:sldId id="262" r:id="rId33"/>
    <p:sldId id="257" r:id="rId34"/>
    <p:sldId id="269" r:id="rId35"/>
    <p:sldId id="258" r:id="rId36"/>
    <p:sldId id="271" r:id="rId37"/>
    <p:sldId id="259" r:id="rId38"/>
    <p:sldId id="298" r:id="rId39"/>
    <p:sldId id="261" r:id="rId40"/>
    <p:sldId id="296" r:id="rId41"/>
    <p:sldId id="301" r:id="rId42"/>
    <p:sldId id="302" r:id="rId43"/>
    <p:sldId id="303" r:id="rId44"/>
    <p:sldId id="304" r:id="rId45"/>
    <p:sldId id="305" r:id="rId46"/>
    <p:sldId id="306" r:id="rId47"/>
    <p:sldId id="260"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287" r:id="rId61"/>
    <p:sldId id="319" r:id="rId62"/>
    <p:sldId id="356" r:id="rId63"/>
    <p:sldId id="321" r:id="rId64"/>
    <p:sldId id="322" r:id="rId65"/>
    <p:sldId id="291" r:id="rId66"/>
    <p:sldId id="323" r:id="rId67"/>
    <p:sldId id="324" r:id="rId68"/>
    <p:sldId id="325" r:id="rId69"/>
    <p:sldId id="326" r:id="rId70"/>
    <p:sldId id="288"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280" r:id="rId94"/>
    <p:sldId id="349" r:id="rId95"/>
    <p:sldId id="350" r:id="rId96"/>
    <p:sldId id="351" r:id="rId97"/>
    <p:sldId id="352" r:id="rId98"/>
    <p:sldId id="353" r:id="rId99"/>
    <p:sldId id="354" r:id="rId100"/>
    <p:sldId id="300" r:id="rId10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19"/>
    <p:restoredTop sz="96053"/>
  </p:normalViewPr>
  <p:slideViewPr>
    <p:cSldViewPr snapToGrid="0">
      <p:cViewPr>
        <p:scale>
          <a:sx n="110" d="100"/>
          <a:sy n="110" d="100"/>
        </p:scale>
        <p:origin x="600" y="3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_rels/data1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ata12.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ata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ata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ata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svg"/><Relationship Id="rId3" Type="http://schemas.openxmlformats.org/officeDocument/2006/relationships/hyperlink" Target="https://youtu.be/KkeLz-fI0Mo" TargetMode="External"/><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hyperlink" Target="https://www.traumainformedcare.chcs.org/" TargetMode="External"/><Relationship Id="rId1" Type="http://schemas.openxmlformats.org/officeDocument/2006/relationships/hyperlink" Target="https://www.crisisprevention.com/Blog/November-2018/Trauma-Informed-Care" TargetMode="Externa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hyperlink" Target="https://www.thenationalcouncil.org/consulting-best-practices/national-council-shareables/" TargetMode="External"/><Relationship Id="rId10" Type="http://schemas.openxmlformats.org/officeDocument/2006/relationships/image" Target="../media/image48.png"/><Relationship Id="rId4" Type="http://schemas.openxmlformats.org/officeDocument/2006/relationships/hyperlink" Target="https://vimeo.com/107478500" TargetMode="External"/><Relationship Id="rId9" Type="http://schemas.openxmlformats.org/officeDocument/2006/relationships/image" Target="../media/image47.svg"/></Relationships>
</file>

<file path=ppt/diagrams/_rels/data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ata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ata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106.sv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svg"/><Relationship Id="rId1" Type="http://schemas.openxmlformats.org/officeDocument/2006/relationships/image" Target="../media/image99.png"/><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diagrams/_rels/drawing12.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svg"/><Relationship Id="rId1" Type="http://schemas.openxmlformats.org/officeDocument/2006/relationships/image" Target="../media/image107.png"/><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image" Target="../media/image110.svg"/></Relationships>
</file>

<file path=ppt/diagrams/_rels/drawing1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svg"/><Relationship Id="rId1" Type="http://schemas.openxmlformats.org/officeDocument/2006/relationships/image" Target="../media/image115.png"/><Relationship Id="rId6" Type="http://schemas.openxmlformats.org/officeDocument/2006/relationships/image" Target="../media/image120.svg"/><Relationship Id="rId5" Type="http://schemas.openxmlformats.org/officeDocument/2006/relationships/image" Target="../media/image119.png"/><Relationship Id="rId4" Type="http://schemas.openxmlformats.org/officeDocument/2006/relationships/image" Target="../media/image118.svg"/></Relationships>
</file>

<file path=ppt/diagrams/_rels/drawing15.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svg"/><Relationship Id="rId1" Type="http://schemas.openxmlformats.org/officeDocument/2006/relationships/image" Target="../media/image124.png"/><Relationship Id="rId6" Type="http://schemas.openxmlformats.org/officeDocument/2006/relationships/image" Target="../media/image129.svg"/><Relationship Id="rId5" Type="http://schemas.openxmlformats.org/officeDocument/2006/relationships/image" Target="../media/image128.png"/><Relationship Id="rId10" Type="http://schemas.openxmlformats.org/officeDocument/2006/relationships/image" Target="../media/image133.svg"/><Relationship Id="rId4" Type="http://schemas.openxmlformats.org/officeDocument/2006/relationships/image" Target="../media/image127.svg"/><Relationship Id="rId9" Type="http://schemas.openxmlformats.org/officeDocument/2006/relationships/image" Target="../media/image132.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hyperlink" Target="https://www.thenationalcouncil.org/consulting-best-practices/national-council-shareables/" TargetMode="External"/><Relationship Id="rId3" Type="http://schemas.openxmlformats.org/officeDocument/2006/relationships/hyperlink" Target="https://www.crisisprevention.com/Blog/November-2018/Trauma-Informed-Care" TargetMode="External"/><Relationship Id="rId7" Type="http://schemas.openxmlformats.org/officeDocument/2006/relationships/hyperlink" Target="https://youtu.be/KkeLz-fI0Mo" TargetMode="External"/><Relationship Id="rId12" Type="http://schemas.openxmlformats.org/officeDocument/2006/relationships/image" Target="../media/image51.sv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hyperlink" Target="https://www.traumainformedcare.chcs.org/" TargetMode="External"/><Relationship Id="rId11" Type="http://schemas.openxmlformats.org/officeDocument/2006/relationships/image" Target="../media/image50.png"/><Relationship Id="rId5" Type="http://schemas.openxmlformats.org/officeDocument/2006/relationships/image" Target="../media/image47.svg"/><Relationship Id="rId10" Type="http://schemas.openxmlformats.org/officeDocument/2006/relationships/hyperlink" Target="https://vimeo.com/107478500" TargetMode="External"/><Relationship Id="rId4" Type="http://schemas.openxmlformats.org/officeDocument/2006/relationships/image" Target="../media/image46.png"/><Relationship Id="rId9" Type="http://schemas.openxmlformats.org/officeDocument/2006/relationships/image" Target="../media/image4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svg"/><Relationship Id="rId1" Type="http://schemas.openxmlformats.org/officeDocument/2006/relationships/image" Target="../media/image60.png"/><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diagrams/_rels/drawing6.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7.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4" Type="http://schemas.openxmlformats.org/officeDocument/2006/relationships/image" Target="../media/image7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F29674-6E8A-4506-AAB4-C45AE4AFA30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3CDE23C4-90FC-43E0-B6E7-1D8E3BE8118E}">
      <dgm:prSet/>
      <dgm:spPr/>
      <dgm:t>
        <a:bodyPr/>
        <a:lstStyle/>
        <a:p>
          <a:r>
            <a:rPr lang="en-US"/>
            <a:t>Prevalence of Trauma and Types of Trauma </a:t>
          </a:r>
        </a:p>
      </dgm:t>
    </dgm:pt>
    <dgm:pt modelId="{FDFBB782-C2C9-418C-92F7-C02D2C044A83}" type="parTrans" cxnId="{4CCB986E-6C3D-442C-ACBB-8E9007F44AC4}">
      <dgm:prSet/>
      <dgm:spPr/>
      <dgm:t>
        <a:bodyPr/>
        <a:lstStyle/>
        <a:p>
          <a:endParaRPr lang="en-US"/>
        </a:p>
      </dgm:t>
    </dgm:pt>
    <dgm:pt modelId="{3A688E31-D313-4395-98E0-CD2835EB7DC3}" type="sibTrans" cxnId="{4CCB986E-6C3D-442C-ACBB-8E9007F44AC4}">
      <dgm:prSet/>
      <dgm:spPr/>
      <dgm:t>
        <a:bodyPr/>
        <a:lstStyle/>
        <a:p>
          <a:endParaRPr lang="en-US"/>
        </a:p>
      </dgm:t>
    </dgm:pt>
    <dgm:pt modelId="{5657BE22-B4A0-4B17-9631-2003EAB01173}">
      <dgm:prSet/>
      <dgm:spPr/>
      <dgm:t>
        <a:bodyPr/>
        <a:lstStyle/>
        <a:p>
          <a:r>
            <a:rPr lang="en-US" dirty="0">
              <a:solidFill>
                <a:schemeClr val="accent1"/>
              </a:solidFill>
            </a:rPr>
            <a:t>What does Trauma-Informed Care look like</a:t>
          </a:r>
        </a:p>
      </dgm:t>
    </dgm:pt>
    <dgm:pt modelId="{15EB989D-4B5C-4C62-B1D9-28211CD0ADCE}" type="parTrans" cxnId="{51BB6BA5-7B2F-484D-BEEA-185A665F2E09}">
      <dgm:prSet/>
      <dgm:spPr/>
      <dgm:t>
        <a:bodyPr/>
        <a:lstStyle/>
        <a:p>
          <a:endParaRPr lang="en-US"/>
        </a:p>
      </dgm:t>
    </dgm:pt>
    <dgm:pt modelId="{827CFDBB-CDDD-4568-AFF6-22A6616E5378}" type="sibTrans" cxnId="{51BB6BA5-7B2F-484D-BEEA-185A665F2E09}">
      <dgm:prSet/>
      <dgm:spPr/>
      <dgm:t>
        <a:bodyPr/>
        <a:lstStyle/>
        <a:p>
          <a:endParaRPr lang="en-US"/>
        </a:p>
      </dgm:t>
    </dgm:pt>
    <dgm:pt modelId="{1F4A6031-7900-4671-8E7F-20830AEF8B6E}">
      <dgm:prSet/>
      <dgm:spPr/>
      <dgm:t>
        <a:bodyPr/>
        <a:lstStyle/>
        <a:p>
          <a:r>
            <a:rPr lang="en-US"/>
            <a:t>Tips for Preventing Re-Traumatization </a:t>
          </a:r>
        </a:p>
      </dgm:t>
    </dgm:pt>
    <dgm:pt modelId="{FAB2E795-A3DE-4B51-9391-047090E5CE58}" type="parTrans" cxnId="{3D857946-29EE-4E1C-A8E0-6B7B85F9FB39}">
      <dgm:prSet/>
      <dgm:spPr/>
      <dgm:t>
        <a:bodyPr/>
        <a:lstStyle/>
        <a:p>
          <a:endParaRPr lang="en-US"/>
        </a:p>
      </dgm:t>
    </dgm:pt>
    <dgm:pt modelId="{DEB488F0-A10B-40C7-9BF2-18FC235B30AF}" type="sibTrans" cxnId="{3D857946-29EE-4E1C-A8E0-6B7B85F9FB39}">
      <dgm:prSet/>
      <dgm:spPr/>
      <dgm:t>
        <a:bodyPr/>
        <a:lstStyle/>
        <a:p>
          <a:endParaRPr lang="en-US"/>
        </a:p>
      </dgm:t>
    </dgm:pt>
    <dgm:pt modelId="{617D6B46-9488-E346-93DC-9155AF35D30E}" type="pres">
      <dgm:prSet presAssocID="{1DF29674-6E8A-4506-AAB4-C45AE4AFA30B}" presName="vert0" presStyleCnt="0">
        <dgm:presLayoutVars>
          <dgm:dir/>
          <dgm:animOne val="branch"/>
          <dgm:animLvl val="lvl"/>
        </dgm:presLayoutVars>
      </dgm:prSet>
      <dgm:spPr/>
    </dgm:pt>
    <dgm:pt modelId="{9CA74457-D2E4-854B-9A2D-4B74293B2DFB}" type="pres">
      <dgm:prSet presAssocID="{3CDE23C4-90FC-43E0-B6E7-1D8E3BE8118E}" presName="thickLine" presStyleLbl="alignNode1" presStyleIdx="0" presStyleCnt="3"/>
      <dgm:spPr/>
    </dgm:pt>
    <dgm:pt modelId="{0713AD06-D099-4B4E-A187-2989003CFD10}" type="pres">
      <dgm:prSet presAssocID="{3CDE23C4-90FC-43E0-B6E7-1D8E3BE8118E}" presName="horz1" presStyleCnt="0"/>
      <dgm:spPr/>
    </dgm:pt>
    <dgm:pt modelId="{C6BD297C-9EA2-3E45-8F06-EB4F7EC91F55}" type="pres">
      <dgm:prSet presAssocID="{3CDE23C4-90FC-43E0-B6E7-1D8E3BE8118E}" presName="tx1" presStyleLbl="revTx" presStyleIdx="0" presStyleCnt="3"/>
      <dgm:spPr/>
    </dgm:pt>
    <dgm:pt modelId="{C95802B9-BCFE-2249-9125-A84BA13F502C}" type="pres">
      <dgm:prSet presAssocID="{3CDE23C4-90FC-43E0-B6E7-1D8E3BE8118E}" presName="vert1" presStyleCnt="0"/>
      <dgm:spPr/>
    </dgm:pt>
    <dgm:pt modelId="{1300188D-E870-824B-9447-7E34A0BD4BCE}" type="pres">
      <dgm:prSet presAssocID="{5657BE22-B4A0-4B17-9631-2003EAB01173}" presName="thickLine" presStyleLbl="alignNode1" presStyleIdx="1" presStyleCnt="3"/>
      <dgm:spPr/>
    </dgm:pt>
    <dgm:pt modelId="{961FD6ED-4B85-6C45-9565-49A6AFFFEADD}" type="pres">
      <dgm:prSet presAssocID="{5657BE22-B4A0-4B17-9631-2003EAB01173}" presName="horz1" presStyleCnt="0"/>
      <dgm:spPr/>
    </dgm:pt>
    <dgm:pt modelId="{D478A9F9-D6AE-914F-ACF9-B4827B897F81}" type="pres">
      <dgm:prSet presAssocID="{5657BE22-B4A0-4B17-9631-2003EAB01173}" presName="tx1" presStyleLbl="revTx" presStyleIdx="1" presStyleCnt="3"/>
      <dgm:spPr/>
    </dgm:pt>
    <dgm:pt modelId="{B9C0D981-CC57-8C47-ACC5-F87E93C0FA51}" type="pres">
      <dgm:prSet presAssocID="{5657BE22-B4A0-4B17-9631-2003EAB01173}" presName="vert1" presStyleCnt="0"/>
      <dgm:spPr/>
    </dgm:pt>
    <dgm:pt modelId="{2A5CEDF8-BC38-854E-8B0F-EA045CA8A594}" type="pres">
      <dgm:prSet presAssocID="{1F4A6031-7900-4671-8E7F-20830AEF8B6E}" presName="thickLine" presStyleLbl="alignNode1" presStyleIdx="2" presStyleCnt="3"/>
      <dgm:spPr/>
    </dgm:pt>
    <dgm:pt modelId="{D987F608-1623-C647-9125-86DF92427A7A}" type="pres">
      <dgm:prSet presAssocID="{1F4A6031-7900-4671-8E7F-20830AEF8B6E}" presName="horz1" presStyleCnt="0"/>
      <dgm:spPr/>
    </dgm:pt>
    <dgm:pt modelId="{BF632C90-A1E3-AD4D-B84E-C3FED3B4C5C8}" type="pres">
      <dgm:prSet presAssocID="{1F4A6031-7900-4671-8E7F-20830AEF8B6E}" presName="tx1" presStyleLbl="revTx" presStyleIdx="2" presStyleCnt="3"/>
      <dgm:spPr/>
    </dgm:pt>
    <dgm:pt modelId="{BE00ECA2-1826-F240-8D1F-2B6909753F59}" type="pres">
      <dgm:prSet presAssocID="{1F4A6031-7900-4671-8E7F-20830AEF8B6E}" presName="vert1" presStyleCnt="0"/>
      <dgm:spPr/>
    </dgm:pt>
  </dgm:ptLst>
  <dgm:cxnLst>
    <dgm:cxn modelId="{6265E702-8C53-2245-A2B1-1E3D871FB8EA}" type="presOf" srcId="{1DF29674-6E8A-4506-AAB4-C45AE4AFA30B}" destId="{617D6B46-9488-E346-93DC-9155AF35D30E}" srcOrd="0" destOrd="0" presId="urn:microsoft.com/office/officeart/2008/layout/LinedList"/>
    <dgm:cxn modelId="{3D857946-29EE-4E1C-A8E0-6B7B85F9FB39}" srcId="{1DF29674-6E8A-4506-AAB4-C45AE4AFA30B}" destId="{1F4A6031-7900-4671-8E7F-20830AEF8B6E}" srcOrd="2" destOrd="0" parTransId="{FAB2E795-A3DE-4B51-9391-047090E5CE58}" sibTransId="{DEB488F0-A10B-40C7-9BF2-18FC235B30AF}"/>
    <dgm:cxn modelId="{5DBE8762-A79B-A649-9354-DA6E6F95DBF0}" type="presOf" srcId="{5657BE22-B4A0-4B17-9631-2003EAB01173}" destId="{D478A9F9-D6AE-914F-ACF9-B4827B897F81}" srcOrd="0" destOrd="0" presId="urn:microsoft.com/office/officeart/2008/layout/LinedList"/>
    <dgm:cxn modelId="{4CCB986E-6C3D-442C-ACBB-8E9007F44AC4}" srcId="{1DF29674-6E8A-4506-AAB4-C45AE4AFA30B}" destId="{3CDE23C4-90FC-43E0-B6E7-1D8E3BE8118E}" srcOrd="0" destOrd="0" parTransId="{FDFBB782-C2C9-418C-92F7-C02D2C044A83}" sibTransId="{3A688E31-D313-4395-98E0-CD2835EB7DC3}"/>
    <dgm:cxn modelId="{51BB6BA5-7B2F-484D-BEEA-185A665F2E09}" srcId="{1DF29674-6E8A-4506-AAB4-C45AE4AFA30B}" destId="{5657BE22-B4A0-4B17-9631-2003EAB01173}" srcOrd="1" destOrd="0" parTransId="{15EB989D-4B5C-4C62-B1D9-28211CD0ADCE}" sibTransId="{827CFDBB-CDDD-4568-AFF6-22A6616E5378}"/>
    <dgm:cxn modelId="{EEBCCACD-CD9F-A541-B838-C60CB26434BB}" type="presOf" srcId="{1F4A6031-7900-4671-8E7F-20830AEF8B6E}" destId="{BF632C90-A1E3-AD4D-B84E-C3FED3B4C5C8}" srcOrd="0" destOrd="0" presId="urn:microsoft.com/office/officeart/2008/layout/LinedList"/>
    <dgm:cxn modelId="{F4C8BDEE-1624-524A-9C90-DF0A2B5E95BB}" type="presOf" srcId="{3CDE23C4-90FC-43E0-B6E7-1D8E3BE8118E}" destId="{C6BD297C-9EA2-3E45-8F06-EB4F7EC91F55}" srcOrd="0" destOrd="0" presId="urn:microsoft.com/office/officeart/2008/layout/LinedList"/>
    <dgm:cxn modelId="{A5A2EB94-AFDE-AD4F-BED9-4C30576445C5}" type="presParOf" srcId="{617D6B46-9488-E346-93DC-9155AF35D30E}" destId="{9CA74457-D2E4-854B-9A2D-4B74293B2DFB}" srcOrd="0" destOrd="0" presId="urn:microsoft.com/office/officeart/2008/layout/LinedList"/>
    <dgm:cxn modelId="{BE6F87F1-E2B4-544F-93FF-7930D0F8D5F2}" type="presParOf" srcId="{617D6B46-9488-E346-93DC-9155AF35D30E}" destId="{0713AD06-D099-4B4E-A187-2989003CFD10}" srcOrd="1" destOrd="0" presId="urn:microsoft.com/office/officeart/2008/layout/LinedList"/>
    <dgm:cxn modelId="{F75FBB96-0DD4-274A-8D90-11EE5D2EDE49}" type="presParOf" srcId="{0713AD06-D099-4B4E-A187-2989003CFD10}" destId="{C6BD297C-9EA2-3E45-8F06-EB4F7EC91F55}" srcOrd="0" destOrd="0" presId="urn:microsoft.com/office/officeart/2008/layout/LinedList"/>
    <dgm:cxn modelId="{2602F672-32C1-0240-B479-3EBF37169CCD}" type="presParOf" srcId="{0713AD06-D099-4B4E-A187-2989003CFD10}" destId="{C95802B9-BCFE-2249-9125-A84BA13F502C}" srcOrd="1" destOrd="0" presId="urn:microsoft.com/office/officeart/2008/layout/LinedList"/>
    <dgm:cxn modelId="{D7B41487-BF2C-264E-866A-87E2BC34AEEF}" type="presParOf" srcId="{617D6B46-9488-E346-93DC-9155AF35D30E}" destId="{1300188D-E870-824B-9447-7E34A0BD4BCE}" srcOrd="2" destOrd="0" presId="urn:microsoft.com/office/officeart/2008/layout/LinedList"/>
    <dgm:cxn modelId="{ED256BF4-29BB-8E40-949D-E1AA77D8D2FC}" type="presParOf" srcId="{617D6B46-9488-E346-93DC-9155AF35D30E}" destId="{961FD6ED-4B85-6C45-9565-49A6AFFFEADD}" srcOrd="3" destOrd="0" presId="urn:microsoft.com/office/officeart/2008/layout/LinedList"/>
    <dgm:cxn modelId="{B00EA479-DBD0-9F46-9B5F-EB8774EC19BA}" type="presParOf" srcId="{961FD6ED-4B85-6C45-9565-49A6AFFFEADD}" destId="{D478A9F9-D6AE-914F-ACF9-B4827B897F81}" srcOrd="0" destOrd="0" presId="urn:microsoft.com/office/officeart/2008/layout/LinedList"/>
    <dgm:cxn modelId="{C57E7A8E-9823-D44C-B9D1-E81F48E36E36}" type="presParOf" srcId="{961FD6ED-4B85-6C45-9565-49A6AFFFEADD}" destId="{B9C0D981-CC57-8C47-ACC5-F87E93C0FA51}" srcOrd="1" destOrd="0" presId="urn:microsoft.com/office/officeart/2008/layout/LinedList"/>
    <dgm:cxn modelId="{D29559A7-0DF2-BB4F-B0B8-3410E3A3A8BC}" type="presParOf" srcId="{617D6B46-9488-E346-93DC-9155AF35D30E}" destId="{2A5CEDF8-BC38-854E-8B0F-EA045CA8A594}" srcOrd="4" destOrd="0" presId="urn:microsoft.com/office/officeart/2008/layout/LinedList"/>
    <dgm:cxn modelId="{E0DB1D51-18C9-2F4F-B222-9681DB215870}" type="presParOf" srcId="{617D6B46-9488-E346-93DC-9155AF35D30E}" destId="{D987F608-1623-C647-9125-86DF92427A7A}" srcOrd="5" destOrd="0" presId="urn:microsoft.com/office/officeart/2008/layout/LinedList"/>
    <dgm:cxn modelId="{B2D5CEBE-FED1-AF49-BD23-07E68BA3BAFD}" type="presParOf" srcId="{D987F608-1623-C647-9125-86DF92427A7A}" destId="{BF632C90-A1E3-AD4D-B84E-C3FED3B4C5C8}" srcOrd="0" destOrd="0" presId="urn:microsoft.com/office/officeart/2008/layout/LinedList"/>
    <dgm:cxn modelId="{AAEE7A22-F933-EE46-870C-4F54E9FDE476}" type="presParOf" srcId="{D987F608-1623-C647-9125-86DF92427A7A}" destId="{BE00ECA2-1826-F240-8D1F-2B6909753F59}"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14C341-2DEA-4D3A-A1FE-B88FAA6DDF2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E78A688-112D-43B8-AA84-D2BD77464FF6}">
      <dgm:prSet/>
      <dgm:spPr/>
      <dgm:t>
        <a:bodyPr/>
        <a:lstStyle/>
        <a:p>
          <a:r>
            <a:rPr lang="en-US"/>
            <a:t>Increased Medical Errors</a:t>
          </a:r>
        </a:p>
      </dgm:t>
    </dgm:pt>
    <dgm:pt modelId="{21EA0332-5C7E-4CC9-A99B-7EB46CBFF1DD}" type="parTrans" cxnId="{9E935AB6-C065-4463-ACF6-70E10433AF7D}">
      <dgm:prSet/>
      <dgm:spPr/>
      <dgm:t>
        <a:bodyPr/>
        <a:lstStyle/>
        <a:p>
          <a:endParaRPr lang="en-US"/>
        </a:p>
      </dgm:t>
    </dgm:pt>
    <dgm:pt modelId="{9238F42E-7944-4D7F-AA77-61EC4171D67F}" type="sibTrans" cxnId="{9E935AB6-C065-4463-ACF6-70E10433AF7D}">
      <dgm:prSet/>
      <dgm:spPr/>
      <dgm:t>
        <a:bodyPr/>
        <a:lstStyle/>
        <a:p>
          <a:endParaRPr lang="en-US"/>
        </a:p>
      </dgm:t>
    </dgm:pt>
    <dgm:pt modelId="{058AE8E6-AE8B-49D2-BF8F-B92EA0E35744}">
      <dgm:prSet/>
      <dgm:spPr/>
      <dgm:t>
        <a:bodyPr/>
        <a:lstStyle/>
        <a:p>
          <a:r>
            <a:rPr lang="en-US" dirty="0">
              <a:solidFill>
                <a:schemeClr val="accent1"/>
              </a:solidFill>
            </a:rPr>
            <a:t>Decreased Communication and Morale</a:t>
          </a:r>
        </a:p>
      </dgm:t>
    </dgm:pt>
    <dgm:pt modelId="{6CC605FF-0528-4E02-9548-D8BCEE0D4724}" type="parTrans" cxnId="{D8DD3471-D8ED-48A9-9905-D4F13F7CC0F8}">
      <dgm:prSet/>
      <dgm:spPr/>
      <dgm:t>
        <a:bodyPr/>
        <a:lstStyle/>
        <a:p>
          <a:endParaRPr lang="en-US"/>
        </a:p>
      </dgm:t>
    </dgm:pt>
    <dgm:pt modelId="{4C50BE0C-4939-46A2-8C75-D06F17A241B7}" type="sibTrans" cxnId="{D8DD3471-D8ED-48A9-9905-D4F13F7CC0F8}">
      <dgm:prSet/>
      <dgm:spPr/>
      <dgm:t>
        <a:bodyPr/>
        <a:lstStyle/>
        <a:p>
          <a:endParaRPr lang="en-US"/>
        </a:p>
      </dgm:t>
    </dgm:pt>
    <dgm:pt modelId="{B3E5E12B-D5BD-4D62-B5A2-F246CFE1C16F}">
      <dgm:prSet/>
      <dgm:spPr/>
      <dgm:t>
        <a:bodyPr/>
        <a:lstStyle/>
        <a:p>
          <a:r>
            <a:rPr lang="en-US"/>
            <a:t>High Turnover Rates</a:t>
          </a:r>
        </a:p>
      </dgm:t>
    </dgm:pt>
    <dgm:pt modelId="{BCBA9FD1-9796-4B10-87F5-C953BE066D3B}" type="parTrans" cxnId="{7CCD1E1E-44E1-47BF-8A9F-3961B8CAEC76}">
      <dgm:prSet/>
      <dgm:spPr/>
      <dgm:t>
        <a:bodyPr/>
        <a:lstStyle/>
        <a:p>
          <a:endParaRPr lang="en-US"/>
        </a:p>
      </dgm:t>
    </dgm:pt>
    <dgm:pt modelId="{8622396A-EAFF-4E93-A2A4-513AB3C7AF46}" type="sibTrans" cxnId="{7CCD1E1E-44E1-47BF-8A9F-3961B8CAEC76}">
      <dgm:prSet/>
      <dgm:spPr/>
      <dgm:t>
        <a:bodyPr/>
        <a:lstStyle/>
        <a:p>
          <a:endParaRPr lang="en-US"/>
        </a:p>
      </dgm:t>
    </dgm:pt>
    <dgm:pt modelId="{4101D339-57C9-46C7-8F95-A95C130B506C}">
      <dgm:prSet/>
      <dgm:spPr/>
      <dgm:t>
        <a:bodyPr/>
        <a:lstStyle/>
        <a:p>
          <a:r>
            <a:rPr lang="en-US" dirty="0">
              <a:solidFill>
                <a:schemeClr val="accent1"/>
              </a:solidFill>
            </a:rPr>
            <a:t>Lower Patient Satisfaction</a:t>
          </a:r>
        </a:p>
      </dgm:t>
    </dgm:pt>
    <dgm:pt modelId="{89135959-D084-4D50-9DE0-7EDA12305DE8}" type="parTrans" cxnId="{8D500DBC-B502-4558-AE9F-A46DEB8C2A70}">
      <dgm:prSet/>
      <dgm:spPr/>
      <dgm:t>
        <a:bodyPr/>
        <a:lstStyle/>
        <a:p>
          <a:endParaRPr lang="en-US"/>
        </a:p>
      </dgm:t>
    </dgm:pt>
    <dgm:pt modelId="{0A56310E-2A71-4498-966B-F82150FB3425}" type="sibTrans" cxnId="{8D500DBC-B502-4558-AE9F-A46DEB8C2A70}">
      <dgm:prSet/>
      <dgm:spPr/>
      <dgm:t>
        <a:bodyPr/>
        <a:lstStyle/>
        <a:p>
          <a:endParaRPr lang="en-US"/>
        </a:p>
      </dgm:t>
    </dgm:pt>
    <dgm:pt modelId="{AB3AA426-DB21-4D9D-AA65-52CF944446A1}" type="pres">
      <dgm:prSet presAssocID="{EB14C341-2DEA-4D3A-A1FE-B88FAA6DDF2A}" presName="root" presStyleCnt="0">
        <dgm:presLayoutVars>
          <dgm:dir/>
          <dgm:resizeHandles val="exact"/>
        </dgm:presLayoutVars>
      </dgm:prSet>
      <dgm:spPr/>
    </dgm:pt>
    <dgm:pt modelId="{43BB39B1-0B4E-41DC-B470-B6C835AFE10E}" type="pres">
      <dgm:prSet presAssocID="{8E78A688-112D-43B8-AA84-D2BD77464FF6}" presName="compNode" presStyleCnt="0"/>
      <dgm:spPr/>
    </dgm:pt>
    <dgm:pt modelId="{E35E2A64-ECC8-4EB0-BE5F-8701BC87FD1A}" type="pres">
      <dgm:prSet presAssocID="{8E78A688-112D-43B8-AA84-D2BD77464FF6}" presName="bgRect" presStyleLbl="bgShp" presStyleIdx="0" presStyleCnt="4"/>
      <dgm:spPr/>
    </dgm:pt>
    <dgm:pt modelId="{59FC3046-7744-4CB4-A2C5-557E00E62A4A}" type="pres">
      <dgm:prSet presAssocID="{8E78A688-112D-43B8-AA84-D2BD77464FF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dical"/>
        </a:ext>
      </dgm:extLst>
    </dgm:pt>
    <dgm:pt modelId="{A365184D-4DD7-4B9E-81C8-87B8B0F0413F}" type="pres">
      <dgm:prSet presAssocID="{8E78A688-112D-43B8-AA84-D2BD77464FF6}" presName="spaceRect" presStyleCnt="0"/>
      <dgm:spPr/>
    </dgm:pt>
    <dgm:pt modelId="{A9AF765E-A187-4AAA-B442-4E2C2EC37601}" type="pres">
      <dgm:prSet presAssocID="{8E78A688-112D-43B8-AA84-D2BD77464FF6}" presName="parTx" presStyleLbl="revTx" presStyleIdx="0" presStyleCnt="4">
        <dgm:presLayoutVars>
          <dgm:chMax val="0"/>
          <dgm:chPref val="0"/>
        </dgm:presLayoutVars>
      </dgm:prSet>
      <dgm:spPr/>
    </dgm:pt>
    <dgm:pt modelId="{F5E6A3DD-190E-4F64-8941-24E6DDADD5FC}" type="pres">
      <dgm:prSet presAssocID="{9238F42E-7944-4D7F-AA77-61EC4171D67F}" presName="sibTrans" presStyleCnt="0"/>
      <dgm:spPr/>
    </dgm:pt>
    <dgm:pt modelId="{E3F726E2-C1F0-4460-9CB9-DFD0E2D32766}" type="pres">
      <dgm:prSet presAssocID="{058AE8E6-AE8B-49D2-BF8F-B92EA0E35744}" presName="compNode" presStyleCnt="0"/>
      <dgm:spPr/>
    </dgm:pt>
    <dgm:pt modelId="{75A2110F-D2CE-4A00-B316-A6A337621157}" type="pres">
      <dgm:prSet presAssocID="{058AE8E6-AE8B-49D2-BF8F-B92EA0E35744}" presName="bgRect" presStyleLbl="bgShp" presStyleIdx="1" presStyleCnt="4"/>
      <dgm:spPr/>
    </dgm:pt>
    <dgm:pt modelId="{23764F1E-EF05-4F2F-8E43-6282ED986B4F}" type="pres">
      <dgm:prSet presAssocID="{058AE8E6-AE8B-49D2-BF8F-B92EA0E3574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miling Face with No Fill"/>
        </a:ext>
      </dgm:extLst>
    </dgm:pt>
    <dgm:pt modelId="{2564DC8F-816E-4EE4-8FB5-F3B172A4CB17}" type="pres">
      <dgm:prSet presAssocID="{058AE8E6-AE8B-49D2-BF8F-B92EA0E35744}" presName="spaceRect" presStyleCnt="0"/>
      <dgm:spPr/>
    </dgm:pt>
    <dgm:pt modelId="{257E479D-CD5E-471D-B896-3C9FD101B95E}" type="pres">
      <dgm:prSet presAssocID="{058AE8E6-AE8B-49D2-BF8F-B92EA0E35744}" presName="parTx" presStyleLbl="revTx" presStyleIdx="1" presStyleCnt="4">
        <dgm:presLayoutVars>
          <dgm:chMax val="0"/>
          <dgm:chPref val="0"/>
        </dgm:presLayoutVars>
      </dgm:prSet>
      <dgm:spPr/>
    </dgm:pt>
    <dgm:pt modelId="{345DB9F8-8B43-4E5C-A7F0-2DF2C0C186D2}" type="pres">
      <dgm:prSet presAssocID="{4C50BE0C-4939-46A2-8C75-D06F17A241B7}" presName="sibTrans" presStyleCnt="0"/>
      <dgm:spPr/>
    </dgm:pt>
    <dgm:pt modelId="{D161C9D0-FA0D-4530-9C00-51D570DBDA3A}" type="pres">
      <dgm:prSet presAssocID="{B3E5E12B-D5BD-4D62-B5A2-F246CFE1C16F}" presName="compNode" presStyleCnt="0"/>
      <dgm:spPr/>
    </dgm:pt>
    <dgm:pt modelId="{95DACD52-BD6E-40F2-B435-F731928DC0D9}" type="pres">
      <dgm:prSet presAssocID="{B3E5E12B-D5BD-4D62-B5A2-F246CFE1C16F}" presName="bgRect" presStyleLbl="bgShp" presStyleIdx="2" presStyleCnt="4"/>
      <dgm:spPr/>
    </dgm:pt>
    <dgm:pt modelId="{9E106A3D-C3F2-4470-8793-9433394031A5}" type="pres">
      <dgm:prSet presAssocID="{B3E5E12B-D5BD-4D62-B5A2-F246CFE1C16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wnward trend"/>
        </a:ext>
      </dgm:extLst>
    </dgm:pt>
    <dgm:pt modelId="{3CB4EDEC-C8DE-45A4-B188-D0CD7E02A563}" type="pres">
      <dgm:prSet presAssocID="{B3E5E12B-D5BD-4D62-B5A2-F246CFE1C16F}" presName="spaceRect" presStyleCnt="0"/>
      <dgm:spPr/>
    </dgm:pt>
    <dgm:pt modelId="{957F605D-2F53-421C-9B09-BC9A144EEEAA}" type="pres">
      <dgm:prSet presAssocID="{B3E5E12B-D5BD-4D62-B5A2-F246CFE1C16F}" presName="parTx" presStyleLbl="revTx" presStyleIdx="2" presStyleCnt="4">
        <dgm:presLayoutVars>
          <dgm:chMax val="0"/>
          <dgm:chPref val="0"/>
        </dgm:presLayoutVars>
      </dgm:prSet>
      <dgm:spPr/>
    </dgm:pt>
    <dgm:pt modelId="{CA055F6A-652A-48AC-B566-F8DD65264F95}" type="pres">
      <dgm:prSet presAssocID="{8622396A-EAFF-4E93-A2A4-513AB3C7AF46}" presName="sibTrans" presStyleCnt="0"/>
      <dgm:spPr/>
    </dgm:pt>
    <dgm:pt modelId="{443B79F9-84B4-44A8-8FC2-248A891B0939}" type="pres">
      <dgm:prSet presAssocID="{4101D339-57C9-46C7-8F95-A95C130B506C}" presName="compNode" presStyleCnt="0"/>
      <dgm:spPr/>
    </dgm:pt>
    <dgm:pt modelId="{CFE6ED7E-7F7B-4D09-812F-FD263E615C05}" type="pres">
      <dgm:prSet presAssocID="{4101D339-57C9-46C7-8F95-A95C130B506C}" presName="bgRect" presStyleLbl="bgShp" presStyleIdx="3" presStyleCnt="4"/>
      <dgm:spPr/>
    </dgm:pt>
    <dgm:pt modelId="{A9BBA076-3B46-47DB-9557-032AB2795FAB}" type="pres">
      <dgm:prSet presAssocID="{4101D339-57C9-46C7-8F95-A95C130B506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683210C6-E140-41DC-9CEA-D38CCD7ADF81}" type="pres">
      <dgm:prSet presAssocID="{4101D339-57C9-46C7-8F95-A95C130B506C}" presName="spaceRect" presStyleCnt="0"/>
      <dgm:spPr/>
    </dgm:pt>
    <dgm:pt modelId="{249B4D72-C971-4491-8C63-1D71A030C72F}" type="pres">
      <dgm:prSet presAssocID="{4101D339-57C9-46C7-8F95-A95C130B506C}" presName="parTx" presStyleLbl="revTx" presStyleIdx="3" presStyleCnt="4">
        <dgm:presLayoutVars>
          <dgm:chMax val="0"/>
          <dgm:chPref val="0"/>
        </dgm:presLayoutVars>
      </dgm:prSet>
      <dgm:spPr/>
    </dgm:pt>
  </dgm:ptLst>
  <dgm:cxnLst>
    <dgm:cxn modelId="{7CCD1E1E-44E1-47BF-8A9F-3961B8CAEC76}" srcId="{EB14C341-2DEA-4D3A-A1FE-B88FAA6DDF2A}" destId="{B3E5E12B-D5BD-4D62-B5A2-F246CFE1C16F}" srcOrd="2" destOrd="0" parTransId="{BCBA9FD1-9796-4B10-87F5-C953BE066D3B}" sibTransId="{8622396A-EAFF-4E93-A2A4-513AB3C7AF46}"/>
    <dgm:cxn modelId="{31A8BE27-3E2F-428E-9EBF-126D889FB502}" type="presOf" srcId="{B3E5E12B-D5BD-4D62-B5A2-F246CFE1C16F}" destId="{957F605D-2F53-421C-9B09-BC9A144EEEAA}" srcOrd="0" destOrd="0" presId="urn:microsoft.com/office/officeart/2018/2/layout/IconVerticalSolidList"/>
    <dgm:cxn modelId="{CF1E6E62-F1F7-4219-A8EC-785B5B30FD69}" type="presOf" srcId="{4101D339-57C9-46C7-8F95-A95C130B506C}" destId="{249B4D72-C971-4491-8C63-1D71A030C72F}" srcOrd="0" destOrd="0" presId="urn:microsoft.com/office/officeart/2018/2/layout/IconVerticalSolidList"/>
    <dgm:cxn modelId="{D8DD3471-D8ED-48A9-9905-D4F13F7CC0F8}" srcId="{EB14C341-2DEA-4D3A-A1FE-B88FAA6DDF2A}" destId="{058AE8E6-AE8B-49D2-BF8F-B92EA0E35744}" srcOrd="1" destOrd="0" parTransId="{6CC605FF-0528-4E02-9548-D8BCEE0D4724}" sibTransId="{4C50BE0C-4939-46A2-8C75-D06F17A241B7}"/>
    <dgm:cxn modelId="{9E935AB6-C065-4463-ACF6-70E10433AF7D}" srcId="{EB14C341-2DEA-4D3A-A1FE-B88FAA6DDF2A}" destId="{8E78A688-112D-43B8-AA84-D2BD77464FF6}" srcOrd="0" destOrd="0" parTransId="{21EA0332-5C7E-4CC9-A99B-7EB46CBFF1DD}" sibTransId="{9238F42E-7944-4D7F-AA77-61EC4171D67F}"/>
    <dgm:cxn modelId="{8D500DBC-B502-4558-AE9F-A46DEB8C2A70}" srcId="{EB14C341-2DEA-4D3A-A1FE-B88FAA6DDF2A}" destId="{4101D339-57C9-46C7-8F95-A95C130B506C}" srcOrd="3" destOrd="0" parTransId="{89135959-D084-4D50-9DE0-7EDA12305DE8}" sibTransId="{0A56310E-2A71-4498-966B-F82150FB3425}"/>
    <dgm:cxn modelId="{8DFCDCD2-7A9A-4A5A-8B5B-F7E71A553454}" type="presOf" srcId="{8E78A688-112D-43B8-AA84-D2BD77464FF6}" destId="{A9AF765E-A187-4AAA-B442-4E2C2EC37601}" srcOrd="0" destOrd="0" presId="urn:microsoft.com/office/officeart/2018/2/layout/IconVerticalSolidList"/>
    <dgm:cxn modelId="{87DB85F7-F9DF-48E6-A53A-2582CDBE3915}" type="presOf" srcId="{058AE8E6-AE8B-49D2-BF8F-B92EA0E35744}" destId="{257E479D-CD5E-471D-B896-3C9FD101B95E}" srcOrd="0" destOrd="0" presId="urn:microsoft.com/office/officeart/2018/2/layout/IconVerticalSolidList"/>
    <dgm:cxn modelId="{8AA0C3F7-DE5F-49AF-AAD2-8C4D6F69EA07}" type="presOf" srcId="{EB14C341-2DEA-4D3A-A1FE-B88FAA6DDF2A}" destId="{AB3AA426-DB21-4D9D-AA65-52CF944446A1}" srcOrd="0" destOrd="0" presId="urn:microsoft.com/office/officeart/2018/2/layout/IconVerticalSolidList"/>
    <dgm:cxn modelId="{E6F44FA4-FD16-4C0F-AA26-9A59D206ECBF}" type="presParOf" srcId="{AB3AA426-DB21-4D9D-AA65-52CF944446A1}" destId="{43BB39B1-0B4E-41DC-B470-B6C835AFE10E}" srcOrd="0" destOrd="0" presId="urn:microsoft.com/office/officeart/2018/2/layout/IconVerticalSolidList"/>
    <dgm:cxn modelId="{EFE6CBBF-8697-4E9E-B753-BED1D9B4907D}" type="presParOf" srcId="{43BB39B1-0B4E-41DC-B470-B6C835AFE10E}" destId="{E35E2A64-ECC8-4EB0-BE5F-8701BC87FD1A}" srcOrd="0" destOrd="0" presId="urn:microsoft.com/office/officeart/2018/2/layout/IconVerticalSolidList"/>
    <dgm:cxn modelId="{796D1EF7-0F9F-4F63-873A-68C8B234E0A2}" type="presParOf" srcId="{43BB39B1-0B4E-41DC-B470-B6C835AFE10E}" destId="{59FC3046-7744-4CB4-A2C5-557E00E62A4A}" srcOrd="1" destOrd="0" presId="urn:microsoft.com/office/officeart/2018/2/layout/IconVerticalSolidList"/>
    <dgm:cxn modelId="{CA0BDCD6-B33C-402B-B6EB-C39D57EBB94F}" type="presParOf" srcId="{43BB39B1-0B4E-41DC-B470-B6C835AFE10E}" destId="{A365184D-4DD7-4B9E-81C8-87B8B0F0413F}" srcOrd="2" destOrd="0" presId="urn:microsoft.com/office/officeart/2018/2/layout/IconVerticalSolidList"/>
    <dgm:cxn modelId="{75499218-0A3D-4AF2-A022-4E40F93B9EBB}" type="presParOf" srcId="{43BB39B1-0B4E-41DC-B470-B6C835AFE10E}" destId="{A9AF765E-A187-4AAA-B442-4E2C2EC37601}" srcOrd="3" destOrd="0" presId="urn:microsoft.com/office/officeart/2018/2/layout/IconVerticalSolidList"/>
    <dgm:cxn modelId="{BAA46FA7-9F52-4445-B1DA-1D40DDB118A0}" type="presParOf" srcId="{AB3AA426-DB21-4D9D-AA65-52CF944446A1}" destId="{F5E6A3DD-190E-4F64-8941-24E6DDADD5FC}" srcOrd="1" destOrd="0" presId="urn:microsoft.com/office/officeart/2018/2/layout/IconVerticalSolidList"/>
    <dgm:cxn modelId="{BA191358-2A85-4545-8515-D3B0633120B1}" type="presParOf" srcId="{AB3AA426-DB21-4D9D-AA65-52CF944446A1}" destId="{E3F726E2-C1F0-4460-9CB9-DFD0E2D32766}" srcOrd="2" destOrd="0" presId="urn:microsoft.com/office/officeart/2018/2/layout/IconVerticalSolidList"/>
    <dgm:cxn modelId="{27C163AA-AB01-4A18-B017-5D8201B0D638}" type="presParOf" srcId="{E3F726E2-C1F0-4460-9CB9-DFD0E2D32766}" destId="{75A2110F-D2CE-4A00-B316-A6A337621157}" srcOrd="0" destOrd="0" presId="urn:microsoft.com/office/officeart/2018/2/layout/IconVerticalSolidList"/>
    <dgm:cxn modelId="{615806BE-368B-4D85-B66C-98B4095DCF79}" type="presParOf" srcId="{E3F726E2-C1F0-4460-9CB9-DFD0E2D32766}" destId="{23764F1E-EF05-4F2F-8E43-6282ED986B4F}" srcOrd="1" destOrd="0" presId="urn:microsoft.com/office/officeart/2018/2/layout/IconVerticalSolidList"/>
    <dgm:cxn modelId="{BFAD8861-F6E7-4443-984B-9378E0C0F1CF}" type="presParOf" srcId="{E3F726E2-C1F0-4460-9CB9-DFD0E2D32766}" destId="{2564DC8F-816E-4EE4-8FB5-F3B172A4CB17}" srcOrd="2" destOrd="0" presId="urn:microsoft.com/office/officeart/2018/2/layout/IconVerticalSolidList"/>
    <dgm:cxn modelId="{9CA2701B-1BFA-40FB-B321-B1036A907251}" type="presParOf" srcId="{E3F726E2-C1F0-4460-9CB9-DFD0E2D32766}" destId="{257E479D-CD5E-471D-B896-3C9FD101B95E}" srcOrd="3" destOrd="0" presId="urn:microsoft.com/office/officeart/2018/2/layout/IconVerticalSolidList"/>
    <dgm:cxn modelId="{484F6664-C83C-4AD6-9C68-2A3044608F6F}" type="presParOf" srcId="{AB3AA426-DB21-4D9D-AA65-52CF944446A1}" destId="{345DB9F8-8B43-4E5C-A7F0-2DF2C0C186D2}" srcOrd="3" destOrd="0" presId="urn:microsoft.com/office/officeart/2018/2/layout/IconVerticalSolidList"/>
    <dgm:cxn modelId="{717164F9-D01B-4E96-853E-85689CBB7915}" type="presParOf" srcId="{AB3AA426-DB21-4D9D-AA65-52CF944446A1}" destId="{D161C9D0-FA0D-4530-9C00-51D570DBDA3A}" srcOrd="4" destOrd="0" presId="urn:microsoft.com/office/officeart/2018/2/layout/IconVerticalSolidList"/>
    <dgm:cxn modelId="{EDDE9E6C-6734-4706-9E09-C2BBB2489654}" type="presParOf" srcId="{D161C9D0-FA0D-4530-9C00-51D570DBDA3A}" destId="{95DACD52-BD6E-40F2-B435-F731928DC0D9}" srcOrd="0" destOrd="0" presId="urn:microsoft.com/office/officeart/2018/2/layout/IconVerticalSolidList"/>
    <dgm:cxn modelId="{B6DDF086-8753-49E1-9780-7610E3A29819}" type="presParOf" srcId="{D161C9D0-FA0D-4530-9C00-51D570DBDA3A}" destId="{9E106A3D-C3F2-4470-8793-9433394031A5}" srcOrd="1" destOrd="0" presId="urn:microsoft.com/office/officeart/2018/2/layout/IconVerticalSolidList"/>
    <dgm:cxn modelId="{BD54E4AC-D222-499B-8929-86178E95F54F}" type="presParOf" srcId="{D161C9D0-FA0D-4530-9C00-51D570DBDA3A}" destId="{3CB4EDEC-C8DE-45A4-B188-D0CD7E02A563}" srcOrd="2" destOrd="0" presId="urn:microsoft.com/office/officeart/2018/2/layout/IconVerticalSolidList"/>
    <dgm:cxn modelId="{4443A116-D4D6-4117-9E62-BE74CFCF7164}" type="presParOf" srcId="{D161C9D0-FA0D-4530-9C00-51D570DBDA3A}" destId="{957F605D-2F53-421C-9B09-BC9A144EEEAA}" srcOrd="3" destOrd="0" presId="urn:microsoft.com/office/officeart/2018/2/layout/IconVerticalSolidList"/>
    <dgm:cxn modelId="{4DE65823-8B8D-4257-963B-CD152228C8F7}" type="presParOf" srcId="{AB3AA426-DB21-4D9D-AA65-52CF944446A1}" destId="{CA055F6A-652A-48AC-B566-F8DD65264F95}" srcOrd="5" destOrd="0" presId="urn:microsoft.com/office/officeart/2018/2/layout/IconVerticalSolidList"/>
    <dgm:cxn modelId="{C1A798EF-B5FE-4EFE-9B72-8195B771AB7D}" type="presParOf" srcId="{AB3AA426-DB21-4D9D-AA65-52CF944446A1}" destId="{443B79F9-84B4-44A8-8FC2-248A891B0939}" srcOrd="6" destOrd="0" presId="urn:microsoft.com/office/officeart/2018/2/layout/IconVerticalSolidList"/>
    <dgm:cxn modelId="{25A8D163-5144-4316-A6E2-2A038AAAA01E}" type="presParOf" srcId="{443B79F9-84B4-44A8-8FC2-248A891B0939}" destId="{CFE6ED7E-7F7B-4D09-812F-FD263E615C05}" srcOrd="0" destOrd="0" presId="urn:microsoft.com/office/officeart/2018/2/layout/IconVerticalSolidList"/>
    <dgm:cxn modelId="{30CE9DE6-F94D-41D4-9164-F549CFE74AC4}" type="presParOf" srcId="{443B79F9-84B4-44A8-8FC2-248A891B0939}" destId="{A9BBA076-3B46-47DB-9557-032AB2795FAB}" srcOrd="1" destOrd="0" presId="urn:microsoft.com/office/officeart/2018/2/layout/IconVerticalSolidList"/>
    <dgm:cxn modelId="{341784B3-0E85-45EB-ABF7-C33691F5C2D0}" type="presParOf" srcId="{443B79F9-84B4-44A8-8FC2-248A891B0939}" destId="{683210C6-E140-41DC-9CEA-D38CCD7ADF81}" srcOrd="2" destOrd="0" presId="urn:microsoft.com/office/officeart/2018/2/layout/IconVerticalSolidList"/>
    <dgm:cxn modelId="{06B2D46A-EE3D-46C3-B3D4-EEC63CC1513A}" type="presParOf" srcId="{443B79F9-84B4-44A8-8FC2-248A891B0939}" destId="{249B4D72-C971-4491-8C63-1D71A030C7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5043774-620D-4F52-BC92-262848A48155}" type="doc">
      <dgm:prSet loTypeId="urn:microsoft.com/office/officeart/2005/8/layout/vList5" loCatId="list" qsTypeId="urn:microsoft.com/office/officeart/2005/8/quickstyle/simple2" qsCatId="simple" csTypeId="urn:microsoft.com/office/officeart/2005/8/colors/colorful5" csCatId="colorful" phldr="1"/>
      <dgm:spPr/>
      <dgm:t>
        <a:bodyPr/>
        <a:lstStyle/>
        <a:p>
          <a:endParaRPr lang="en-US"/>
        </a:p>
      </dgm:t>
    </dgm:pt>
    <dgm:pt modelId="{74EAC199-4B56-4532-803C-66A4F9A8B69D}">
      <dgm:prSet/>
      <dgm:spPr/>
      <dgm:t>
        <a:bodyPr/>
        <a:lstStyle/>
        <a:p>
          <a:pPr>
            <a:defRPr cap="all"/>
          </a:pPr>
          <a:r>
            <a:rPr lang="en-US"/>
            <a:t>Normalize Conversations around Mental Health</a:t>
          </a:r>
        </a:p>
      </dgm:t>
    </dgm:pt>
    <dgm:pt modelId="{C8ECC1AC-FB21-4FC7-8481-B29545D77354}" type="parTrans" cxnId="{F77D063B-192D-4C0E-B5B1-39B58FB4B48E}">
      <dgm:prSet/>
      <dgm:spPr/>
      <dgm:t>
        <a:bodyPr/>
        <a:lstStyle/>
        <a:p>
          <a:endParaRPr lang="en-US"/>
        </a:p>
      </dgm:t>
    </dgm:pt>
    <dgm:pt modelId="{5AB2442E-88F6-4724-AFE7-BEB77D087B9E}" type="sibTrans" cxnId="{F77D063B-192D-4C0E-B5B1-39B58FB4B48E}">
      <dgm:prSet/>
      <dgm:spPr/>
      <dgm:t>
        <a:bodyPr/>
        <a:lstStyle/>
        <a:p>
          <a:endParaRPr lang="en-US"/>
        </a:p>
      </dgm:t>
    </dgm:pt>
    <dgm:pt modelId="{0678360A-160E-4FED-ABA4-852E21C78818}">
      <dgm:prSet/>
      <dgm:spPr/>
      <dgm:t>
        <a:bodyPr/>
        <a:lstStyle/>
        <a:p>
          <a:pPr>
            <a:defRPr cap="all"/>
          </a:pPr>
          <a:r>
            <a:rPr lang="en-US"/>
            <a:t>Destigmatize Help-seeking</a:t>
          </a:r>
        </a:p>
      </dgm:t>
    </dgm:pt>
    <dgm:pt modelId="{F11941A3-A5A1-4C8B-B842-A055331D1FEA}" type="parTrans" cxnId="{94D223CA-650A-48AA-8433-CE716DFB5C93}">
      <dgm:prSet/>
      <dgm:spPr/>
      <dgm:t>
        <a:bodyPr/>
        <a:lstStyle/>
        <a:p>
          <a:endParaRPr lang="en-US"/>
        </a:p>
      </dgm:t>
    </dgm:pt>
    <dgm:pt modelId="{6929F490-6C97-4B8B-A6FD-8191AAABBF2F}" type="sibTrans" cxnId="{94D223CA-650A-48AA-8433-CE716DFB5C93}">
      <dgm:prSet/>
      <dgm:spPr/>
      <dgm:t>
        <a:bodyPr/>
        <a:lstStyle/>
        <a:p>
          <a:endParaRPr lang="en-US"/>
        </a:p>
      </dgm:t>
    </dgm:pt>
    <dgm:pt modelId="{FD0C6A9B-4262-429A-917A-A9884E15F929}">
      <dgm:prSet/>
      <dgm:spPr/>
      <dgm:t>
        <a:bodyPr/>
        <a:lstStyle/>
        <a:p>
          <a:pPr>
            <a:defRPr cap="all"/>
          </a:pPr>
          <a:r>
            <a:rPr lang="en-US"/>
            <a:t>Train Leaders to Support Psychological Safety</a:t>
          </a:r>
        </a:p>
      </dgm:t>
    </dgm:pt>
    <dgm:pt modelId="{916CD377-B70A-45FB-8A3B-08F502D3374C}" type="parTrans" cxnId="{26944FBB-7BA6-4B19-9D4A-1FA578DA711B}">
      <dgm:prSet/>
      <dgm:spPr/>
      <dgm:t>
        <a:bodyPr/>
        <a:lstStyle/>
        <a:p>
          <a:endParaRPr lang="en-US"/>
        </a:p>
      </dgm:t>
    </dgm:pt>
    <dgm:pt modelId="{C3E67944-2C6E-4DAD-8888-40B499CF7492}" type="sibTrans" cxnId="{26944FBB-7BA6-4B19-9D4A-1FA578DA711B}">
      <dgm:prSet/>
      <dgm:spPr/>
      <dgm:t>
        <a:bodyPr/>
        <a:lstStyle/>
        <a:p>
          <a:endParaRPr lang="en-US"/>
        </a:p>
      </dgm:t>
    </dgm:pt>
    <dgm:pt modelId="{AF10130A-A7E7-45D7-A7F8-5A97CEAB49E6}">
      <dgm:prSet/>
      <dgm:spPr/>
      <dgm:t>
        <a:bodyPr/>
        <a:lstStyle/>
        <a:p>
          <a:pPr>
            <a:defRPr cap="all"/>
          </a:pPr>
          <a:r>
            <a:rPr lang="en-US"/>
            <a:t>Peer Support Programs and Buddy Systems</a:t>
          </a:r>
        </a:p>
      </dgm:t>
    </dgm:pt>
    <dgm:pt modelId="{27364304-FB93-4CD6-84E2-B1131A2305C9}" type="parTrans" cxnId="{E7C7D392-4101-4124-A146-4222AC5B0C2E}">
      <dgm:prSet/>
      <dgm:spPr/>
      <dgm:t>
        <a:bodyPr/>
        <a:lstStyle/>
        <a:p>
          <a:endParaRPr lang="en-US"/>
        </a:p>
      </dgm:t>
    </dgm:pt>
    <dgm:pt modelId="{B3F485E3-F56A-489C-BD91-AA26794400A0}" type="sibTrans" cxnId="{E7C7D392-4101-4124-A146-4222AC5B0C2E}">
      <dgm:prSet/>
      <dgm:spPr/>
      <dgm:t>
        <a:bodyPr/>
        <a:lstStyle/>
        <a:p>
          <a:endParaRPr lang="en-US"/>
        </a:p>
      </dgm:t>
    </dgm:pt>
    <dgm:pt modelId="{CD497236-0BB4-C04F-B6DB-58E7E6154C6F}" type="pres">
      <dgm:prSet presAssocID="{D5043774-620D-4F52-BC92-262848A48155}" presName="Name0" presStyleCnt="0">
        <dgm:presLayoutVars>
          <dgm:dir/>
          <dgm:animLvl val="lvl"/>
          <dgm:resizeHandles val="exact"/>
        </dgm:presLayoutVars>
      </dgm:prSet>
      <dgm:spPr/>
    </dgm:pt>
    <dgm:pt modelId="{515C6442-E192-9444-A811-921B7D0089AE}" type="pres">
      <dgm:prSet presAssocID="{74EAC199-4B56-4532-803C-66A4F9A8B69D}" presName="linNode" presStyleCnt="0"/>
      <dgm:spPr/>
    </dgm:pt>
    <dgm:pt modelId="{9BB44BBA-AA29-7145-AD51-1AB4B8294DBE}" type="pres">
      <dgm:prSet presAssocID="{74EAC199-4B56-4532-803C-66A4F9A8B69D}" presName="parentText" presStyleLbl="node1" presStyleIdx="0" presStyleCnt="4">
        <dgm:presLayoutVars>
          <dgm:chMax val="1"/>
          <dgm:bulletEnabled val="1"/>
        </dgm:presLayoutVars>
      </dgm:prSet>
      <dgm:spPr/>
    </dgm:pt>
    <dgm:pt modelId="{E8AAD9BA-B756-7546-8573-91F13D94CE2A}" type="pres">
      <dgm:prSet presAssocID="{5AB2442E-88F6-4724-AFE7-BEB77D087B9E}" presName="sp" presStyleCnt="0"/>
      <dgm:spPr/>
    </dgm:pt>
    <dgm:pt modelId="{15164059-F538-6D4B-94DD-4553472457C9}" type="pres">
      <dgm:prSet presAssocID="{0678360A-160E-4FED-ABA4-852E21C78818}" presName="linNode" presStyleCnt="0"/>
      <dgm:spPr/>
    </dgm:pt>
    <dgm:pt modelId="{A8A24B29-90A5-354B-91A1-9F6AC40626CB}" type="pres">
      <dgm:prSet presAssocID="{0678360A-160E-4FED-ABA4-852E21C78818}" presName="parentText" presStyleLbl="node1" presStyleIdx="1" presStyleCnt="4">
        <dgm:presLayoutVars>
          <dgm:chMax val="1"/>
          <dgm:bulletEnabled val="1"/>
        </dgm:presLayoutVars>
      </dgm:prSet>
      <dgm:spPr/>
    </dgm:pt>
    <dgm:pt modelId="{573BFB5E-8DB3-5648-AB65-876E1884DC88}" type="pres">
      <dgm:prSet presAssocID="{6929F490-6C97-4B8B-A6FD-8191AAABBF2F}" presName="sp" presStyleCnt="0"/>
      <dgm:spPr/>
    </dgm:pt>
    <dgm:pt modelId="{E2C97CF7-977F-304B-933D-022AE435CFEA}" type="pres">
      <dgm:prSet presAssocID="{FD0C6A9B-4262-429A-917A-A9884E15F929}" presName="linNode" presStyleCnt="0"/>
      <dgm:spPr/>
    </dgm:pt>
    <dgm:pt modelId="{0C1D94B5-C1E7-F64C-B98D-E766095AD2D7}" type="pres">
      <dgm:prSet presAssocID="{FD0C6A9B-4262-429A-917A-A9884E15F929}" presName="parentText" presStyleLbl="node1" presStyleIdx="2" presStyleCnt="4">
        <dgm:presLayoutVars>
          <dgm:chMax val="1"/>
          <dgm:bulletEnabled val="1"/>
        </dgm:presLayoutVars>
      </dgm:prSet>
      <dgm:spPr/>
    </dgm:pt>
    <dgm:pt modelId="{27ADE2FA-5C6E-C642-AEF6-2AEFA123D90C}" type="pres">
      <dgm:prSet presAssocID="{C3E67944-2C6E-4DAD-8888-40B499CF7492}" presName="sp" presStyleCnt="0"/>
      <dgm:spPr/>
    </dgm:pt>
    <dgm:pt modelId="{778D064C-AB45-034A-A997-219C72579244}" type="pres">
      <dgm:prSet presAssocID="{AF10130A-A7E7-45D7-A7F8-5A97CEAB49E6}" presName="linNode" presStyleCnt="0"/>
      <dgm:spPr/>
    </dgm:pt>
    <dgm:pt modelId="{D93E28A8-8D8A-1445-9642-087D43FB39E0}" type="pres">
      <dgm:prSet presAssocID="{AF10130A-A7E7-45D7-A7F8-5A97CEAB49E6}" presName="parentText" presStyleLbl="node1" presStyleIdx="3" presStyleCnt="4">
        <dgm:presLayoutVars>
          <dgm:chMax val="1"/>
          <dgm:bulletEnabled val="1"/>
        </dgm:presLayoutVars>
      </dgm:prSet>
      <dgm:spPr/>
    </dgm:pt>
  </dgm:ptLst>
  <dgm:cxnLst>
    <dgm:cxn modelId="{1694F12C-0EC0-8745-A326-59FB90133111}" type="presOf" srcId="{74EAC199-4B56-4532-803C-66A4F9A8B69D}" destId="{9BB44BBA-AA29-7145-AD51-1AB4B8294DBE}" srcOrd="0" destOrd="0" presId="urn:microsoft.com/office/officeart/2005/8/layout/vList5"/>
    <dgm:cxn modelId="{F77D063B-192D-4C0E-B5B1-39B58FB4B48E}" srcId="{D5043774-620D-4F52-BC92-262848A48155}" destId="{74EAC199-4B56-4532-803C-66A4F9A8B69D}" srcOrd="0" destOrd="0" parTransId="{C8ECC1AC-FB21-4FC7-8481-B29545D77354}" sibTransId="{5AB2442E-88F6-4724-AFE7-BEB77D087B9E}"/>
    <dgm:cxn modelId="{7CA73272-DBDD-7744-9DFD-039B46B9EBD0}" type="presOf" srcId="{AF10130A-A7E7-45D7-A7F8-5A97CEAB49E6}" destId="{D93E28A8-8D8A-1445-9642-087D43FB39E0}" srcOrd="0" destOrd="0" presId="urn:microsoft.com/office/officeart/2005/8/layout/vList5"/>
    <dgm:cxn modelId="{E7C7D392-4101-4124-A146-4222AC5B0C2E}" srcId="{D5043774-620D-4F52-BC92-262848A48155}" destId="{AF10130A-A7E7-45D7-A7F8-5A97CEAB49E6}" srcOrd="3" destOrd="0" parTransId="{27364304-FB93-4CD6-84E2-B1131A2305C9}" sibTransId="{B3F485E3-F56A-489C-BD91-AA26794400A0}"/>
    <dgm:cxn modelId="{A9356CAC-40D9-5742-A7AD-06995568B734}" type="presOf" srcId="{D5043774-620D-4F52-BC92-262848A48155}" destId="{CD497236-0BB4-C04F-B6DB-58E7E6154C6F}" srcOrd="0" destOrd="0" presId="urn:microsoft.com/office/officeart/2005/8/layout/vList5"/>
    <dgm:cxn modelId="{1A6F1FB7-E963-224B-9E42-DB35E737942C}" type="presOf" srcId="{0678360A-160E-4FED-ABA4-852E21C78818}" destId="{A8A24B29-90A5-354B-91A1-9F6AC40626CB}" srcOrd="0" destOrd="0" presId="urn:microsoft.com/office/officeart/2005/8/layout/vList5"/>
    <dgm:cxn modelId="{26944FBB-7BA6-4B19-9D4A-1FA578DA711B}" srcId="{D5043774-620D-4F52-BC92-262848A48155}" destId="{FD0C6A9B-4262-429A-917A-A9884E15F929}" srcOrd="2" destOrd="0" parTransId="{916CD377-B70A-45FB-8A3B-08F502D3374C}" sibTransId="{C3E67944-2C6E-4DAD-8888-40B499CF7492}"/>
    <dgm:cxn modelId="{94D223CA-650A-48AA-8433-CE716DFB5C93}" srcId="{D5043774-620D-4F52-BC92-262848A48155}" destId="{0678360A-160E-4FED-ABA4-852E21C78818}" srcOrd="1" destOrd="0" parTransId="{F11941A3-A5A1-4C8B-B842-A055331D1FEA}" sibTransId="{6929F490-6C97-4B8B-A6FD-8191AAABBF2F}"/>
    <dgm:cxn modelId="{353E98D6-442C-5446-9F47-6AACF8E5DF39}" type="presOf" srcId="{FD0C6A9B-4262-429A-917A-A9884E15F929}" destId="{0C1D94B5-C1E7-F64C-B98D-E766095AD2D7}" srcOrd="0" destOrd="0" presId="urn:microsoft.com/office/officeart/2005/8/layout/vList5"/>
    <dgm:cxn modelId="{E928A94B-5C2C-CF43-8C95-82A50FAA3CD3}" type="presParOf" srcId="{CD497236-0BB4-C04F-B6DB-58E7E6154C6F}" destId="{515C6442-E192-9444-A811-921B7D0089AE}" srcOrd="0" destOrd="0" presId="urn:microsoft.com/office/officeart/2005/8/layout/vList5"/>
    <dgm:cxn modelId="{FD205BA3-BB62-FB44-9A3B-3BF9643E20B6}" type="presParOf" srcId="{515C6442-E192-9444-A811-921B7D0089AE}" destId="{9BB44BBA-AA29-7145-AD51-1AB4B8294DBE}" srcOrd="0" destOrd="0" presId="urn:microsoft.com/office/officeart/2005/8/layout/vList5"/>
    <dgm:cxn modelId="{2BD4BC8C-EFA0-C04D-B9A0-B38053279F08}" type="presParOf" srcId="{CD497236-0BB4-C04F-B6DB-58E7E6154C6F}" destId="{E8AAD9BA-B756-7546-8573-91F13D94CE2A}" srcOrd="1" destOrd="0" presId="urn:microsoft.com/office/officeart/2005/8/layout/vList5"/>
    <dgm:cxn modelId="{06004882-D3B6-0549-B015-BE7148D77558}" type="presParOf" srcId="{CD497236-0BB4-C04F-B6DB-58E7E6154C6F}" destId="{15164059-F538-6D4B-94DD-4553472457C9}" srcOrd="2" destOrd="0" presId="urn:microsoft.com/office/officeart/2005/8/layout/vList5"/>
    <dgm:cxn modelId="{10A71C27-7409-AE47-A8EE-672112CFDDD9}" type="presParOf" srcId="{15164059-F538-6D4B-94DD-4553472457C9}" destId="{A8A24B29-90A5-354B-91A1-9F6AC40626CB}" srcOrd="0" destOrd="0" presId="urn:microsoft.com/office/officeart/2005/8/layout/vList5"/>
    <dgm:cxn modelId="{B6D3A445-F71A-F548-8A7A-77FCDE66418A}" type="presParOf" srcId="{CD497236-0BB4-C04F-B6DB-58E7E6154C6F}" destId="{573BFB5E-8DB3-5648-AB65-876E1884DC88}" srcOrd="3" destOrd="0" presId="urn:microsoft.com/office/officeart/2005/8/layout/vList5"/>
    <dgm:cxn modelId="{363E3868-CA71-D945-80DB-EFEF929E692B}" type="presParOf" srcId="{CD497236-0BB4-C04F-B6DB-58E7E6154C6F}" destId="{E2C97CF7-977F-304B-933D-022AE435CFEA}" srcOrd="4" destOrd="0" presId="urn:microsoft.com/office/officeart/2005/8/layout/vList5"/>
    <dgm:cxn modelId="{649CD238-CE28-B849-8CBB-81B962DE63A8}" type="presParOf" srcId="{E2C97CF7-977F-304B-933D-022AE435CFEA}" destId="{0C1D94B5-C1E7-F64C-B98D-E766095AD2D7}" srcOrd="0" destOrd="0" presId="urn:microsoft.com/office/officeart/2005/8/layout/vList5"/>
    <dgm:cxn modelId="{831748DD-F205-C74A-AF39-8C4EEAD41E02}" type="presParOf" srcId="{CD497236-0BB4-C04F-B6DB-58E7E6154C6F}" destId="{27ADE2FA-5C6E-C642-AEF6-2AEFA123D90C}" srcOrd="5" destOrd="0" presId="urn:microsoft.com/office/officeart/2005/8/layout/vList5"/>
    <dgm:cxn modelId="{B3B313AC-21FA-4244-BDC7-40A899F043C9}" type="presParOf" srcId="{CD497236-0BB4-C04F-B6DB-58E7E6154C6F}" destId="{778D064C-AB45-034A-A997-219C72579244}" srcOrd="6" destOrd="0" presId="urn:microsoft.com/office/officeart/2005/8/layout/vList5"/>
    <dgm:cxn modelId="{9629E4D6-B3F1-B74E-9A9C-BD4751F285BA}" type="presParOf" srcId="{778D064C-AB45-034A-A997-219C72579244}" destId="{D93E28A8-8D8A-1445-9642-087D43FB39E0}"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4D9F658-9F69-4C00-B160-A0B87F93EACC}"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FEB05FD3-446B-4DA1-8F46-704A7D9069CA}">
      <dgm:prSet/>
      <dgm:spPr/>
      <dgm:t>
        <a:bodyPr/>
        <a:lstStyle/>
        <a:p>
          <a:pPr>
            <a:lnSpc>
              <a:spcPct val="100000"/>
            </a:lnSpc>
            <a:defRPr cap="all"/>
          </a:pPr>
          <a:r>
            <a:rPr lang="en-US"/>
            <a:t>Provide Access to Confidential Mental Health Services</a:t>
          </a:r>
        </a:p>
      </dgm:t>
    </dgm:pt>
    <dgm:pt modelId="{96C571B8-7D98-48FE-9DEF-0883ACA93796}" type="parTrans" cxnId="{53F4CC34-B77C-4E8C-8D7A-8074292450AC}">
      <dgm:prSet/>
      <dgm:spPr/>
      <dgm:t>
        <a:bodyPr/>
        <a:lstStyle/>
        <a:p>
          <a:endParaRPr lang="en-US"/>
        </a:p>
      </dgm:t>
    </dgm:pt>
    <dgm:pt modelId="{6E2B68A8-BC71-4676-B08A-B24E4351EB72}" type="sibTrans" cxnId="{53F4CC34-B77C-4E8C-8D7A-8074292450AC}">
      <dgm:prSet/>
      <dgm:spPr/>
      <dgm:t>
        <a:bodyPr/>
        <a:lstStyle/>
        <a:p>
          <a:endParaRPr lang="en-US"/>
        </a:p>
      </dgm:t>
    </dgm:pt>
    <dgm:pt modelId="{B9A59F60-5FD0-4630-903A-B0B728376BE9}">
      <dgm:prSet/>
      <dgm:spPr/>
      <dgm:t>
        <a:bodyPr/>
        <a:lstStyle/>
        <a:p>
          <a:pPr>
            <a:lnSpc>
              <a:spcPct val="100000"/>
            </a:lnSpc>
            <a:defRPr cap="all"/>
          </a:pPr>
          <a:r>
            <a:rPr lang="en-US"/>
            <a:t>Protected Time for Self-care and Breaks</a:t>
          </a:r>
        </a:p>
      </dgm:t>
    </dgm:pt>
    <dgm:pt modelId="{D7B86548-6749-40FC-8634-B7A685257C0A}" type="parTrans" cxnId="{D72C1648-59C6-4CFB-9110-0EB066F36ECF}">
      <dgm:prSet/>
      <dgm:spPr/>
      <dgm:t>
        <a:bodyPr/>
        <a:lstStyle/>
        <a:p>
          <a:endParaRPr lang="en-US"/>
        </a:p>
      </dgm:t>
    </dgm:pt>
    <dgm:pt modelId="{4E7E308E-4662-4107-A870-C3245A54BDA9}" type="sibTrans" cxnId="{D72C1648-59C6-4CFB-9110-0EB066F36ECF}">
      <dgm:prSet/>
      <dgm:spPr/>
      <dgm:t>
        <a:bodyPr/>
        <a:lstStyle/>
        <a:p>
          <a:endParaRPr lang="en-US"/>
        </a:p>
      </dgm:t>
    </dgm:pt>
    <dgm:pt modelId="{3B241A6A-BB0E-4BCD-BC8E-BAD042DB3486}">
      <dgm:prSet/>
      <dgm:spPr/>
      <dgm:t>
        <a:bodyPr/>
        <a:lstStyle/>
        <a:p>
          <a:pPr>
            <a:lnSpc>
              <a:spcPct val="100000"/>
            </a:lnSpc>
            <a:defRPr cap="all"/>
          </a:pPr>
          <a:r>
            <a:rPr lang="en-US"/>
            <a:t>Resiliency and Mindfulness Training</a:t>
          </a:r>
        </a:p>
      </dgm:t>
    </dgm:pt>
    <dgm:pt modelId="{B7AEFC27-DA08-45CB-A56F-2EF02B639496}" type="parTrans" cxnId="{7A72A439-DB68-46C7-A573-FDEA52109DCE}">
      <dgm:prSet/>
      <dgm:spPr/>
      <dgm:t>
        <a:bodyPr/>
        <a:lstStyle/>
        <a:p>
          <a:endParaRPr lang="en-US"/>
        </a:p>
      </dgm:t>
    </dgm:pt>
    <dgm:pt modelId="{97D2D090-E3DE-452C-B9FA-8902DA7C1823}" type="sibTrans" cxnId="{7A72A439-DB68-46C7-A573-FDEA52109DCE}">
      <dgm:prSet/>
      <dgm:spPr/>
      <dgm:t>
        <a:bodyPr/>
        <a:lstStyle/>
        <a:p>
          <a:endParaRPr lang="en-US"/>
        </a:p>
      </dgm:t>
    </dgm:pt>
    <dgm:pt modelId="{E655C072-2EA0-44AE-8515-969A2C886439}">
      <dgm:prSet/>
      <dgm:spPr/>
      <dgm:t>
        <a:bodyPr/>
        <a:lstStyle/>
        <a:p>
          <a:pPr>
            <a:lnSpc>
              <a:spcPct val="100000"/>
            </a:lnSpc>
            <a:defRPr cap="all"/>
          </a:pPr>
          <a:r>
            <a:rPr lang="en-US"/>
            <a:t>Debriefing after Critical Incidents</a:t>
          </a:r>
        </a:p>
      </dgm:t>
    </dgm:pt>
    <dgm:pt modelId="{D94B6B30-2B42-4B59-BD6E-387E7E4DDFFE}" type="parTrans" cxnId="{9B20C25A-A30C-4F82-81AE-168CD4755BE0}">
      <dgm:prSet/>
      <dgm:spPr/>
      <dgm:t>
        <a:bodyPr/>
        <a:lstStyle/>
        <a:p>
          <a:endParaRPr lang="en-US"/>
        </a:p>
      </dgm:t>
    </dgm:pt>
    <dgm:pt modelId="{B2956EB0-23F2-4AA1-B958-7DF637CE64C8}" type="sibTrans" cxnId="{9B20C25A-A30C-4F82-81AE-168CD4755BE0}">
      <dgm:prSet/>
      <dgm:spPr/>
      <dgm:t>
        <a:bodyPr/>
        <a:lstStyle/>
        <a:p>
          <a:endParaRPr lang="en-US"/>
        </a:p>
      </dgm:t>
    </dgm:pt>
    <dgm:pt modelId="{5AD74EFC-DF5E-42AA-99CA-4A2432A4A133}" type="pres">
      <dgm:prSet presAssocID="{24D9F658-9F69-4C00-B160-A0B87F93EACC}" presName="root" presStyleCnt="0">
        <dgm:presLayoutVars>
          <dgm:dir/>
          <dgm:resizeHandles val="exact"/>
        </dgm:presLayoutVars>
      </dgm:prSet>
      <dgm:spPr/>
    </dgm:pt>
    <dgm:pt modelId="{F53BC6D3-4B39-4A6D-96BE-9BB3ADDB4591}" type="pres">
      <dgm:prSet presAssocID="{FEB05FD3-446B-4DA1-8F46-704A7D9069CA}" presName="compNode" presStyleCnt="0"/>
      <dgm:spPr/>
    </dgm:pt>
    <dgm:pt modelId="{0DE6EC52-B0CA-4753-9891-A514BF4A5378}" type="pres">
      <dgm:prSet presAssocID="{FEB05FD3-446B-4DA1-8F46-704A7D9069CA}" presName="iconBgRect" presStyleLbl="bgShp" presStyleIdx="0" presStyleCnt="4"/>
      <dgm:spPr/>
    </dgm:pt>
    <dgm:pt modelId="{06555EB8-8509-424C-8C65-F76BEB8886EF}" type="pres">
      <dgm:prSet presAssocID="{FEB05FD3-446B-4DA1-8F46-704A7D9069C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ain in head"/>
        </a:ext>
      </dgm:extLst>
    </dgm:pt>
    <dgm:pt modelId="{F63871A7-3009-44B9-998E-8BBED111E289}" type="pres">
      <dgm:prSet presAssocID="{FEB05FD3-446B-4DA1-8F46-704A7D9069CA}" presName="spaceRect" presStyleCnt="0"/>
      <dgm:spPr/>
    </dgm:pt>
    <dgm:pt modelId="{438DCDE5-1552-41C9-AF74-F1C4B2896709}" type="pres">
      <dgm:prSet presAssocID="{FEB05FD3-446B-4DA1-8F46-704A7D9069CA}" presName="textRect" presStyleLbl="revTx" presStyleIdx="0" presStyleCnt="4">
        <dgm:presLayoutVars>
          <dgm:chMax val="1"/>
          <dgm:chPref val="1"/>
        </dgm:presLayoutVars>
      </dgm:prSet>
      <dgm:spPr/>
    </dgm:pt>
    <dgm:pt modelId="{F6AF81B0-E849-4774-B4F2-F3277E87B384}" type="pres">
      <dgm:prSet presAssocID="{6E2B68A8-BC71-4676-B08A-B24E4351EB72}" presName="sibTrans" presStyleCnt="0"/>
      <dgm:spPr/>
    </dgm:pt>
    <dgm:pt modelId="{F5B93EBF-CC8B-4553-B221-6C5251F9DF88}" type="pres">
      <dgm:prSet presAssocID="{B9A59F60-5FD0-4630-903A-B0B728376BE9}" presName="compNode" presStyleCnt="0"/>
      <dgm:spPr/>
    </dgm:pt>
    <dgm:pt modelId="{80F14D71-81B2-454B-9EB2-C994AB3B4935}" type="pres">
      <dgm:prSet presAssocID="{B9A59F60-5FD0-4630-903A-B0B728376BE9}" presName="iconBgRect" presStyleLbl="bgShp" presStyleIdx="1" presStyleCnt="4"/>
      <dgm:spPr/>
    </dgm:pt>
    <dgm:pt modelId="{1494AB05-B717-44A9-9A74-64156F2208DA}" type="pres">
      <dgm:prSet presAssocID="{B9A59F60-5FD0-4630-903A-B0B728376BE9}"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afe"/>
        </a:ext>
      </dgm:extLst>
    </dgm:pt>
    <dgm:pt modelId="{B6AF05F1-32A1-4248-8013-8536807E6A9F}" type="pres">
      <dgm:prSet presAssocID="{B9A59F60-5FD0-4630-903A-B0B728376BE9}" presName="spaceRect" presStyleCnt="0"/>
      <dgm:spPr/>
    </dgm:pt>
    <dgm:pt modelId="{58083D47-6670-4F32-A39C-234255AF0519}" type="pres">
      <dgm:prSet presAssocID="{B9A59F60-5FD0-4630-903A-B0B728376BE9}" presName="textRect" presStyleLbl="revTx" presStyleIdx="1" presStyleCnt="4">
        <dgm:presLayoutVars>
          <dgm:chMax val="1"/>
          <dgm:chPref val="1"/>
        </dgm:presLayoutVars>
      </dgm:prSet>
      <dgm:spPr/>
    </dgm:pt>
    <dgm:pt modelId="{865C9145-3E1F-4F72-B36E-D9F1E57B21CF}" type="pres">
      <dgm:prSet presAssocID="{4E7E308E-4662-4107-A870-C3245A54BDA9}" presName="sibTrans" presStyleCnt="0"/>
      <dgm:spPr/>
    </dgm:pt>
    <dgm:pt modelId="{4A910351-165F-45AD-87B7-808BA33106F6}" type="pres">
      <dgm:prSet presAssocID="{3B241A6A-BB0E-4BCD-BC8E-BAD042DB3486}" presName="compNode" presStyleCnt="0"/>
      <dgm:spPr/>
    </dgm:pt>
    <dgm:pt modelId="{B00F631A-78FF-499C-9C90-EDD25B0B4143}" type="pres">
      <dgm:prSet presAssocID="{3B241A6A-BB0E-4BCD-BC8E-BAD042DB3486}" presName="iconBgRect" presStyleLbl="bgShp" presStyleIdx="2" presStyleCnt="4"/>
      <dgm:spPr/>
    </dgm:pt>
    <dgm:pt modelId="{7DB13109-EED1-4C66-8568-775BE9618975}" type="pres">
      <dgm:prSet presAssocID="{3B241A6A-BB0E-4BCD-BC8E-BAD042DB348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d with Gears"/>
        </a:ext>
      </dgm:extLst>
    </dgm:pt>
    <dgm:pt modelId="{D07A71EB-6018-4FE8-AD4A-124A2FD355CF}" type="pres">
      <dgm:prSet presAssocID="{3B241A6A-BB0E-4BCD-BC8E-BAD042DB3486}" presName="spaceRect" presStyleCnt="0"/>
      <dgm:spPr/>
    </dgm:pt>
    <dgm:pt modelId="{2E882904-66CC-488E-9B1D-32454413433D}" type="pres">
      <dgm:prSet presAssocID="{3B241A6A-BB0E-4BCD-BC8E-BAD042DB3486}" presName="textRect" presStyleLbl="revTx" presStyleIdx="2" presStyleCnt="4">
        <dgm:presLayoutVars>
          <dgm:chMax val="1"/>
          <dgm:chPref val="1"/>
        </dgm:presLayoutVars>
      </dgm:prSet>
      <dgm:spPr/>
    </dgm:pt>
    <dgm:pt modelId="{AB3CD6CB-0123-464C-8D42-8BF2247BF929}" type="pres">
      <dgm:prSet presAssocID="{97D2D090-E3DE-452C-B9FA-8902DA7C1823}" presName="sibTrans" presStyleCnt="0"/>
      <dgm:spPr/>
    </dgm:pt>
    <dgm:pt modelId="{9E9139E8-DB9D-4815-8F7D-7AC23E0B6B6B}" type="pres">
      <dgm:prSet presAssocID="{E655C072-2EA0-44AE-8515-969A2C886439}" presName="compNode" presStyleCnt="0"/>
      <dgm:spPr/>
    </dgm:pt>
    <dgm:pt modelId="{5D9C53B1-5E81-46D9-8786-9D9CC2327B50}" type="pres">
      <dgm:prSet presAssocID="{E655C072-2EA0-44AE-8515-969A2C886439}" presName="iconBgRect" presStyleLbl="bgShp" presStyleIdx="3" presStyleCnt="4"/>
      <dgm:spPr/>
    </dgm:pt>
    <dgm:pt modelId="{0521B680-FA85-486D-8549-2ABFCE10C1D0}" type="pres">
      <dgm:prSet presAssocID="{E655C072-2EA0-44AE-8515-969A2C8864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B6E01D6D-FE3D-44C8-8677-4C322A886EE0}" type="pres">
      <dgm:prSet presAssocID="{E655C072-2EA0-44AE-8515-969A2C886439}" presName="spaceRect" presStyleCnt="0"/>
      <dgm:spPr/>
    </dgm:pt>
    <dgm:pt modelId="{38EB432A-40A3-489B-B2D5-BFC3B53A5615}" type="pres">
      <dgm:prSet presAssocID="{E655C072-2EA0-44AE-8515-969A2C886439}" presName="textRect" presStyleLbl="revTx" presStyleIdx="3" presStyleCnt="4">
        <dgm:presLayoutVars>
          <dgm:chMax val="1"/>
          <dgm:chPref val="1"/>
        </dgm:presLayoutVars>
      </dgm:prSet>
      <dgm:spPr/>
    </dgm:pt>
  </dgm:ptLst>
  <dgm:cxnLst>
    <dgm:cxn modelId="{D5D0111C-5126-4F4B-A118-F9BAF5C6849A}" type="presOf" srcId="{B9A59F60-5FD0-4630-903A-B0B728376BE9}" destId="{58083D47-6670-4F32-A39C-234255AF0519}" srcOrd="0" destOrd="0" presId="urn:microsoft.com/office/officeart/2018/5/layout/IconCircleLabelList"/>
    <dgm:cxn modelId="{53F4CC34-B77C-4E8C-8D7A-8074292450AC}" srcId="{24D9F658-9F69-4C00-B160-A0B87F93EACC}" destId="{FEB05FD3-446B-4DA1-8F46-704A7D9069CA}" srcOrd="0" destOrd="0" parTransId="{96C571B8-7D98-48FE-9DEF-0883ACA93796}" sibTransId="{6E2B68A8-BC71-4676-B08A-B24E4351EB72}"/>
    <dgm:cxn modelId="{7A72A439-DB68-46C7-A573-FDEA52109DCE}" srcId="{24D9F658-9F69-4C00-B160-A0B87F93EACC}" destId="{3B241A6A-BB0E-4BCD-BC8E-BAD042DB3486}" srcOrd="2" destOrd="0" parTransId="{B7AEFC27-DA08-45CB-A56F-2EF02B639496}" sibTransId="{97D2D090-E3DE-452C-B9FA-8902DA7C1823}"/>
    <dgm:cxn modelId="{D72C1648-59C6-4CFB-9110-0EB066F36ECF}" srcId="{24D9F658-9F69-4C00-B160-A0B87F93EACC}" destId="{B9A59F60-5FD0-4630-903A-B0B728376BE9}" srcOrd="1" destOrd="0" parTransId="{D7B86548-6749-40FC-8634-B7A685257C0A}" sibTransId="{4E7E308E-4662-4107-A870-C3245A54BDA9}"/>
    <dgm:cxn modelId="{9B20C25A-A30C-4F82-81AE-168CD4755BE0}" srcId="{24D9F658-9F69-4C00-B160-A0B87F93EACC}" destId="{E655C072-2EA0-44AE-8515-969A2C886439}" srcOrd="3" destOrd="0" parTransId="{D94B6B30-2B42-4B59-BD6E-387E7E4DDFFE}" sibTransId="{B2956EB0-23F2-4AA1-B958-7DF637CE64C8}"/>
    <dgm:cxn modelId="{5674F7A6-2C4E-B14E-8903-780F8E57C855}" type="presOf" srcId="{E655C072-2EA0-44AE-8515-969A2C886439}" destId="{38EB432A-40A3-489B-B2D5-BFC3B53A5615}" srcOrd="0" destOrd="0" presId="urn:microsoft.com/office/officeart/2018/5/layout/IconCircleLabelList"/>
    <dgm:cxn modelId="{CD2DB9B3-8C62-9749-B1F8-CEF5FC840472}" type="presOf" srcId="{24D9F658-9F69-4C00-B160-A0B87F93EACC}" destId="{5AD74EFC-DF5E-42AA-99CA-4A2432A4A133}" srcOrd="0" destOrd="0" presId="urn:microsoft.com/office/officeart/2018/5/layout/IconCircleLabelList"/>
    <dgm:cxn modelId="{FF99B2D1-DD58-4045-8A86-5A383E441D9A}" type="presOf" srcId="{FEB05FD3-446B-4DA1-8F46-704A7D9069CA}" destId="{438DCDE5-1552-41C9-AF74-F1C4B2896709}" srcOrd="0" destOrd="0" presId="urn:microsoft.com/office/officeart/2018/5/layout/IconCircleLabelList"/>
    <dgm:cxn modelId="{01A3B1D5-DC0B-DD40-B7E8-E715C32EA737}" type="presOf" srcId="{3B241A6A-BB0E-4BCD-BC8E-BAD042DB3486}" destId="{2E882904-66CC-488E-9B1D-32454413433D}" srcOrd="0" destOrd="0" presId="urn:microsoft.com/office/officeart/2018/5/layout/IconCircleLabelList"/>
    <dgm:cxn modelId="{2E11F547-0244-1A4F-AA1E-8E667A02CDCB}" type="presParOf" srcId="{5AD74EFC-DF5E-42AA-99CA-4A2432A4A133}" destId="{F53BC6D3-4B39-4A6D-96BE-9BB3ADDB4591}" srcOrd="0" destOrd="0" presId="urn:microsoft.com/office/officeart/2018/5/layout/IconCircleLabelList"/>
    <dgm:cxn modelId="{335B9263-0369-3246-97C3-F8C2424D3F79}" type="presParOf" srcId="{F53BC6D3-4B39-4A6D-96BE-9BB3ADDB4591}" destId="{0DE6EC52-B0CA-4753-9891-A514BF4A5378}" srcOrd="0" destOrd="0" presId="urn:microsoft.com/office/officeart/2018/5/layout/IconCircleLabelList"/>
    <dgm:cxn modelId="{F1457072-9B91-184E-AE85-9118F1F18C3F}" type="presParOf" srcId="{F53BC6D3-4B39-4A6D-96BE-9BB3ADDB4591}" destId="{06555EB8-8509-424C-8C65-F76BEB8886EF}" srcOrd="1" destOrd="0" presId="urn:microsoft.com/office/officeart/2018/5/layout/IconCircleLabelList"/>
    <dgm:cxn modelId="{3746ECB5-7807-4A4F-B1A8-6A8C99D10007}" type="presParOf" srcId="{F53BC6D3-4B39-4A6D-96BE-9BB3ADDB4591}" destId="{F63871A7-3009-44B9-998E-8BBED111E289}" srcOrd="2" destOrd="0" presId="urn:microsoft.com/office/officeart/2018/5/layout/IconCircleLabelList"/>
    <dgm:cxn modelId="{DB5C567D-590A-0C41-80EF-2CF85794E0F6}" type="presParOf" srcId="{F53BC6D3-4B39-4A6D-96BE-9BB3ADDB4591}" destId="{438DCDE5-1552-41C9-AF74-F1C4B2896709}" srcOrd="3" destOrd="0" presId="urn:microsoft.com/office/officeart/2018/5/layout/IconCircleLabelList"/>
    <dgm:cxn modelId="{2882063A-B629-D04A-94A7-A1557FFB2CEE}" type="presParOf" srcId="{5AD74EFC-DF5E-42AA-99CA-4A2432A4A133}" destId="{F6AF81B0-E849-4774-B4F2-F3277E87B384}" srcOrd="1" destOrd="0" presId="urn:microsoft.com/office/officeart/2018/5/layout/IconCircleLabelList"/>
    <dgm:cxn modelId="{2EEC33ED-676F-6449-9630-7B2D8D9BD017}" type="presParOf" srcId="{5AD74EFC-DF5E-42AA-99CA-4A2432A4A133}" destId="{F5B93EBF-CC8B-4553-B221-6C5251F9DF88}" srcOrd="2" destOrd="0" presId="urn:microsoft.com/office/officeart/2018/5/layout/IconCircleLabelList"/>
    <dgm:cxn modelId="{E685CB2C-44C3-554A-831B-4CA13971EA53}" type="presParOf" srcId="{F5B93EBF-CC8B-4553-B221-6C5251F9DF88}" destId="{80F14D71-81B2-454B-9EB2-C994AB3B4935}" srcOrd="0" destOrd="0" presId="urn:microsoft.com/office/officeart/2018/5/layout/IconCircleLabelList"/>
    <dgm:cxn modelId="{D91229E4-60C8-E64A-A349-7139BCCD71A0}" type="presParOf" srcId="{F5B93EBF-CC8B-4553-B221-6C5251F9DF88}" destId="{1494AB05-B717-44A9-9A74-64156F2208DA}" srcOrd="1" destOrd="0" presId="urn:microsoft.com/office/officeart/2018/5/layout/IconCircleLabelList"/>
    <dgm:cxn modelId="{72037976-40A2-B047-84BD-26B85045AE67}" type="presParOf" srcId="{F5B93EBF-CC8B-4553-B221-6C5251F9DF88}" destId="{B6AF05F1-32A1-4248-8013-8536807E6A9F}" srcOrd="2" destOrd="0" presId="urn:microsoft.com/office/officeart/2018/5/layout/IconCircleLabelList"/>
    <dgm:cxn modelId="{07714E34-4DBA-234A-80BA-F999593B25EF}" type="presParOf" srcId="{F5B93EBF-CC8B-4553-B221-6C5251F9DF88}" destId="{58083D47-6670-4F32-A39C-234255AF0519}" srcOrd="3" destOrd="0" presId="urn:microsoft.com/office/officeart/2018/5/layout/IconCircleLabelList"/>
    <dgm:cxn modelId="{0A078B81-A04C-1648-B26D-5402890BE81D}" type="presParOf" srcId="{5AD74EFC-DF5E-42AA-99CA-4A2432A4A133}" destId="{865C9145-3E1F-4F72-B36E-D9F1E57B21CF}" srcOrd="3" destOrd="0" presId="urn:microsoft.com/office/officeart/2018/5/layout/IconCircleLabelList"/>
    <dgm:cxn modelId="{6683BCAB-3CB1-9E4D-9F73-AE84D34D3632}" type="presParOf" srcId="{5AD74EFC-DF5E-42AA-99CA-4A2432A4A133}" destId="{4A910351-165F-45AD-87B7-808BA33106F6}" srcOrd="4" destOrd="0" presId="urn:microsoft.com/office/officeart/2018/5/layout/IconCircleLabelList"/>
    <dgm:cxn modelId="{93E37859-087B-004B-8E96-C7B057CEE55D}" type="presParOf" srcId="{4A910351-165F-45AD-87B7-808BA33106F6}" destId="{B00F631A-78FF-499C-9C90-EDD25B0B4143}" srcOrd="0" destOrd="0" presId="urn:microsoft.com/office/officeart/2018/5/layout/IconCircleLabelList"/>
    <dgm:cxn modelId="{018EAC44-53AF-F848-A0DD-E4D4C9404B0E}" type="presParOf" srcId="{4A910351-165F-45AD-87B7-808BA33106F6}" destId="{7DB13109-EED1-4C66-8568-775BE9618975}" srcOrd="1" destOrd="0" presId="urn:microsoft.com/office/officeart/2018/5/layout/IconCircleLabelList"/>
    <dgm:cxn modelId="{2D77D1D8-BFD4-9D40-90D1-506784E5A01E}" type="presParOf" srcId="{4A910351-165F-45AD-87B7-808BA33106F6}" destId="{D07A71EB-6018-4FE8-AD4A-124A2FD355CF}" srcOrd="2" destOrd="0" presId="urn:microsoft.com/office/officeart/2018/5/layout/IconCircleLabelList"/>
    <dgm:cxn modelId="{48AB0CD3-6960-7C4B-AA2C-96AC57AF8A3E}" type="presParOf" srcId="{4A910351-165F-45AD-87B7-808BA33106F6}" destId="{2E882904-66CC-488E-9B1D-32454413433D}" srcOrd="3" destOrd="0" presId="urn:microsoft.com/office/officeart/2018/5/layout/IconCircleLabelList"/>
    <dgm:cxn modelId="{6D5A6C2B-AF08-F043-BE5C-207AE2671E09}" type="presParOf" srcId="{5AD74EFC-DF5E-42AA-99CA-4A2432A4A133}" destId="{AB3CD6CB-0123-464C-8D42-8BF2247BF929}" srcOrd="5" destOrd="0" presId="urn:microsoft.com/office/officeart/2018/5/layout/IconCircleLabelList"/>
    <dgm:cxn modelId="{B881D9F4-9FCD-9742-90FD-B37179BDD99C}" type="presParOf" srcId="{5AD74EFC-DF5E-42AA-99CA-4A2432A4A133}" destId="{9E9139E8-DB9D-4815-8F7D-7AC23E0B6B6B}" srcOrd="6" destOrd="0" presId="urn:microsoft.com/office/officeart/2018/5/layout/IconCircleLabelList"/>
    <dgm:cxn modelId="{A6E4A9A8-9DAD-7246-B799-03A4AF2F43B6}" type="presParOf" srcId="{9E9139E8-DB9D-4815-8F7D-7AC23E0B6B6B}" destId="{5D9C53B1-5E81-46D9-8786-9D9CC2327B50}" srcOrd="0" destOrd="0" presId="urn:microsoft.com/office/officeart/2018/5/layout/IconCircleLabelList"/>
    <dgm:cxn modelId="{BCF0AFB9-6E7B-6248-8EEB-DD57F7CBA679}" type="presParOf" srcId="{9E9139E8-DB9D-4815-8F7D-7AC23E0B6B6B}" destId="{0521B680-FA85-486D-8549-2ABFCE10C1D0}" srcOrd="1" destOrd="0" presId="urn:microsoft.com/office/officeart/2018/5/layout/IconCircleLabelList"/>
    <dgm:cxn modelId="{0F1BC20B-2227-F141-8D8C-7E2A17C89847}" type="presParOf" srcId="{9E9139E8-DB9D-4815-8F7D-7AC23E0B6B6B}" destId="{B6E01D6D-FE3D-44C8-8677-4C322A886EE0}" srcOrd="2" destOrd="0" presId="urn:microsoft.com/office/officeart/2018/5/layout/IconCircleLabelList"/>
    <dgm:cxn modelId="{005512B3-AE89-AD4E-93A2-04226592A2A1}" type="presParOf" srcId="{9E9139E8-DB9D-4815-8F7D-7AC23E0B6B6B}" destId="{38EB432A-40A3-489B-B2D5-BFC3B53A561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FB4268-A947-455D-95E9-FB21D33D2F08}"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08E8BA9-A30E-4353-8553-434256A4FA18}">
      <dgm:prSet/>
      <dgm:spPr/>
      <dgm:t>
        <a:bodyPr/>
        <a:lstStyle/>
        <a:p>
          <a:pPr>
            <a:lnSpc>
              <a:spcPct val="100000"/>
            </a:lnSpc>
          </a:pPr>
          <a:r>
            <a:rPr lang="en-US"/>
            <a:t>Foster a Culture of Openness and Support</a:t>
          </a:r>
        </a:p>
      </dgm:t>
    </dgm:pt>
    <dgm:pt modelId="{86DA54E4-E189-43F1-9D39-75689F196F02}" type="parTrans" cxnId="{06B401BC-0270-4180-BFCF-683FF676BB46}">
      <dgm:prSet/>
      <dgm:spPr/>
      <dgm:t>
        <a:bodyPr/>
        <a:lstStyle/>
        <a:p>
          <a:endParaRPr lang="en-US"/>
        </a:p>
      </dgm:t>
    </dgm:pt>
    <dgm:pt modelId="{71E5A45B-7405-4410-A680-65CAA7684E4A}" type="sibTrans" cxnId="{06B401BC-0270-4180-BFCF-683FF676BB46}">
      <dgm:prSet/>
      <dgm:spPr/>
      <dgm:t>
        <a:bodyPr/>
        <a:lstStyle/>
        <a:p>
          <a:endParaRPr lang="en-US"/>
        </a:p>
      </dgm:t>
    </dgm:pt>
    <dgm:pt modelId="{5B7FDC65-2F89-4D6F-9A61-3ADB058B7FC1}">
      <dgm:prSet/>
      <dgm:spPr/>
      <dgm:t>
        <a:bodyPr/>
        <a:lstStyle/>
        <a:p>
          <a:pPr>
            <a:lnSpc>
              <a:spcPct val="100000"/>
            </a:lnSpc>
          </a:pPr>
          <a:r>
            <a:rPr lang="en-US"/>
            <a:t>Implement Regular Wellness Check-ins</a:t>
          </a:r>
        </a:p>
      </dgm:t>
    </dgm:pt>
    <dgm:pt modelId="{CB198D59-0160-4ADC-BE59-E4E7F1F7C684}" type="parTrans" cxnId="{74EE00BD-A591-42E9-9CDB-48E9DBCCDF9C}">
      <dgm:prSet/>
      <dgm:spPr/>
      <dgm:t>
        <a:bodyPr/>
        <a:lstStyle/>
        <a:p>
          <a:endParaRPr lang="en-US"/>
        </a:p>
      </dgm:t>
    </dgm:pt>
    <dgm:pt modelId="{CEE8E970-5D13-481C-95F4-B9EB25108716}" type="sibTrans" cxnId="{74EE00BD-A591-42E9-9CDB-48E9DBCCDF9C}">
      <dgm:prSet/>
      <dgm:spPr/>
      <dgm:t>
        <a:bodyPr/>
        <a:lstStyle/>
        <a:p>
          <a:endParaRPr lang="en-US"/>
        </a:p>
      </dgm:t>
    </dgm:pt>
    <dgm:pt modelId="{54DA3B95-960F-464F-AED0-5953A85C23D5}">
      <dgm:prSet/>
      <dgm:spPr/>
      <dgm:t>
        <a:bodyPr/>
        <a:lstStyle/>
        <a:p>
          <a:pPr>
            <a:lnSpc>
              <a:spcPct val="100000"/>
            </a:lnSpc>
          </a:pPr>
          <a:r>
            <a:rPr lang="en-US"/>
            <a:t>Encourage use of PTO and Ensure Manageable Workloads</a:t>
          </a:r>
        </a:p>
      </dgm:t>
    </dgm:pt>
    <dgm:pt modelId="{48E9BCDA-6A71-43BC-A2FF-8A59C3FE3FD4}" type="parTrans" cxnId="{17E44140-D516-48B1-8079-F516E16024C2}">
      <dgm:prSet/>
      <dgm:spPr/>
      <dgm:t>
        <a:bodyPr/>
        <a:lstStyle/>
        <a:p>
          <a:endParaRPr lang="en-US"/>
        </a:p>
      </dgm:t>
    </dgm:pt>
    <dgm:pt modelId="{DEBD442A-BFF3-40A0-A2F5-77105EC62DBD}" type="sibTrans" cxnId="{17E44140-D516-48B1-8079-F516E16024C2}">
      <dgm:prSet/>
      <dgm:spPr/>
      <dgm:t>
        <a:bodyPr/>
        <a:lstStyle/>
        <a:p>
          <a:endParaRPr lang="en-US"/>
        </a:p>
      </dgm:t>
    </dgm:pt>
    <dgm:pt modelId="{D7F38878-CBBF-4E31-93CD-0F9C9ED54F6C}" type="pres">
      <dgm:prSet presAssocID="{79FB4268-A947-455D-95E9-FB21D33D2F08}" presName="root" presStyleCnt="0">
        <dgm:presLayoutVars>
          <dgm:dir/>
          <dgm:resizeHandles val="exact"/>
        </dgm:presLayoutVars>
      </dgm:prSet>
      <dgm:spPr/>
    </dgm:pt>
    <dgm:pt modelId="{40DEA9BC-B26F-4B32-82DB-04993D128029}" type="pres">
      <dgm:prSet presAssocID="{B08E8BA9-A30E-4353-8553-434256A4FA18}" presName="compNode" presStyleCnt="0"/>
      <dgm:spPr/>
    </dgm:pt>
    <dgm:pt modelId="{78269C11-AB85-4C83-A5D7-B18C294DB7BF}" type="pres">
      <dgm:prSet presAssocID="{B08E8BA9-A30E-4353-8553-434256A4FA1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01547197-00C0-44CE-9649-A377DDE66D81}" type="pres">
      <dgm:prSet presAssocID="{B08E8BA9-A30E-4353-8553-434256A4FA18}" presName="spaceRect" presStyleCnt="0"/>
      <dgm:spPr/>
    </dgm:pt>
    <dgm:pt modelId="{2197C280-43E1-4440-B21E-8996D3F81751}" type="pres">
      <dgm:prSet presAssocID="{B08E8BA9-A30E-4353-8553-434256A4FA18}" presName="textRect" presStyleLbl="revTx" presStyleIdx="0" presStyleCnt="3">
        <dgm:presLayoutVars>
          <dgm:chMax val="1"/>
          <dgm:chPref val="1"/>
        </dgm:presLayoutVars>
      </dgm:prSet>
      <dgm:spPr/>
    </dgm:pt>
    <dgm:pt modelId="{C050FBFE-DBE9-4C31-BA44-FD02574084B2}" type="pres">
      <dgm:prSet presAssocID="{71E5A45B-7405-4410-A680-65CAA7684E4A}" presName="sibTrans" presStyleCnt="0"/>
      <dgm:spPr/>
    </dgm:pt>
    <dgm:pt modelId="{AC34E0EC-BA1F-4CD5-AC1F-380419D6346D}" type="pres">
      <dgm:prSet presAssocID="{5B7FDC65-2F89-4D6F-9A61-3ADB058B7FC1}" presName="compNode" presStyleCnt="0"/>
      <dgm:spPr/>
    </dgm:pt>
    <dgm:pt modelId="{A2A5A5FA-40E6-4095-8AEB-C38EA61CB4BD}" type="pres">
      <dgm:prSet presAssocID="{5B7FDC65-2F89-4D6F-9A61-3ADB058B7FC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Apple"/>
        </a:ext>
      </dgm:extLst>
    </dgm:pt>
    <dgm:pt modelId="{13D466B1-CC78-443D-929E-C74474DB9E38}" type="pres">
      <dgm:prSet presAssocID="{5B7FDC65-2F89-4D6F-9A61-3ADB058B7FC1}" presName="spaceRect" presStyleCnt="0"/>
      <dgm:spPr/>
    </dgm:pt>
    <dgm:pt modelId="{2FDEA5E9-8585-4337-B26D-3FBECA3ACF32}" type="pres">
      <dgm:prSet presAssocID="{5B7FDC65-2F89-4D6F-9A61-3ADB058B7FC1}" presName="textRect" presStyleLbl="revTx" presStyleIdx="1" presStyleCnt="3">
        <dgm:presLayoutVars>
          <dgm:chMax val="1"/>
          <dgm:chPref val="1"/>
        </dgm:presLayoutVars>
      </dgm:prSet>
      <dgm:spPr/>
    </dgm:pt>
    <dgm:pt modelId="{8CA2154C-37FF-4611-8FB6-71F0F299F5E6}" type="pres">
      <dgm:prSet presAssocID="{CEE8E970-5D13-481C-95F4-B9EB25108716}" presName="sibTrans" presStyleCnt="0"/>
      <dgm:spPr/>
    </dgm:pt>
    <dgm:pt modelId="{6783053A-1357-40B1-8050-8C1E1175802C}" type="pres">
      <dgm:prSet presAssocID="{54DA3B95-960F-464F-AED0-5953A85C23D5}" presName="compNode" presStyleCnt="0"/>
      <dgm:spPr/>
    </dgm:pt>
    <dgm:pt modelId="{3D774542-0DD1-4EF5-A055-B160E9F3615E}" type="pres">
      <dgm:prSet presAssocID="{54DA3B95-960F-464F-AED0-5953A85C23D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6AC440D1-91FC-43DF-8F32-26AF51710D3B}" type="pres">
      <dgm:prSet presAssocID="{54DA3B95-960F-464F-AED0-5953A85C23D5}" presName="spaceRect" presStyleCnt="0"/>
      <dgm:spPr/>
    </dgm:pt>
    <dgm:pt modelId="{9D102A01-F3E2-4949-9B6A-A052A8C44341}" type="pres">
      <dgm:prSet presAssocID="{54DA3B95-960F-464F-AED0-5953A85C23D5}" presName="textRect" presStyleLbl="revTx" presStyleIdx="2" presStyleCnt="3">
        <dgm:presLayoutVars>
          <dgm:chMax val="1"/>
          <dgm:chPref val="1"/>
        </dgm:presLayoutVars>
      </dgm:prSet>
      <dgm:spPr/>
    </dgm:pt>
  </dgm:ptLst>
  <dgm:cxnLst>
    <dgm:cxn modelId="{6AD03636-E369-4E7E-8EEC-9CA23F27C666}" type="presOf" srcId="{79FB4268-A947-455D-95E9-FB21D33D2F08}" destId="{D7F38878-CBBF-4E31-93CD-0F9C9ED54F6C}" srcOrd="0" destOrd="0" presId="urn:microsoft.com/office/officeart/2018/2/layout/IconLabelList"/>
    <dgm:cxn modelId="{17E44140-D516-48B1-8079-F516E16024C2}" srcId="{79FB4268-A947-455D-95E9-FB21D33D2F08}" destId="{54DA3B95-960F-464F-AED0-5953A85C23D5}" srcOrd="2" destOrd="0" parTransId="{48E9BCDA-6A71-43BC-A2FF-8A59C3FE3FD4}" sibTransId="{DEBD442A-BFF3-40A0-A2F5-77105EC62DBD}"/>
    <dgm:cxn modelId="{8EDD1C6E-B924-4A59-B17B-ED9CF99031D7}" type="presOf" srcId="{54DA3B95-960F-464F-AED0-5953A85C23D5}" destId="{9D102A01-F3E2-4949-9B6A-A052A8C44341}" srcOrd="0" destOrd="0" presId="urn:microsoft.com/office/officeart/2018/2/layout/IconLabelList"/>
    <dgm:cxn modelId="{7FE07281-5A1A-42D5-A0AF-F65B3EE072B4}" type="presOf" srcId="{5B7FDC65-2F89-4D6F-9A61-3ADB058B7FC1}" destId="{2FDEA5E9-8585-4337-B26D-3FBECA3ACF32}" srcOrd="0" destOrd="0" presId="urn:microsoft.com/office/officeart/2018/2/layout/IconLabelList"/>
    <dgm:cxn modelId="{60BB2CB4-7263-49A2-9A67-360FD66A7DEE}" type="presOf" srcId="{B08E8BA9-A30E-4353-8553-434256A4FA18}" destId="{2197C280-43E1-4440-B21E-8996D3F81751}" srcOrd="0" destOrd="0" presId="urn:microsoft.com/office/officeart/2018/2/layout/IconLabelList"/>
    <dgm:cxn modelId="{06B401BC-0270-4180-BFCF-683FF676BB46}" srcId="{79FB4268-A947-455D-95E9-FB21D33D2F08}" destId="{B08E8BA9-A30E-4353-8553-434256A4FA18}" srcOrd="0" destOrd="0" parTransId="{86DA54E4-E189-43F1-9D39-75689F196F02}" sibTransId="{71E5A45B-7405-4410-A680-65CAA7684E4A}"/>
    <dgm:cxn modelId="{74EE00BD-A591-42E9-9CDB-48E9DBCCDF9C}" srcId="{79FB4268-A947-455D-95E9-FB21D33D2F08}" destId="{5B7FDC65-2F89-4D6F-9A61-3ADB058B7FC1}" srcOrd="1" destOrd="0" parTransId="{CB198D59-0160-4ADC-BE59-E4E7F1F7C684}" sibTransId="{CEE8E970-5D13-481C-95F4-B9EB25108716}"/>
    <dgm:cxn modelId="{2B12BA37-19F1-42DD-80E8-F60C8B302545}" type="presParOf" srcId="{D7F38878-CBBF-4E31-93CD-0F9C9ED54F6C}" destId="{40DEA9BC-B26F-4B32-82DB-04993D128029}" srcOrd="0" destOrd="0" presId="urn:microsoft.com/office/officeart/2018/2/layout/IconLabelList"/>
    <dgm:cxn modelId="{0B3D7D8B-10C9-4E1E-B0F8-FB842E9D7AD3}" type="presParOf" srcId="{40DEA9BC-B26F-4B32-82DB-04993D128029}" destId="{78269C11-AB85-4C83-A5D7-B18C294DB7BF}" srcOrd="0" destOrd="0" presId="urn:microsoft.com/office/officeart/2018/2/layout/IconLabelList"/>
    <dgm:cxn modelId="{53D0BFA3-FB5C-4E6F-A649-4B8E6A674BE4}" type="presParOf" srcId="{40DEA9BC-B26F-4B32-82DB-04993D128029}" destId="{01547197-00C0-44CE-9649-A377DDE66D81}" srcOrd="1" destOrd="0" presId="urn:microsoft.com/office/officeart/2018/2/layout/IconLabelList"/>
    <dgm:cxn modelId="{D8FE4147-30B4-428B-AA3B-FE38782B53C7}" type="presParOf" srcId="{40DEA9BC-B26F-4B32-82DB-04993D128029}" destId="{2197C280-43E1-4440-B21E-8996D3F81751}" srcOrd="2" destOrd="0" presId="urn:microsoft.com/office/officeart/2018/2/layout/IconLabelList"/>
    <dgm:cxn modelId="{BEE12E85-3EA2-42E9-B482-1C0BBF1807C9}" type="presParOf" srcId="{D7F38878-CBBF-4E31-93CD-0F9C9ED54F6C}" destId="{C050FBFE-DBE9-4C31-BA44-FD02574084B2}" srcOrd="1" destOrd="0" presId="urn:microsoft.com/office/officeart/2018/2/layout/IconLabelList"/>
    <dgm:cxn modelId="{7098F4C8-ABB5-4171-824A-44FFC1420865}" type="presParOf" srcId="{D7F38878-CBBF-4E31-93CD-0F9C9ED54F6C}" destId="{AC34E0EC-BA1F-4CD5-AC1F-380419D6346D}" srcOrd="2" destOrd="0" presId="urn:microsoft.com/office/officeart/2018/2/layout/IconLabelList"/>
    <dgm:cxn modelId="{37743D06-5E7B-4C68-9B34-EBB13DBC7308}" type="presParOf" srcId="{AC34E0EC-BA1F-4CD5-AC1F-380419D6346D}" destId="{A2A5A5FA-40E6-4095-8AEB-C38EA61CB4BD}" srcOrd="0" destOrd="0" presId="urn:microsoft.com/office/officeart/2018/2/layout/IconLabelList"/>
    <dgm:cxn modelId="{10698008-7D0F-4BF2-B3D2-FF6DBB5796F9}" type="presParOf" srcId="{AC34E0EC-BA1F-4CD5-AC1F-380419D6346D}" destId="{13D466B1-CC78-443D-929E-C74474DB9E38}" srcOrd="1" destOrd="0" presId="urn:microsoft.com/office/officeart/2018/2/layout/IconLabelList"/>
    <dgm:cxn modelId="{5708D90C-317B-41A5-9469-2BA96067D45A}" type="presParOf" srcId="{AC34E0EC-BA1F-4CD5-AC1F-380419D6346D}" destId="{2FDEA5E9-8585-4337-B26D-3FBECA3ACF32}" srcOrd="2" destOrd="0" presId="urn:microsoft.com/office/officeart/2018/2/layout/IconLabelList"/>
    <dgm:cxn modelId="{BCA7DEC3-9E80-4948-A7BF-E7AA18715365}" type="presParOf" srcId="{D7F38878-CBBF-4E31-93CD-0F9C9ED54F6C}" destId="{8CA2154C-37FF-4611-8FB6-71F0F299F5E6}" srcOrd="3" destOrd="0" presId="urn:microsoft.com/office/officeart/2018/2/layout/IconLabelList"/>
    <dgm:cxn modelId="{430D36FD-269A-4C2F-A313-BFB00F64DFD4}" type="presParOf" srcId="{D7F38878-CBBF-4E31-93CD-0F9C9ED54F6C}" destId="{6783053A-1357-40B1-8050-8C1E1175802C}" srcOrd="4" destOrd="0" presId="urn:microsoft.com/office/officeart/2018/2/layout/IconLabelList"/>
    <dgm:cxn modelId="{2C93051C-A142-4446-A925-A760D1EA0FC8}" type="presParOf" srcId="{6783053A-1357-40B1-8050-8C1E1175802C}" destId="{3D774542-0DD1-4EF5-A055-B160E9F3615E}" srcOrd="0" destOrd="0" presId="urn:microsoft.com/office/officeart/2018/2/layout/IconLabelList"/>
    <dgm:cxn modelId="{36B2A0DA-F173-4C95-A04D-0029D3DE8131}" type="presParOf" srcId="{6783053A-1357-40B1-8050-8C1E1175802C}" destId="{6AC440D1-91FC-43DF-8F32-26AF51710D3B}" srcOrd="1" destOrd="0" presId="urn:microsoft.com/office/officeart/2018/2/layout/IconLabelList"/>
    <dgm:cxn modelId="{4C3EB547-884D-4912-A5A3-AE52C6036917}" type="presParOf" srcId="{6783053A-1357-40B1-8050-8C1E1175802C}" destId="{9D102A01-F3E2-4949-9B6A-A052A8C4434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929AB64-9AA0-43F9-BB71-62745F40FF0F}"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493A28F6-4855-4FCA-9C58-AF0E74DB0C2B}">
      <dgm:prSet/>
      <dgm:spPr/>
      <dgm:t>
        <a:bodyPr/>
        <a:lstStyle/>
        <a:p>
          <a:r>
            <a:rPr lang="en-US"/>
            <a:t>Changes in Behavior or Mood</a:t>
          </a:r>
        </a:p>
      </dgm:t>
    </dgm:pt>
    <dgm:pt modelId="{B8BE6F36-B320-4A1C-B9C9-7FF4D697D0EB}" type="parTrans" cxnId="{6F833191-A645-4C6B-AAC5-331F1D4BBC3E}">
      <dgm:prSet/>
      <dgm:spPr/>
      <dgm:t>
        <a:bodyPr/>
        <a:lstStyle/>
        <a:p>
          <a:endParaRPr lang="en-US"/>
        </a:p>
      </dgm:t>
    </dgm:pt>
    <dgm:pt modelId="{12C8E927-4CB2-4FDB-AF5B-4DF58C18A52E}" type="sibTrans" cxnId="{6F833191-A645-4C6B-AAC5-331F1D4BBC3E}">
      <dgm:prSet/>
      <dgm:spPr/>
      <dgm:t>
        <a:bodyPr/>
        <a:lstStyle/>
        <a:p>
          <a:endParaRPr lang="en-US"/>
        </a:p>
      </dgm:t>
    </dgm:pt>
    <dgm:pt modelId="{589CE64B-EC5D-42CC-9284-B0D244E36D23}">
      <dgm:prSet/>
      <dgm:spPr/>
      <dgm:t>
        <a:bodyPr/>
        <a:lstStyle/>
        <a:p>
          <a:r>
            <a:rPr lang="en-US"/>
            <a:t>Withdrawal or Isolation</a:t>
          </a:r>
        </a:p>
      </dgm:t>
    </dgm:pt>
    <dgm:pt modelId="{DDFF47E3-E2AA-4503-83AF-1CF7B011504D}" type="parTrans" cxnId="{657FCF6D-6CE6-4DB5-9541-E5BE9C6999FE}">
      <dgm:prSet/>
      <dgm:spPr/>
      <dgm:t>
        <a:bodyPr/>
        <a:lstStyle/>
        <a:p>
          <a:endParaRPr lang="en-US"/>
        </a:p>
      </dgm:t>
    </dgm:pt>
    <dgm:pt modelId="{9112A08B-480B-4034-8717-FCEC01044ACC}" type="sibTrans" cxnId="{657FCF6D-6CE6-4DB5-9541-E5BE9C6999FE}">
      <dgm:prSet/>
      <dgm:spPr/>
      <dgm:t>
        <a:bodyPr/>
        <a:lstStyle/>
        <a:p>
          <a:endParaRPr lang="en-US"/>
        </a:p>
      </dgm:t>
    </dgm:pt>
    <dgm:pt modelId="{699E921A-DBC6-4718-B90D-126FDB33FAC0}">
      <dgm:prSet/>
      <dgm:spPr/>
      <dgm:t>
        <a:bodyPr/>
        <a:lstStyle/>
        <a:p>
          <a:r>
            <a:rPr lang="en-US"/>
            <a:t>Increased Errors or Absenteeism</a:t>
          </a:r>
        </a:p>
      </dgm:t>
    </dgm:pt>
    <dgm:pt modelId="{5CA9E929-06C1-40D6-94B8-72C63F51A7FC}" type="parTrans" cxnId="{171646B5-A0E7-4E5B-98D5-ECAC4E9C1D61}">
      <dgm:prSet/>
      <dgm:spPr/>
      <dgm:t>
        <a:bodyPr/>
        <a:lstStyle/>
        <a:p>
          <a:endParaRPr lang="en-US"/>
        </a:p>
      </dgm:t>
    </dgm:pt>
    <dgm:pt modelId="{BD2A60D6-C5F3-40E4-87C8-E941964026BC}" type="sibTrans" cxnId="{171646B5-A0E7-4E5B-98D5-ECAC4E9C1D61}">
      <dgm:prSet/>
      <dgm:spPr/>
      <dgm:t>
        <a:bodyPr/>
        <a:lstStyle/>
        <a:p>
          <a:endParaRPr lang="en-US"/>
        </a:p>
      </dgm:t>
    </dgm:pt>
    <dgm:pt modelId="{276462DA-C223-4467-97E8-77544BEA95AE}">
      <dgm:prSet/>
      <dgm:spPr/>
      <dgm:t>
        <a:bodyPr/>
        <a:lstStyle/>
        <a:p>
          <a:r>
            <a:rPr lang="en-US"/>
            <a:t>Expressions of Hopelessness or Distress</a:t>
          </a:r>
        </a:p>
      </dgm:t>
    </dgm:pt>
    <dgm:pt modelId="{C616F9F9-6DB6-492A-8717-7A30F29E6582}" type="parTrans" cxnId="{718E35A6-7D07-4AFD-9FDB-E768FE341D62}">
      <dgm:prSet/>
      <dgm:spPr/>
      <dgm:t>
        <a:bodyPr/>
        <a:lstStyle/>
        <a:p>
          <a:endParaRPr lang="en-US"/>
        </a:p>
      </dgm:t>
    </dgm:pt>
    <dgm:pt modelId="{5A4E49D4-20D6-4168-945A-4147CAEA8C34}" type="sibTrans" cxnId="{718E35A6-7D07-4AFD-9FDB-E768FE341D62}">
      <dgm:prSet/>
      <dgm:spPr/>
      <dgm:t>
        <a:bodyPr/>
        <a:lstStyle/>
        <a:p>
          <a:endParaRPr lang="en-US"/>
        </a:p>
      </dgm:t>
    </dgm:pt>
    <dgm:pt modelId="{B1024E5C-1013-2842-9964-F6D3F1D99EEA}" type="pres">
      <dgm:prSet presAssocID="{1929AB64-9AA0-43F9-BB71-62745F40FF0F}" presName="matrix" presStyleCnt="0">
        <dgm:presLayoutVars>
          <dgm:chMax val="1"/>
          <dgm:dir/>
          <dgm:resizeHandles val="exact"/>
        </dgm:presLayoutVars>
      </dgm:prSet>
      <dgm:spPr/>
    </dgm:pt>
    <dgm:pt modelId="{EAA2DBE4-2D6C-0741-B7B9-B5F17B437840}" type="pres">
      <dgm:prSet presAssocID="{1929AB64-9AA0-43F9-BB71-62745F40FF0F}" presName="diamond" presStyleLbl="bgShp" presStyleIdx="0" presStyleCnt="1"/>
      <dgm:spPr/>
    </dgm:pt>
    <dgm:pt modelId="{573A8344-0972-B34A-9276-B3000B0ADE62}" type="pres">
      <dgm:prSet presAssocID="{1929AB64-9AA0-43F9-BB71-62745F40FF0F}" presName="quad1" presStyleLbl="node1" presStyleIdx="0" presStyleCnt="4">
        <dgm:presLayoutVars>
          <dgm:chMax val="0"/>
          <dgm:chPref val="0"/>
          <dgm:bulletEnabled val="1"/>
        </dgm:presLayoutVars>
      </dgm:prSet>
      <dgm:spPr/>
    </dgm:pt>
    <dgm:pt modelId="{B48B9B44-75E7-8541-B911-F2A12C21A471}" type="pres">
      <dgm:prSet presAssocID="{1929AB64-9AA0-43F9-BB71-62745F40FF0F}" presName="quad2" presStyleLbl="node1" presStyleIdx="1" presStyleCnt="4">
        <dgm:presLayoutVars>
          <dgm:chMax val="0"/>
          <dgm:chPref val="0"/>
          <dgm:bulletEnabled val="1"/>
        </dgm:presLayoutVars>
      </dgm:prSet>
      <dgm:spPr/>
    </dgm:pt>
    <dgm:pt modelId="{95630E3D-FBD4-C247-BA6A-049F4306DDBD}" type="pres">
      <dgm:prSet presAssocID="{1929AB64-9AA0-43F9-BB71-62745F40FF0F}" presName="quad3" presStyleLbl="node1" presStyleIdx="2" presStyleCnt="4">
        <dgm:presLayoutVars>
          <dgm:chMax val="0"/>
          <dgm:chPref val="0"/>
          <dgm:bulletEnabled val="1"/>
        </dgm:presLayoutVars>
      </dgm:prSet>
      <dgm:spPr/>
    </dgm:pt>
    <dgm:pt modelId="{22981156-1ABE-B447-8B0C-4B0BBB790179}" type="pres">
      <dgm:prSet presAssocID="{1929AB64-9AA0-43F9-BB71-62745F40FF0F}" presName="quad4" presStyleLbl="node1" presStyleIdx="3" presStyleCnt="4">
        <dgm:presLayoutVars>
          <dgm:chMax val="0"/>
          <dgm:chPref val="0"/>
          <dgm:bulletEnabled val="1"/>
        </dgm:presLayoutVars>
      </dgm:prSet>
      <dgm:spPr/>
    </dgm:pt>
  </dgm:ptLst>
  <dgm:cxnLst>
    <dgm:cxn modelId="{2CA91F4B-A293-6044-8086-69F3E0B75166}" type="presOf" srcId="{276462DA-C223-4467-97E8-77544BEA95AE}" destId="{22981156-1ABE-B447-8B0C-4B0BBB790179}" srcOrd="0" destOrd="0" presId="urn:microsoft.com/office/officeart/2005/8/layout/matrix3"/>
    <dgm:cxn modelId="{1711FE50-37BA-FC42-B834-8B7064553B18}" type="presOf" srcId="{1929AB64-9AA0-43F9-BB71-62745F40FF0F}" destId="{B1024E5C-1013-2842-9964-F6D3F1D99EEA}" srcOrd="0" destOrd="0" presId="urn:microsoft.com/office/officeart/2005/8/layout/matrix3"/>
    <dgm:cxn modelId="{F1A5A955-EF85-664B-950D-6678AC94AA8C}" type="presOf" srcId="{493A28F6-4855-4FCA-9C58-AF0E74DB0C2B}" destId="{573A8344-0972-B34A-9276-B3000B0ADE62}" srcOrd="0" destOrd="0" presId="urn:microsoft.com/office/officeart/2005/8/layout/matrix3"/>
    <dgm:cxn modelId="{C7788B5D-DE09-8D4F-B141-C120A8E1C0F9}" type="presOf" srcId="{699E921A-DBC6-4718-B90D-126FDB33FAC0}" destId="{95630E3D-FBD4-C247-BA6A-049F4306DDBD}" srcOrd="0" destOrd="0" presId="urn:microsoft.com/office/officeart/2005/8/layout/matrix3"/>
    <dgm:cxn modelId="{657FCF6D-6CE6-4DB5-9541-E5BE9C6999FE}" srcId="{1929AB64-9AA0-43F9-BB71-62745F40FF0F}" destId="{589CE64B-EC5D-42CC-9284-B0D244E36D23}" srcOrd="1" destOrd="0" parTransId="{DDFF47E3-E2AA-4503-83AF-1CF7B011504D}" sibTransId="{9112A08B-480B-4034-8717-FCEC01044ACC}"/>
    <dgm:cxn modelId="{6F833191-A645-4C6B-AAC5-331F1D4BBC3E}" srcId="{1929AB64-9AA0-43F9-BB71-62745F40FF0F}" destId="{493A28F6-4855-4FCA-9C58-AF0E74DB0C2B}" srcOrd="0" destOrd="0" parTransId="{B8BE6F36-B320-4A1C-B9C9-7FF4D697D0EB}" sibTransId="{12C8E927-4CB2-4FDB-AF5B-4DF58C18A52E}"/>
    <dgm:cxn modelId="{718E35A6-7D07-4AFD-9FDB-E768FE341D62}" srcId="{1929AB64-9AA0-43F9-BB71-62745F40FF0F}" destId="{276462DA-C223-4467-97E8-77544BEA95AE}" srcOrd="3" destOrd="0" parTransId="{C616F9F9-6DB6-492A-8717-7A30F29E6582}" sibTransId="{5A4E49D4-20D6-4168-945A-4147CAEA8C34}"/>
    <dgm:cxn modelId="{171646B5-A0E7-4E5B-98D5-ECAC4E9C1D61}" srcId="{1929AB64-9AA0-43F9-BB71-62745F40FF0F}" destId="{699E921A-DBC6-4718-B90D-126FDB33FAC0}" srcOrd="2" destOrd="0" parTransId="{5CA9E929-06C1-40D6-94B8-72C63F51A7FC}" sibTransId="{BD2A60D6-C5F3-40E4-87C8-E941964026BC}"/>
    <dgm:cxn modelId="{8E1197F2-4ED8-0C44-B3D4-3042751AC7B9}" type="presOf" srcId="{589CE64B-EC5D-42CC-9284-B0D244E36D23}" destId="{B48B9B44-75E7-8541-B911-F2A12C21A471}" srcOrd="0" destOrd="0" presId="urn:microsoft.com/office/officeart/2005/8/layout/matrix3"/>
    <dgm:cxn modelId="{E325DC2C-D75A-9148-AD08-5E2A407B2652}" type="presParOf" srcId="{B1024E5C-1013-2842-9964-F6D3F1D99EEA}" destId="{EAA2DBE4-2D6C-0741-B7B9-B5F17B437840}" srcOrd="0" destOrd="0" presId="urn:microsoft.com/office/officeart/2005/8/layout/matrix3"/>
    <dgm:cxn modelId="{B5D08F74-5719-8C43-B629-19B66B8227F5}" type="presParOf" srcId="{B1024E5C-1013-2842-9964-F6D3F1D99EEA}" destId="{573A8344-0972-B34A-9276-B3000B0ADE62}" srcOrd="1" destOrd="0" presId="urn:microsoft.com/office/officeart/2005/8/layout/matrix3"/>
    <dgm:cxn modelId="{3031052C-929B-F646-8159-2D659C8A4DB5}" type="presParOf" srcId="{B1024E5C-1013-2842-9964-F6D3F1D99EEA}" destId="{B48B9B44-75E7-8541-B911-F2A12C21A471}" srcOrd="2" destOrd="0" presId="urn:microsoft.com/office/officeart/2005/8/layout/matrix3"/>
    <dgm:cxn modelId="{DBD8BC97-4463-EE47-8E1A-95F8BE9267AE}" type="presParOf" srcId="{B1024E5C-1013-2842-9964-F6D3F1D99EEA}" destId="{95630E3D-FBD4-C247-BA6A-049F4306DDBD}" srcOrd="3" destOrd="0" presId="urn:microsoft.com/office/officeart/2005/8/layout/matrix3"/>
    <dgm:cxn modelId="{18483D9A-D4D1-BF45-A683-25B081A6565E}" type="presParOf" srcId="{B1024E5C-1013-2842-9964-F6D3F1D99EEA}" destId="{22981156-1ABE-B447-8B0C-4B0BBB790179}"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3B6A0A7-0594-4E72-8B79-966AD229403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39D66F4-FC53-4940-883B-BB250CC1585A}">
      <dgm:prSet/>
      <dgm:spPr/>
      <dgm:t>
        <a:bodyPr/>
        <a:lstStyle/>
        <a:p>
          <a:r>
            <a:rPr lang="en-US"/>
            <a:t>Ensure Safety if at Risk of Harm</a:t>
          </a:r>
        </a:p>
      </dgm:t>
    </dgm:pt>
    <dgm:pt modelId="{E1CC38C4-98C8-4EDA-9EA7-B74E0D102726}" type="parTrans" cxnId="{28AB9475-DD8F-4990-BB88-9BE43AAA00C1}">
      <dgm:prSet/>
      <dgm:spPr/>
      <dgm:t>
        <a:bodyPr/>
        <a:lstStyle/>
        <a:p>
          <a:endParaRPr lang="en-US"/>
        </a:p>
      </dgm:t>
    </dgm:pt>
    <dgm:pt modelId="{D07C19F6-6F21-40AD-8649-4E3A54172955}" type="sibTrans" cxnId="{28AB9475-DD8F-4990-BB88-9BE43AAA00C1}">
      <dgm:prSet/>
      <dgm:spPr/>
      <dgm:t>
        <a:bodyPr/>
        <a:lstStyle/>
        <a:p>
          <a:endParaRPr lang="en-US"/>
        </a:p>
      </dgm:t>
    </dgm:pt>
    <dgm:pt modelId="{09D083E7-EEFA-4373-B216-A7FC51B101E3}">
      <dgm:prSet/>
      <dgm:spPr/>
      <dgm:t>
        <a:bodyPr/>
        <a:lstStyle/>
        <a:p>
          <a:r>
            <a:rPr lang="en-US" dirty="0">
              <a:solidFill>
                <a:schemeClr val="accent1"/>
              </a:solidFill>
            </a:rPr>
            <a:t>Connect to Resources (EAP, crisis lines)</a:t>
          </a:r>
        </a:p>
      </dgm:t>
    </dgm:pt>
    <dgm:pt modelId="{21EE6C46-DA6A-48F7-ABE8-40A9584A4006}" type="parTrans" cxnId="{71FD95D2-DB4A-4473-A626-832291C7D6A6}">
      <dgm:prSet/>
      <dgm:spPr/>
      <dgm:t>
        <a:bodyPr/>
        <a:lstStyle/>
        <a:p>
          <a:endParaRPr lang="en-US"/>
        </a:p>
      </dgm:t>
    </dgm:pt>
    <dgm:pt modelId="{7FBD9110-2D09-4BBE-870E-ED4883DB714A}" type="sibTrans" cxnId="{71FD95D2-DB4A-4473-A626-832291C7D6A6}">
      <dgm:prSet/>
      <dgm:spPr/>
      <dgm:t>
        <a:bodyPr/>
        <a:lstStyle/>
        <a:p>
          <a:endParaRPr lang="en-US"/>
        </a:p>
      </dgm:t>
    </dgm:pt>
    <dgm:pt modelId="{7498AA19-ABC9-4104-A645-523FE54DEE65}">
      <dgm:prSet/>
      <dgm:spPr/>
      <dgm:t>
        <a:bodyPr/>
        <a:lstStyle/>
        <a:p>
          <a:r>
            <a:rPr lang="en-US"/>
            <a:t>Stay with them if needed</a:t>
          </a:r>
        </a:p>
      </dgm:t>
    </dgm:pt>
    <dgm:pt modelId="{55139A53-1B46-46FE-A098-0B1596ECD627}" type="parTrans" cxnId="{2C45F043-3EAD-4B4C-9E88-8843509F5391}">
      <dgm:prSet/>
      <dgm:spPr/>
      <dgm:t>
        <a:bodyPr/>
        <a:lstStyle/>
        <a:p>
          <a:endParaRPr lang="en-US"/>
        </a:p>
      </dgm:t>
    </dgm:pt>
    <dgm:pt modelId="{A5574031-E3EF-4EB2-8609-9DD15C7C325F}" type="sibTrans" cxnId="{2C45F043-3EAD-4B4C-9E88-8843509F5391}">
      <dgm:prSet/>
      <dgm:spPr/>
      <dgm:t>
        <a:bodyPr/>
        <a:lstStyle/>
        <a:p>
          <a:endParaRPr lang="en-US"/>
        </a:p>
      </dgm:t>
    </dgm:pt>
    <dgm:pt modelId="{63449A64-545A-4C75-B781-38B03F773D41}">
      <dgm:prSet/>
      <dgm:spPr/>
      <dgm:t>
        <a:bodyPr/>
        <a:lstStyle/>
        <a:p>
          <a:r>
            <a:rPr lang="en-US" dirty="0">
              <a:solidFill>
                <a:schemeClr val="accent1"/>
              </a:solidFill>
            </a:rPr>
            <a:t>Document and Follow Institutional Protocols</a:t>
          </a:r>
        </a:p>
      </dgm:t>
    </dgm:pt>
    <dgm:pt modelId="{9E049278-E475-406A-9DF7-8D126D9D6FA2}" type="parTrans" cxnId="{182E3B9E-6241-436E-BC5F-6C87DEB5E1F7}">
      <dgm:prSet/>
      <dgm:spPr/>
      <dgm:t>
        <a:bodyPr/>
        <a:lstStyle/>
        <a:p>
          <a:endParaRPr lang="en-US"/>
        </a:p>
      </dgm:t>
    </dgm:pt>
    <dgm:pt modelId="{E83DBBFF-C62D-4924-8C91-B1B3E22E5BE7}" type="sibTrans" cxnId="{182E3B9E-6241-436E-BC5F-6C87DEB5E1F7}">
      <dgm:prSet/>
      <dgm:spPr/>
      <dgm:t>
        <a:bodyPr/>
        <a:lstStyle/>
        <a:p>
          <a:endParaRPr lang="en-US"/>
        </a:p>
      </dgm:t>
    </dgm:pt>
    <dgm:pt modelId="{8B431774-1E21-40D5-B334-6BE612492626}">
      <dgm:prSet/>
      <dgm:spPr/>
      <dgm:t>
        <a:bodyPr/>
        <a:lstStyle/>
        <a:p>
          <a:r>
            <a:rPr lang="en-US"/>
            <a:t>Check-In or Circle Back</a:t>
          </a:r>
        </a:p>
      </dgm:t>
    </dgm:pt>
    <dgm:pt modelId="{44382D4E-DE01-455B-903F-F1067173FF34}" type="parTrans" cxnId="{50CEA583-5F1C-4808-AE9D-190E868EC463}">
      <dgm:prSet/>
      <dgm:spPr/>
      <dgm:t>
        <a:bodyPr/>
        <a:lstStyle/>
        <a:p>
          <a:endParaRPr lang="en-US"/>
        </a:p>
      </dgm:t>
    </dgm:pt>
    <dgm:pt modelId="{10FF8E6C-36E0-4E6E-B2F7-98FD85339260}" type="sibTrans" cxnId="{50CEA583-5F1C-4808-AE9D-190E868EC463}">
      <dgm:prSet/>
      <dgm:spPr/>
      <dgm:t>
        <a:bodyPr/>
        <a:lstStyle/>
        <a:p>
          <a:endParaRPr lang="en-US"/>
        </a:p>
      </dgm:t>
    </dgm:pt>
    <dgm:pt modelId="{7CDAEF1C-4F60-4BD7-9FBA-DED7513B11ED}" type="pres">
      <dgm:prSet presAssocID="{63B6A0A7-0594-4E72-8B79-966AD2294032}" presName="root" presStyleCnt="0">
        <dgm:presLayoutVars>
          <dgm:dir/>
          <dgm:resizeHandles val="exact"/>
        </dgm:presLayoutVars>
      </dgm:prSet>
      <dgm:spPr/>
    </dgm:pt>
    <dgm:pt modelId="{CA20FF0A-4DFB-47D7-9D1F-B0EE21A2CD12}" type="pres">
      <dgm:prSet presAssocID="{839D66F4-FC53-4940-883B-BB250CC1585A}" presName="compNode" presStyleCnt="0"/>
      <dgm:spPr/>
    </dgm:pt>
    <dgm:pt modelId="{4B1F30C9-A96B-4A9E-BFF3-B92267712135}" type="pres">
      <dgm:prSet presAssocID="{839D66F4-FC53-4940-883B-BB250CC1585A}" presName="bgRect" presStyleLbl="bgShp" presStyleIdx="0" presStyleCnt="5"/>
      <dgm:spPr/>
    </dgm:pt>
    <dgm:pt modelId="{C0BC4422-B952-4C72-A18D-0675AC3D770D}" type="pres">
      <dgm:prSet presAssocID="{839D66F4-FC53-4940-883B-BB250CC1585A}"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arning"/>
        </a:ext>
      </dgm:extLst>
    </dgm:pt>
    <dgm:pt modelId="{DF36527A-6D18-4DE3-8876-D8027D61CE33}" type="pres">
      <dgm:prSet presAssocID="{839D66F4-FC53-4940-883B-BB250CC1585A}" presName="spaceRect" presStyleCnt="0"/>
      <dgm:spPr/>
    </dgm:pt>
    <dgm:pt modelId="{86ED9109-7B22-42BA-9D0E-BC260E8E1F16}" type="pres">
      <dgm:prSet presAssocID="{839D66F4-FC53-4940-883B-BB250CC1585A}" presName="parTx" presStyleLbl="revTx" presStyleIdx="0" presStyleCnt="5">
        <dgm:presLayoutVars>
          <dgm:chMax val="0"/>
          <dgm:chPref val="0"/>
        </dgm:presLayoutVars>
      </dgm:prSet>
      <dgm:spPr/>
    </dgm:pt>
    <dgm:pt modelId="{AEC97318-8460-4EE2-B724-45132F0EC142}" type="pres">
      <dgm:prSet presAssocID="{D07C19F6-6F21-40AD-8649-4E3A54172955}" presName="sibTrans" presStyleCnt="0"/>
      <dgm:spPr/>
    </dgm:pt>
    <dgm:pt modelId="{5D3393AD-6B7B-475D-9C89-AAA53CD44BDD}" type="pres">
      <dgm:prSet presAssocID="{09D083E7-EEFA-4373-B216-A7FC51B101E3}" presName="compNode" presStyleCnt="0"/>
      <dgm:spPr/>
    </dgm:pt>
    <dgm:pt modelId="{93D399A1-AEF4-4749-8509-33CE56C1E487}" type="pres">
      <dgm:prSet presAssocID="{09D083E7-EEFA-4373-B216-A7FC51B101E3}" presName="bgRect" presStyleLbl="bgShp" presStyleIdx="1" presStyleCnt="5"/>
      <dgm:spPr/>
    </dgm:pt>
    <dgm:pt modelId="{9D7EDC95-D4FE-4AC9-9FD8-16053CE2D728}" type="pres">
      <dgm:prSet presAssocID="{09D083E7-EEFA-4373-B216-A7FC51B101E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nections"/>
        </a:ext>
      </dgm:extLst>
    </dgm:pt>
    <dgm:pt modelId="{14C84AD7-9B59-4EC1-BC48-F25909E9F509}" type="pres">
      <dgm:prSet presAssocID="{09D083E7-EEFA-4373-B216-A7FC51B101E3}" presName="spaceRect" presStyleCnt="0"/>
      <dgm:spPr/>
    </dgm:pt>
    <dgm:pt modelId="{F0C890F7-3B76-44B6-80AE-0616AE6F1395}" type="pres">
      <dgm:prSet presAssocID="{09D083E7-EEFA-4373-B216-A7FC51B101E3}" presName="parTx" presStyleLbl="revTx" presStyleIdx="1" presStyleCnt="5">
        <dgm:presLayoutVars>
          <dgm:chMax val="0"/>
          <dgm:chPref val="0"/>
        </dgm:presLayoutVars>
      </dgm:prSet>
      <dgm:spPr/>
    </dgm:pt>
    <dgm:pt modelId="{948D6A29-E032-4712-A5F0-46D535BEB10C}" type="pres">
      <dgm:prSet presAssocID="{7FBD9110-2D09-4BBE-870E-ED4883DB714A}" presName="sibTrans" presStyleCnt="0"/>
      <dgm:spPr/>
    </dgm:pt>
    <dgm:pt modelId="{96FAA67A-D944-41C8-95BF-24A3CD2CB147}" type="pres">
      <dgm:prSet presAssocID="{7498AA19-ABC9-4104-A645-523FE54DEE65}" presName="compNode" presStyleCnt="0"/>
      <dgm:spPr/>
    </dgm:pt>
    <dgm:pt modelId="{DAEC7903-FA45-4E55-B1C3-D5A23F8BC6BC}" type="pres">
      <dgm:prSet presAssocID="{7498AA19-ABC9-4104-A645-523FE54DEE65}" presName="bgRect" presStyleLbl="bgShp" presStyleIdx="2" presStyleCnt="5"/>
      <dgm:spPr/>
    </dgm:pt>
    <dgm:pt modelId="{2886A9AA-5ED9-470B-8A8A-1024F9AE7681}" type="pres">
      <dgm:prSet presAssocID="{7498AA19-ABC9-4104-A645-523FE54DEE6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B2C4C6F0-9F8C-4891-9157-CC617D18ABA0}" type="pres">
      <dgm:prSet presAssocID="{7498AA19-ABC9-4104-A645-523FE54DEE65}" presName="spaceRect" presStyleCnt="0"/>
      <dgm:spPr/>
    </dgm:pt>
    <dgm:pt modelId="{10E4D6A3-90AB-424E-80F9-E53B22047662}" type="pres">
      <dgm:prSet presAssocID="{7498AA19-ABC9-4104-A645-523FE54DEE65}" presName="parTx" presStyleLbl="revTx" presStyleIdx="2" presStyleCnt="5">
        <dgm:presLayoutVars>
          <dgm:chMax val="0"/>
          <dgm:chPref val="0"/>
        </dgm:presLayoutVars>
      </dgm:prSet>
      <dgm:spPr/>
    </dgm:pt>
    <dgm:pt modelId="{91259266-A38E-4E66-8BD4-5C16A173032D}" type="pres">
      <dgm:prSet presAssocID="{A5574031-E3EF-4EB2-8609-9DD15C7C325F}" presName="sibTrans" presStyleCnt="0"/>
      <dgm:spPr/>
    </dgm:pt>
    <dgm:pt modelId="{C78A26A9-8FBB-4401-B99F-780F008212CB}" type="pres">
      <dgm:prSet presAssocID="{63449A64-545A-4C75-B781-38B03F773D41}" presName="compNode" presStyleCnt="0"/>
      <dgm:spPr/>
    </dgm:pt>
    <dgm:pt modelId="{49584430-5130-4420-ABFD-341A023F904F}" type="pres">
      <dgm:prSet presAssocID="{63449A64-545A-4C75-B781-38B03F773D41}" presName="bgRect" presStyleLbl="bgShp" presStyleIdx="3" presStyleCnt="5"/>
      <dgm:spPr/>
    </dgm:pt>
    <dgm:pt modelId="{6FDEE7E2-89C1-4551-9C18-CB4917537421}" type="pres">
      <dgm:prSet presAssocID="{63449A64-545A-4C75-B781-38B03F773D4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ument"/>
        </a:ext>
      </dgm:extLst>
    </dgm:pt>
    <dgm:pt modelId="{4612B8D0-797F-470C-983D-3D26E3C28233}" type="pres">
      <dgm:prSet presAssocID="{63449A64-545A-4C75-B781-38B03F773D41}" presName="spaceRect" presStyleCnt="0"/>
      <dgm:spPr/>
    </dgm:pt>
    <dgm:pt modelId="{03DB3F0A-70EF-4F7C-8E60-53230A61E816}" type="pres">
      <dgm:prSet presAssocID="{63449A64-545A-4C75-B781-38B03F773D41}" presName="parTx" presStyleLbl="revTx" presStyleIdx="3" presStyleCnt="5">
        <dgm:presLayoutVars>
          <dgm:chMax val="0"/>
          <dgm:chPref val="0"/>
        </dgm:presLayoutVars>
      </dgm:prSet>
      <dgm:spPr/>
    </dgm:pt>
    <dgm:pt modelId="{CF30817B-F3E7-43A8-8441-D4FF8F992532}" type="pres">
      <dgm:prSet presAssocID="{E83DBBFF-C62D-4924-8C91-B1B3E22E5BE7}" presName="sibTrans" presStyleCnt="0"/>
      <dgm:spPr/>
    </dgm:pt>
    <dgm:pt modelId="{C78E8D2D-E836-4FC8-AB70-78CD61CB6763}" type="pres">
      <dgm:prSet presAssocID="{8B431774-1E21-40D5-B334-6BE612492626}" presName="compNode" presStyleCnt="0"/>
      <dgm:spPr/>
    </dgm:pt>
    <dgm:pt modelId="{B87DA880-7737-4BA9-960B-CD5297064DBC}" type="pres">
      <dgm:prSet presAssocID="{8B431774-1E21-40D5-B334-6BE612492626}" presName="bgRect" presStyleLbl="bgShp" presStyleIdx="4" presStyleCnt="5"/>
      <dgm:spPr/>
    </dgm:pt>
    <dgm:pt modelId="{C5FB4628-A3E8-4173-BF5F-279149F85AD0}" type="pres">
      <dgm:prSet presAssocID="{8B431774-1E21-40D5-B334-6BE61249262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Check"/>
        </a:ext>
      </dgm:extLst>
    </dgm:pt>
    <dgm:pt modelId="{79BCE012-F028-43EE-9569-944271973A88}" type="pres">
      <dgm:prSet presAssocID="{8B431774-1E21-40D5-B334-6BE612492626}" presName="spaceRect" presStyleCnt="0"/>
      <dgm:spPr/>
    </dgm:pt>
    <dgm:pt modelId="{C4EE2884-E31E-4BD1-927C-C67C74BCDEC7}" type="pres">
      <dgm:prSet presAssocID="{8B431774-1E21-40D5-B334-6BE612492626}" presName="parTx" presStyleLbl="revTx" presStyleIdx="4" presStyleCnt="5">
        <dgm:presLayoutVars>
          <dgm:chMax val="0"/>
          <dgm:chPref val="0"/>
        </dgm:presLayoutVars>
      </dgm:prSet>
      <dgm:spPr/>
    </dgm:pt>
  </dgm:ptLst>
  <dgm:cxnLst>
    <dgm:cxn modelId="{2C45F043-3EAD-4B4C-9E88-8843509F5391}" srcId="{63B6A0A7-0594-4E72-8B79-966AD2294032}" destId="{7498AA19-ABC9-4104-A645-523FE54DEE65}" srcOrd="2" destOrd="0" parTransId="{55139A53-1B46-46FE-A098-0B1596ECD627}" sibTransId="{A5574031-E3EF-4EB2-8609-9DD15C7C325F}"/>
    <dgm:cxn modelId="{A9E3DB47-7CA3-4E17-82E2-08CBD7BC08D3}" type="presOf" srcId="{63B6A0A7-0594-4E72-8B79-966AD2294032}" destId="{7CDAEF1C-4F60-4BD7-9FBA-DED7513B11ED}" srcOrd="0" destOrd="0" presId="urn:microsoft.com/office/officeart/2018/2/layout/IconVerticalSolidList"/>
    <dgm:cxn modelId="{8AC71D6B-E9C1-4583-ACDA-BA5586482F1A}" type="presOf" srcId="{7498AA19-ABC9-4104-A645-523FE54DEE65}" destId="{10E4D6A3-90AB-424E-80F9-E53B22047662}" srcOrd="0" destOrd="0" presId="urn:microsoft.com/office/officeart/2018/2/layout/IconVerticalSolidList"/>
    <dgm:cxn modelId="{28AB9475-DD8F-4990-BB88-9BE43AAA00C1}" srcId="{63B6A0A7-0594-4E72-8B79-966AD2294032}" destId="{839D66F4-FC53-4940-883B-BB250CC1585A}" srcOrd="0" destOrd="0" parTransId="{E1CC38C4-98C8-4EDA-9EA7-B74E0D102726}" sibTransId="{D07C19F6-6F21-40AD-8649-4E3A54172955}"/>
    <dgm:cxn modelId="{2B31EE77-D602-47AC-BA44-40A53DDF37BC}" type="presOf" srcId="{8B431774-1E21-40D5-B334-6BE612492626}" destId="{C4EE2884-E31E-4BD1-927C-C67C74BCDEC7}" srcOrd="0" destOrd="0" presId="urn:microsoft.com/office/officeart/2018/2/layout/IconVerticalSolidList"/>
    <dgm:cxn modelId="{50CEA583-5F1C-4808-AE9D-190E868EC463}" srcId="{63B6A0A7-0594-4E72-8B79-966AD2294032}" destId="{8B431774-1E21-40D5-B334-6BE612492626}" srcOrd="4" destOrd="0" parTransId="{44382D4E-DE01-455B-903F-F1067173FF34}" sibTransId="{10FF8E6C-36E0-4E6E-B2F7-98FD85339260}"/>
    <dgm:cxn modelId="{182E3B9E-6241-436E-BC5F-6C87DEB5E1F7}" srcId="{63B6A0A7-0594-4E72-8B79-966AD2294032}" destId="{63449A64-545A-4C75-B781-38B03F773D41}" srcOrd="3" destOrd="0" parTransId="{9E049278-E475-406A-9DF7-8D126D9D6FA2}" sibTransId="{E83DBBFF-C62D-4924-8C91-B1B3E22E5BE7}"/>
    <dgm:cxn modelId="{03902EA2-EB03-4154-9738-B4B14BD0CA8E}" type="presOf" srcId="{09D083E7-EEFA-4373-B216-A7FC51B101E3}" destId="{F0C890F7-3B76-44B6-80AE-0616AE6F1395}" srcOrd="0" destOrd="0" presId="urn:microsoft.com/office/officeart/2018/2/layout/IconVerticalSolidList"/>
    <dgm:cxn modelId="{B7E4F0BC-01FA-4C7B-8F4A-2045B85FE994}" type="presOf" srcId="{63449A64-545A-4C75-B781-38B03F773D41}" destId="{03DB3F0A-70EF-4F7C-8E60-53230A61E816}" srcOrd="0" destOrd="0" presId="urn:microsoft.com/office/officeart/2018/2/layout/IconVerticalSolidList"/>
    <dgm:cxn modelId="{ADBDFDC3-0BEC-4459-8654-D23729EBECA1}" type="presOf" srcId="{839D66F4-FC53-4940-883B-BB250CC1585A}" destId="{86ED9109-7B22-42BA-9D0E-BC260E8E1F16}" srcOrd="0" destOrd="0" presId="urn:microsoft.com/office/officeart/2018/2/layout/IconVerticalSolidList"/>
    <dgm:cxn modelId="{71FD95D2-DB4A-4473-A626-832291C7D6A6}" srcId="{63B6A0A7-0594-4E72-8B79-966AD2294032}" destId="{09D083E7-EEFA-4373-B216-A7FC51B101E3}" srcOrd="1" destOrd="0" parTransId="{21EE6C46-DA6A-48F7-ABE8-40A9584A4006}" sibTransId="{7FBD9110-2D09-4BBE-870E-ED4883DB714A}"/>
    <dgm:cxn modelId="{B860C151-2EC6-4A02-BEC3-45A3074EAFA7}" type="presParOf" srcId="{7CDAEF1C-4F60-4BD7-9FBA-DED7513B11ED}" destId="{CA20FF0A-4DFB-47D7-9D1F-B0EE21A2CD12}" srcOrd="0" destOrd="0" presId="urn:microsoft.com/office/officeart/2018/2/layout/IconVerticalSolidList"/>
    <dgm:cxn modelId="{0FB435DB-AC9D-47DF-B859-18293F67C21C}" type="presParOf" srcId="{CA20FF0A-4DFB-47D7-9D1F-B0EE21A2CD12}" destId="{4B1F30C9-A96B-4A9E-BFF3-B92267712135}" srcOrd="0" destOrd="0" presId="urn:microsoft.com/office/officeart/2018/2/layout/IconVerticalSolidList"/>
    <dgm:cxn modelId="{4D7FBA38-B5FC-4761-BDE1-EDCB8A6DE574}" type="presParOf" srcId="{CA20FF0A-4DFB-47D7-9D1F-B0EE21A2CD12}" destId="{C0BC4422-B952-4C72-A18D-0675AC3D770D}" srcOrd="1" destOrd="0" presId="urn:microsoft.com/office/officeart/2018/2/layout/IconVerticalSolidList"/>
    <dgm:cxn modelId="{02FDDE08-B650-4484-92EE-C146A2F40BD0}" type="presParOf" srcId="{CA20FF0A-4DFB-47D7-9D1F-B0EE21A2CD12}" destId="{DF36527A-6D18-4DE3-8876-D8027D61CE33}" srcOrd="2" destOrd="0" presId="urn:microsoft.com/office/officeart/2018/2/layout/IconVerticalSolidList"/>
    <dgm:cxn modelId="{B66DC8F0-E48A-4D5F-87AF-49085C738D14}" type="presParOf" srcId="{CA20FF0A-4DFB-47D7-9D1F-B0EE21A2CD12}" destId="{86ED9109-7B22-42BA-9D0E-BC260E8E1F16}" srcOrd="3" destOrd="0" presId="urn:microsoft.com/office/officeart/2018/2/layout/IconVerticalSolidList"/>
    <dgm:cxn modelId="{3DC1F934-8A9C-46C6-B5CC-0AF3F9C8BE1F}" type="presParOf" srcId="{7CDAEF1C-4F60-4BD7-9FBA-DED7513B11ED}" destId="{AEC97318-8460-4EE2-B724-45132F0EC142}" srcOrd="1" destOrd="0" presId="urn:microsoft.com/office/officeart/2018/2/layout/IconVerticalSolidList"/>
    <dgm:cxn modelId="{C0FF385F-AEA0-4F57-8738-C71587F5AA32}" type="presParOf" srcId="{7CDAEF1C-4F60-4BD7-9FBA-DED7513B11ED}" destId="{5D3393AD-6B7B-475D-9C89-AAA53CD44BDD}" srcOrd="2" destOrd="0" presId="urn:microsoft.com/office/officeart/2018/2/layout/IconVerticalSolidList"/>
    <dgm:cxn modelId="{428C0D40-8CC8-4702-9734-75A1473971D7}" type="presParOf" srcId="{5D3393AD-6B7B-475D-9C89-AAA53CD44BDD}" destId="{93D399A1-AEF4-4749-8509-33CE56C1E487}" srcOrd="0" destOrd="0" presId="urn:microsoft.com/office/officeart/2018/2/layout/IconVerticalSolidList"/>
    <dgm:cxn modelId="{BF0BC76C-84C6-44EF-B832-AD4EC5657B1B}" type="presParOf" srcId="{5D3393AD-6B7B-475D-9C89-AAA53CD44BDD}" destId="{9D7EDC95-D4FE-4AC9-9FD8-16053CE2D728}" srcOrd="1" destOrd="0" presId="urn:microsoft.com/office/officeart/2018/2/layout/IconVerticalSolidList"/>
    <dgm:cxn modelId="{5482B050-2975-4112-AE6A-E85EFB2796C8}" type="presParOf" srcId="{5D3393AD-6B7B-475D-9C89-AAA53CD44BDD}" destId="{14C84AD7-9B59-4EC1-BC48-F25909E9F509}" srcOrd="2" destOrd="0" presId="urn:microsoft.com/office/officeart/2018/2/layout/IconVerticalSolidList"/>
    <dgm:cxn modelId="{3758BC8B-7477-4D2E-AA8A-52163B0AF2D1}" type="presParOf" srcId="{5D3393AD-6B7B-475D-9C89-AAA53CD44BDD}" destId="{F0C890F7-3B76-44B6-80AE-0616AE6F1395}" srcOrd="3" destOrd="0" presId="urn:microsoft.com/office/officeart/2018/2/layout/IconVerticalSolidList"/>
    <dgm:cxn modelId="{602C6A62-5C7C-4B85-B30A-10065AC99358}" type="presParOf" srcId="{7CDAEF1C-4F60-4BD7-9FBA-DED7513B11ED}" destId="{948D6A29-E032-4712-A5F0-46D535BEB10C}" srcOrd="3" destOrd="0" presId="urn:microsoft.com/office/officeart/2018/2/layout/IconVerticalSolidList"/>
    <dgm:cxn modelId="{4BFD13EF-8C6E-465B-ADED-798B94B5EC71}" type="presParOf" srcId="{7CDAEF1C-4F60-4BD7-9FBA-DED7513B11ED}" destId="{96FAA67A-D944-41C8-95BF-24A3CD2CB147}" srcOrd="4" destOrd="0" presId="urn:microsoft.com/office/officeart/2018/2/layout/IconVerticalSolidList"/>
    <dgm:cxn modelId="{D3BE0CA9-31AF-4CD5-9260-873B04C7AEBB}" type="presParOf" srcId="{96FAA67A-D944-41C8-95BF-24A3CD2CB147}" destId="{DAEC7903-FA45-4E55-B1C3-D5A23F8BC6BC}" srcOrd="0" destOrd="0" presId="urn:microsoft.com/office/officeart/2018/2/layout/IconVerticalSolidList"/>
    <dgm:cxn modelId="{9A78E80F-102E-42C5-A8BC-2E97649E3039}" type="presParOf" srcId="{96FAA67A-D944-41C8-95BF-24A3CD2CB147}" destId="{2886A9AA-5ED9-470B-8A8A-1024F9AE7681}" srcOrd="1" destOrd="0" presId="urn:microsoft.com/office/officeart/2018/2/layout/IconVerticalSolidList"/>
    <dgm:cxn modelId="{3F4F6F1C-F864-4DF2-AC44-C2ACD5D92EB9}" type="presParOf" srcId="{96FAA67A-D944-41C8-95BF-24A3CD2CB147}" destId="{B2C4C6F0-9F8C-4891-9157-CC617D18ABA0}" srcOrd="2" destOrd="0" presId="urn:microsoft.com/office/officeart/2018/2/layout/IconVerticalSolidList"/>
    <dgm:cxn modelId="{5CF9E50A-4F03-4617-A7DD-7723C5DE556D}" type="presParOf" srcId="{96FAA67A-D944-41C8-95BF-24A3CD2CB147}" destId="{10E4D6A3-90AB-424E-80F9-E53B22047662}" srcOrd="3" destOrd="0" presId="urn:microsoft.com/office/officeart/2018/2/layout/IconVerticalSolidList"/>
    <dgm:cxn modelId="{EC799BD1-CBC8-431E-BF66-BB2EA3A6AB02}" type="presParOf" srcId="{7CDAEF1C-4F60-4BD7-9FBA-DED7513B11ED}" destId="{91259266-A38E-4E66-8BD4-5C16A173032D}" srcOrd="5" destOrd="0" presId="urn:microsoft.com/office/officeart/2018/2/layout/IconVerticalSolidList"/>
    <dgm:cxn modelId="{1658D33F-95DE-4611-A929-35A066F9B53A}" type="presParOf" srcId="{7CDAEF1C-4F60-4BD7-9FBA-DED7513B11ED}" destId="{C78A26A9-8FBB-4401-B99F-780F008212CB}" srcOrd="6" destOrd="0" presId="urn:microsoft.com/office/officeart/2018/2/layout/IconVerticalSolidList"/>
    <dgm:cxn modelId="{BD730C4D-327F-4D5E-92C7-4F78AD916A34}" type="presParOf" srcId="{C78A26A9-8FBB-4401-B99F-780F008212CB}" destId="{49584430-5130-4420-ABFD-341A023F904F}" srcOrd="0" destOrd="0" presId="urn:microsoft.com/office/officeart/2018/2/layout/IconVerticalSolidList"/>
    <dgm:cxn modelId="{560CCB60-D9DF-4CB5-8275-2A1AFBB70A07}" type="presParOf" srcId="{C78A26A9-8FBB-4401-B99F-780F008212CB}" destId="{6FDEE7E2-89C1-4551-9C18-CB4917537421}" srcOrd="1" destOrd="0" presId="urn:microsoft.com/office/officeart/2018/2/layout/IconVerticalSolidList"/>
    <dgm:cxn modelId="{9755C726-4834-411B-8B47-40C101113372}" type="presParOf" srcId="{C78A26A9-8FBB-4401-B99F-780F008212CB}" destId="{4612B8D0-797F-470C-983D-3D26E3C28233}" srcOrd="2" destOrd="0" presId="urn:microsoft.com/office/officeart/2018/2/layout/IconVerticalSolidList"/>
    <dgm:cxn modelId="{6FD0FAD9-580B-44CD-91BE-A920F3FE60A9}" type="presParOf" srcId="{C78A26A9-8FBB-4401-B99F-780F008212CB}" destId="{03DB3F0A-70EF-4F7C-8E60-53230A61E816}" srcOrd="3" destOrd="0" presId="urn:microsoft.com/office/officeart/2018/2/layout/IconVerticalSolidList"/>
    <dgm:cxn modelId="{C5787401-CA9B-43CF-B3B0-2638096282B3}" type="presParOf" srcId="{7CDAEF1C-4F60-4BD7-9FBA-DED7513B11ED}" destId="{CF30817B-F3E7-43A8-8441-D4FF8F992532}" srcOrd="7" destOrd="0" presId="urn:microsoft.com/office/officeart/2018/2/layout/IconVerticalSolidList"/>
    <dgm:cxn modelId="{325437DA-E567-4F35-9F40-AA6B298BC56E}" type="presParOf" srcId="{7CDAEF1C-4F60-4BD7-9FBA-DED7513B11ED}" destId="{C78E8D2D-E836-4FC8-AB70-78CD61CB6763}" srcOrd="8" destOrd="0" presId="urn:microsoft.com/office/officeart/2018/2/layout/IconVerticalSolidList"/>
    <dgm:cxn modelId="{6FD66C2D-C54B-4BF7-BD2F-8EBA02723982}" type="presParOf" srcId="{C78E8D2D-E836-4FC8-AB70-78CD61CB6763}" destId="{B87DA880-7737-4BA9-960B-CD5297064DBC}" srcOrd="0" destOrd="0" presId="urn:microsoft.com/office/officeart/2018/2/layout/IconVerticalSolidList"/>
    <dgm:cxn modelId="{56D321AE-9C55-455F-B8E1-3FCE0D1EFC59}" type="presParOf" srcId="{C78E8D2D-E836-4FC8-AB70-78CD61CB6763}" destId="{C5FB4628-A3E8-4173-BF5F-279149F85AD0}" srcOrd="1" destOrd="0" presId="urn:microsoft.com/office/officeart/2018/2/layout/IconVerticalSolidList"/>
    <dgm:cxn modelId="{019A0D04-7EA7-4DA7-885D-53BF0F15EFEB}" type="presParOf" srcId="{C78E8D2D-E836-4FC8-AB70-78CD61CB6763}" destId="{79BCE012-F028-43EE-9569-944271973A88}" srcOrd="2" destOrd="0" presId="urn:microsoft.com/office/officeart/2018/2/layout/IconVerticalSolidList"/>
    <dgm:cxn modelId="{EA0A88D9-9625-41B6-A736-DE3D21C0E4D8}" type="presParOf" srcId="{C78E8D2D-E836-4FC8-AB70-78CD61CB6763}" destId="{C4EE2884-E31E-4BD1-927C-C67C74BCDEC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5DD086-7CB2-4FC7-BAA9-7EC4FF6A82F9}" type="doc">
      <dgm:prSet loTypeId="urn:microsoft.com/office/officeart/2018/2/layout/IconCircle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57F108E4-2B81-4C24-B9C4-3434DB970593}">
      <dgm:prSet/>
      <dgm:spPr/>
      <dgm:t>
        <a:bodyPr/>
        <a:lstStyle/>
        <a:p>
          <a:r>
            <a:rPr lang="en-US" b="0" i="0"/>
            <a:t>Trauma-Informed Care Resource Guide (2017) </a:t>
          </a:r>
          <a:r>
            <a:rPr lang="en-US" b="0" i="0">
              <a:hlinkClick xmlns:r="http://schemas.openxmlformats.org/officeDocument/2006/relationships" r:id="rId1"/>
            </a:rPr>
            <a:t>https://www.crisisprevention.com/Blog/November-2018/</a:t>
          </a:r>
          <a:r>
            <a:rPr lang="en-US">
              <a:hlinkClick xmlns:r="http://schemas.openxmlformats.org/officeDocument/2006/relationships" r:id="rId1"/>
            </a:rPr>
            <a:t>Trauma-Informed-Care</a:t>
          </a:r>
          <a:endParaRPr lang="en-US"/>
        </a:p>
      </dgm:t>
    </dgm:pt>
    <dgm:pt modelId="{721FC1C8-0F0D-43BA-AE8C-89AF4AE0CED0}" type="parTrans" cxnId="{7F7C4F87-C1D2-4CE6-BBCE-A67DED2B6EF6}">
      <dgm:prSet/>
      <dgm:spPr/>
      <dgm:t>
        <a:bodyPr/>
        <a:lstStyle/>
        <a:p>
          <a:endParaRPr lang="en-US"/>
        </a:p>
      </dgm:t>
    </dgm:pt>
    <dgm:pt modelId="{9C71E5F4-5B99-40F6-A99B-8F70885CB453}" type="sibTrans" cxnId="{7F7C4F87-C1D2-4CE6-BBCE-A67DED2B6EF6}">
      <dgm:prSet/>
      <dgm:spPr/>
      <dgm:t>
        <a:bodyPr/>
        <a:lstStyle/>
        <a:p>
          <a:endParaRPr lang="en-US"/>
        </a:p>
      </dgm:t>
    </dgm:pt>
    <dgm:pt modelId="{FBF829BF-8335-45CC-8553-908B51DB5370}">
      <dgm:prSet/>
      <dgm:spPr/>
      <dgm:t>
        <a:bodyPr/>
        <a:lstStyle/>
        <a:p>
          <a:r>
            <a:rPr lang="en-US" dirty="0"/>
            <a:t>Trauma-Informed</a:t>
          </a:r>
          <a:r>
            <a:rPr lang="en-US" b="0" i="0" dirty="0"/>
            <a:t> Care Implementation Resource Center </a:t>
          </a:r>
          <a:r>
            <a:rPr lang="en-US" b="0" i="0" dirty="0">
              <a:hlinkClick xmlns:r="http://schemas.openxmlformats.org/officeDocument/2006/relationships" r:id="rId2"/>
            </a:rPr>
            <a:t>https://www.traumainformedcare.chcs.org/</a:t>
          </a:r>
          <a:r>
            <a:rPr lang="en-US" b="0" i="0" dirty="0"/>
            <a:t> Videos produced by </a:t>
          </a:r>
          <a:r>
            <a:rPr lang="en-US" b="0" i="0" dirty="0" err="1"/>
            <a:t>FreshFly</a:t>
          </a:r>
          <a:r>
            <a:rPr lang="en-US" b="0" i="0" dirty="0"/>
            <a:t> and Ruben de Luna Creative. </a:t>
          </a:r>
          <a:r>
            <a:rPr lang="en-US" b="0" i="0" dirty="0">
              <a:hlinkClick xmlns:r="http://schemas.openxmlformats.org/officeDocument/2006/relationships" r:id="rId3"/>
            </a:rPr>
            <a:t>https://youtu.be/</a:t>
          </a:r>
          <a:r>
            <a:rPr lang="en-US" dirty="0">
              <a:hlinkClick xmlns:r="http://schemas.openxmlformats.org/officeDocument/2006/relationships" r:id="rId3"/>
            </a:rPr>
            <a:t>KkeLz-fI0Mo</a:t>
          </a:r>
          <a:endParaRPr lang="en-US" dirty="0"/>
        </a:p>
      </dgm:t>
    </dgm:pt>
    <dgm:pt modelId="{64F6FEA0-BC7B-4798-887D-72B531410373}" type="parTrans" cxnId="{918B3C91-E0A9-460D-BB29-089724395867}">
      <dgm:prSet/>
      <dgm:spPr/>
      <dgm:t>
        <a:bodyPr/>
        <a:lstStyle/>
        <a:p>
          <a:endParaRPr lang="en-US"/>
        </a:p>
      </dgm:t>
    </dgm:pt>
    <dgm:pt modelId="{CDD896BC-7278-44C0-B195-DE500A7B9974}" type="sibTrans" cxnId="{918B3C91-E0A9-460D-BB29-089724395867}">
      <dgm:prSet/>
      <dgm:spPr/>
      <dgm:t>
        <a:bodyPr/>
        <a:lstStyle/>
        <a:p>
          <a:endParaRPr lang="en-US"/>
        </a:p>
      </dgm:t>
    </dgm:pt>
    <dgm:pt modelId="{9B98A35F-33A9-4F65-9868-DE28FF87F32A}">
      <dgm:prSet/>
      <dgm:spPr/>
      <dgm:t>
        <a:bodyPr/>
        <a:lstStyle/>
        <a:p>
          <a:r>
            <a:rPr lang="en-US"/>
            <a:t>Video</a:t>
          </a:r>
          <a:r>
            <a:rPr lang="en-US" b="0" i="0"/>
            <a:t> project on Principles of Trauma Informed Recovery, </a:t>
          </a:r>
          <a:r>
            <a:rPr lang="en-US" b="0" i="0">
              <a:hlinkClick xmlns:r="http://schemas.openxmlformats.org/officeDocument/2006/relationships" r:id="rId4"/>
            </a:rPr>
            <a:t>https://vimeo.com/107478500</a:t>
          </a:r>
          <a:endParaRPr lang="en-US"/>
        </a:p>
      </dgm:t>
    </dgm:pt>
    <dgm:pt modelId="{8022C052-B65D-4CC3-940D-C9786E8AA39D}" type="parTrans" cxnId="{43AA61BB-9D97-4B3A-AAB6-93BDF9D86027}">
      <dgm:prSet/>
      <dgm:spPr/>
      <dgm:t>
        <a:bodyPr/>
        <a:lstStyle/>
        <a:p>
          <a:endParaRPr lang="en-US"/>
        </a:p>
      </dgm:t>
    </dgm:pt>
    <dgm:pt modelId="{A138F7C6-B027-4E6D-A551-1F4577591553}" type="sibTrans" cxnId="{43AA61BB-9D97-4B3A-AAB6-93BDF9D86027}">
      <dgm:prSet/>
      <dgm:spPr/>
      <dgm:t>
        <a:bodyPr/>
        <a:lstStyle/>
        <a:p>
          <a:endParaRPr lang="en-US"/>
        </a:p>
      </dgm:t>
    </dgm:pt>
    <dgm:pt modelId="{8468064A-EAD0-43A5-A066-DFE0ECBCA88F}">
      <dgm:prSet/>
      <dgm:spPr/>
      <dgm:t>
        <a:bodyPr/>
        <a:lstStyle/>
        <a:p>
          <a:r>
            <a:rPr lang="en-US" b="0" i="0"/>
            <a:t>National Council for Behavioral Health, Shareables and Infographics, </a:t>
          </a:r>
          <a:r>
            <a:rPr lang="en-US" b="0" i="0">
              <a:hlinkClick xmlns:r="http://schemas.openxmlformats.org/officeDocument/2006/relationships" r:id="rId5"/>
            </a:rPr>
            <a:t>https://www.thenationalcouncil.org/consulting-best-practices/national-council-shareables/</a:t>
          </a:r>
          <a:endParaRPr lang="en-US"/>
        </a:p>
      </dgm:t>
    </dgm:pt>
    <dgm:pt modelId="{FC99C47F-3D69-4CBA-844A-A50429425899}" type="parTrans" cxnId="{80376CF8-000E-4FDA-BA72-4CCABBD01806}">
      <dgm:prSet/>
      <dgm:spPr/>
      <dgm:t>
        <a:bodyPr/>
        <a:lstStyle/>
        <a:p>
          <a:endParaRPr lang="en-US"/>
        </a:p>
      </dgm:t>
    </dgm:pt>
    <dgm:pt modelId="{4947B13A-7B50-45DA-8CA0-9DE6B590292F}" type="sibTrans" cxnId="{80376CF8-000E-4FDA-BA72-4CCABBD01806}">
      <dgm:prSet/>
      <dgm:spPr/>
      <dgm:t>
        <a:bodyPr/>
        <a:lstStyle/>
        <a:p>
          <a:endParaRPr lang="en-US"/>
        </a:p>
      </dgm:t>
    </dgm:pt>
    <dgm:pt modelId="{54C82E4F-935F-475F-BE18-2F906C64A029}" type="pres">
      <dgm:prSet presAssocID="{FE5DD086-7CB2-4FC7-BAA9-7EC4FF6A82F9}" presName="root" presStyleCnt="0">
        <dgm:presLayoutVars>
          <dgm:dir/>
          <dgm:resizeHandles val="exact"/>
        </dgm:presLayoutVars>
      </dgm:prSet>
      <dgm:spPr/>
    </dgm:pt>
    <dgm:pt modelId="{590B6C77-3019-435D-879A-2CACB793C883}" type="pres">
      <dgm:prSet presAssocID="{FE5DD086-7CB2-4FC7-BAA9-7EC4FF6A82F9}" presName="container" presStyleCnt="0">
        <dgm:presLayoutVars>
          <dgm:dir/>
          <dgm:resizeHandles val="exact"/>
        </dgm:presLayoutVars>
      </dgm:prSet>
      <dgm:spPr/>
    </dgm:pt>
    <dgm:pt modelId="{C0398083-9C5D-4394-A343-64B288C9F3B2}" type="pres">
      <dgm:prSet presAssocID="{57F108E4-2B81-4C24-B9C4-3434DB970593}" presName="compNode" presStyleCnt="0"/>
      <dgm:spPr/>
    </dgm:pt>
    <dgm:pt modelId="{061ED379-E4FD-4A83-B4F4-DE5782B1FD64}" type="pres">
      <dgm:prSet presAssocID="{57F108E4-2B81-4C24-B9C4-3434DB970593}" presName="iconBgRect" presStyleLbl="bgShp" presStyleIdx="0" presStyleCnt="4"/>
      <dgm:spPr/>
    </dgm:pt>
    <dgm:pt modelId="{77DDAED2-3917-46AC-A295-514855CF49BB}" type="pres">
      <dgm:prSet presAssocID="{57F108E4-2B81-4C24-B9C4-3434DB970593}" presName="iconRect" presStyleLbl="node1" presStyleIdx="0" presStyleCnt="4"/>
      <dgm:spPr>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First Aid Kit"/>
        </a:ext>
      </dgm:extLst>
    </dgm:pt>
    <dgm:pt modelId="{A230A7C5-9BE2-4E4D-B679-23E3C57AB3BF}" type="pres">
      <dgm:prSet presAssocID="{57F108E4-2B81-4C24-B9C4-3434DB970593}" presName="spaceRect" presStyleCnt="0"/>
      <dgm:spPr/>
    </dgm:pt>
    <dgm:pt modelId="{3DEB0551-3884-4FB0-A759-12B18CED9539}" type="pres">
      <dgm:prSet presAssocID="{57F108E4-2B81-4C24-B9C4-3434DB970593}" presName="textRect" presStyleLbl="revTx" presStyleIdx="0" presStyleCnt="4">
        <dgm:presLayoutVars>
          <dgm:chMax val="1"/>
          <dgm:chPref val="1"/>
        </dgm:presLayoutVars>
      </dgm:prSet>
      <dgm:spPr/>
    </dgm:pt>
    <dgm:pt modelId="{B9ACA10A-E8B0-461B-A1DC-4BFFBDD21E0D}" type="pres">
      <dgm:prSet presAssocID="{9C71E5F4-5B99-40F6-A99B-8F70885CB453}" presName="sibTrans" presStyleLbl="sibTrans2D1" presStyleIdx="0" presStyleCnt="0"/>
      <dgm:spPr/>
    </dgm:pt>
    <dgm:pt modelId="{5AA49DA6-05D1-4F82-A872-E365757CB3D4}" type="pres">
      <dgm:prSet presAssocID="{FBF829BF-8335-45CC-8553-908B51DB5370}" presName="compNode" presStyleCnt="0"/>
      <dgm:spPr/>
    </dgm:pt>
    <dgm:pt modelId="{CAA7EFDA-5A1A-4BAC-A152-D0A063F00BE0}" type="pres">
      <dgm:prSet presAssocID="{FBF829BF-8335-45CC-8553-908B51DB5370}" presName="iconBgRect" presStyleLbl="bgShp" presStyleIdx="1" presStyleCnt="4"/>
      <dgm:spPr/>
    </dgm:pt>
    <dgm:pt modelId="{037107E9-71F4-4E71-BFCA-891E72A12687}" type="pres">
      <dgm:prSet presAssocID="{FBF829BF-8335-45CC-8553-908B51DB5370}" presName="iconRect" presStyleLbl="node1" presStyleIdx="1" presStyleCnt="4"/>
      <dgm:spPr>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Drama"/>
        </a:ext>
      </dgm:extLst>
    </dgm:pt>
    <dgm:pt modelId="{7EE7FEC8-D401-4ADF-9D8F-47B71F787C48}" type="pres">
      <dgm:prSet presAssocID="{FBF829BF-8335-45CC-8553-908B51DB5370}" presName="spaceRect" presStyleCnt="0"/>
      <dgm:spPr/>
    </dgm:pt>
    <dgm:pt modelId="{1585413E-D5FB-404A-9EEE-46D9237ECED9}" type="pres">
      <dgm:prSet presAssocID="{FBF829BF-8335-45CC-8553-908B51DB5370}" presName="textRect" presStyleLbl="revTx" presStyleIdx="1" presStyleCnt="4" custScaleX="108945">
        <dgm:presLayoutVars>
          <dgm:chMax val="1"/>
          <dgm:chPref val="1"/>
        </dgm:presLayoutVars>
      </dgm:prSet>
      <dgm:spPr/>
    </dgm:pt>
    <dgm:pt modelId="{3B035667-D12A-47D9-A9C0-51AD84941E4D}" type="pres">
      <dgm:prSet presAssocID="{CDD896BC-7278-44C0-B195-DE500A7B9974}" presName="sibTrans" presStyleLbl="sibTrans2D1" presStyleIdx="0" presStyleCnt="0"/>
      <dgm:spPr/>
    </dgm:pt>
    <dgm:pt modelId="{8C665061-E6D3-4685-AC51-A16207D2B3DD}" type="pres">
      <dgm:prSet presAssocID="{9B98A35F-33A9-4F65-9868-DE28FF87F32A}" presName="compNode" presStyleCnt="0"/>
      <dgm:spPr/>
    </dgm:pt>
    <dgm:pt modelId="{0BA6DD3C-A88F-4419-987D-74265A2DFE63}" type="pres">
      <dgm:prSet presAssocID="{9B98A35F-33A9-4F65-9868-DE28FF87F32A}" presName="iconBgRect" presStyleLbl="bgShp" presStyleIdx="2" presStyleCnt="4"/>
      <dgm:spPr/>
    </dgm:pt>
    <dgm:pt modelId="{A250A2E7-257D-437D-BCAC-EE7545AB694A}" type="pres">
      <dgm:prSet presAssocID="{9B98A35F-33A9-4F65-9868-DE28FF87F32A}" presName="iconRect" presStyleLbl="node1" presStyleIdx="2" presStyleCnt="4"/>
      <dgm:spPr>
        <a:blipFill>
          <a:blip xmlns:r="http://schemas.openxmlformats.org/officeDocument/2006/relationships"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Video camera"/>
        </a:ext>
      </dgm:extLst>
    </dgm:pt>
    <dgm:pt modelId="{17B792EB-CB82-4601-B20D-DF7C63EAA8E8}" type="pres">
      <dgm:prSet presAssocID="{9B98A35F-33A9-4F65-9868-DE28FF87F32A}" presName="spaceRect" presStyleCnt="0"/>
      <dgm:spPr/>
    </dgm:pt>
    <dgm:pt modelId="{FF6517FB-D82B-472B-A368-6EC09799603E}" type="pres">
      <dgm:prSet presAssocID="{9B98A35F-33A9-4F65-9868-DE28FF87F32A}" presName="textRect" presStyleLbl="revTx" presStyleIdx="2" presStyleCnt="4">
        <dgm:presLayoutVars>
          <dgm:chMax val="1"/>
          <dgm:chPref val="1"/>
        </dgm:presLayoutVars>
      </dgm:prSet>
      <dgm:spPr/>
    </dgm:pt>
    <dgm:pt modelId="{1BF43340-EC18-4A00-A726-DCA8EF320C8C}" type="pres">
      <dgm:prSet presAssocID="{A138F7C6-B027-4E6D-A551-1F4577591553}" presName="sibTrans" presStyleLbl="sibTrans2D1" presStyleIdx="0" presStyleCnt="0"/>
      <dgm:spPr/>
    </dgm:pt>
    <dgm:pt modelId="{230EDC10-E108-499F-9E26-EB4BE35DBC23}" type="pres">
      <dgm:prSet presAssocID="{8468064A-EAD0-43A5-A066-DFE0ECBCA88F}" presName="compNode" presStyleCnt="0"/>
      <dgm:spPr/>
    </dgm:pt>
    <dgm:pt modelId="{214D6066-8917-43DF-848B-9F4999121312}" type="pres">
      <dgm:prSet presAssocID="{8468064A-EAD0-43A5-A066-DFE0ECBCA88F}" presName="iconBgRect" presStyleLbl="bgShp" presStyleIdx="3" presStyleCnt="4"/>
      <dgm:spPr/>
    </dgm:pt>
    <dgm:pt modelId="{88FD1540-C09D-4307-93A1-2E6D8E914BB0}" type="pres">
      <dgm:prSet presAssocID="{8468064A-EAD0-43A5-A066-DFE0ECBCA88F}" presName="iconRect" presStyleLbl="node1" presStyleIdx="3" presStyleCnt="4"/>
      <dgm:spPr>
        <a:blipFill>
          <a:blip xmlns:r="http://schemas.openxmlformats.org/officeDocument/2006/relationships"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Doctor"/>
        </a:ext>
      </dgm:extLst>
    </dgm:pt>
    <dgm:pt modelId="{1BA89C33-CBCE-49E3-8B4D-4972721FACED}" type="pres">
      <dgm:prSet presAssocID="{8468064A-EAD0-43A5-A066-DFE0ECBCA88F}" presName="spaceRect" presStyleCnt="0"/>
      <dgm:spPr/>
    </dgm:pt>
    <dgm:pt modelId="{7C00E5BA-829B-4A58-A588-CE4203C85FCC}" type="pres">
      <dgm:prSet presAssocID="{8468064A-EAD0-43A5-A066-DFE0ECBCA88F}" presName="textRect" presStyleLbl="revTx" presStyleIdx="3" presStyleCnt="4">
        <dgm:presLayoutVars>
          <dgm:chMax val="1"/>
          <dgm:chPref val="1"/>
        </dgm:presLayoutVars>
      </dgm:prSet>
      <dgm:spPr/>
    </dgm:pt>
  </dgm:ptLst>
  <dgm:cxnLst>
    <dgm:cxn modelId="{29F12829-7126-4893-9FFA-D8D905D3E7CC}" type="presOf" srcId="{CDD896BC-7278-44C0-B195-DE500A7B9974}" destId="{3B035667-D12A-47D9-A9C0-51AD84941E4D}" srcOrd="0" destOrd="0" presId="urn:microsoft.com/office/officeart/2018/2/layout/IconCircleList"/>
    <dgm:cxn modelId="{9F731932-3700-476B-A5CB-8E8AF11CE8A6}" type="presOf" srcId="{9C71E5F4-5B99-40F6-A99B-8F70885CB453}" destId="{B9ACA10A-E8B0-461B-A1DC-4BFFBDD21E0D}" srcOrd="0" destOrd="0" presId="urn:microsoft.com/office/officeart/2018/2/layout/IconCircleList"/>
    <dgm:cxn modelId="{7666D352-CAEE-4A36-B760-24F8671A8A69}" type="presOf" srcId="{57F108E4-2B81-4C24-B9C4-3434DB970593}" destId="{3DEB0551-3884-4FB0-A759-12B18CED9539}" srcOrd="0" destOrd="0" presId="urn:microsoft.com/office/officeart/2018/2/layout/IconCircleList"/>
    <dgm:cxn modelId="{2AC22F79-57E0-422B-B2F2-6EB3D019921C}" type="presOf" srcId="{FE5DD086-7CB2-4FC7-BAA9-7EC4FF6A82F9}" destId="{54C82E4F-935F-475F-BE18-2F906C64A029}" srcOrd="0" destOrd="0" presId="urn:microsoft.com/office/officeart/2018/2/layout/IconCircleList"/>
    <dgm:cxn modelId="{77AB4F79-9EA3-46FB-85BE-5C056F0E18BD}" type="presOf" srcId="{A138F7C6-B027-4E6D-A551-1F4577591553}" destId="{1BF43340-EC18-4A00-A726-DCA8EF320C8C}" srcOrd="0" destOrd="0" presId="urn:microsoft.com/office/officeart/2018/2/layout/IconCircleList"/>
    <dgm:cxn modelId="{7F7C4F87-C1D2-4CE6-BBCE-A67DED2B6EF6}" srcId="{FE5DD086-7CB2-4FC7-BAA9-7EC4FF6A82F9}" destId="{57F108E4-2B81-4C24-B9C4-3434DB970593}" srcOrd="0" destOrd="0" parTransId="{721FC1C8-0F0D-43BA-AE8C-89AF4AE0CED0}" sibTransId="{9C71E5F4-5B99-40F6-A99B-8F70885CB453}"/>
    <dgm:cxn modelId="{918B3C91-E0A9-460D-BB29-089724395867}" srcId="{FE5DD086-7CB2-4FC7-BAA9-7EC4FF6A82F9}" destId="{FBF829BF-8335-45CC-8553-908B51DB5370}" srcOrd="1" destOrd="0" parTransId="{64F6FEA0-BC7B-4798-887D-72B531410373}" sibTransId="{CDD896BC-7278-44C0-B195-DE500A7B9974}"/>
    <dgm:cxn modelId="{43AA61BB-9D97-4B3A-AAB6-93BDF9D86027}" srcId="{FE5DD086-7CB2-4FC7-BAA9-7EC4FF6A82F9}" destId="{9B98A35F-33A9-4F65-9868-DE28FF87F32A}" srcOrd="2" destOrd="0" parTransId="{8022C052-B65D-4CC3-940D-C9786E8AA39D}" sibTransId="{A138F7C6-B027-4E6D-A551-1F4577591553}"/>
    <dgm:cxn modelId="{3B8ED8C5-963A-4931-89BB-8F4642A0EFD6}" type="presOf" srcId="{FBF829BF-8335-45CC-8553-908B51DB5370}" destId="{1585413E-D5FB-404A-9EEE-46D9237ECED9}" srcOrd="0" destOrd="0" presId="urn:microsoft.com/office/officeart/2018/2/layout/IconCircleList"/>
    <dgm:cxn modelId="{93710CE2-10A5-4AA3-9405-EB3F309D18E3}" type="presOf" srcId="{8468064A-EAD0-43A5-A066-DFE0ECBCA88F}" destId="{7C00E5BA-829B-4A58-A588-CE4203C85FCC}" srcOrd="0" destOrd="0" presId="urn:microsoft.com/office/officeart/2018/2/layout/IconCircleList"/>
    <dgm:cxn modelId="{EE2EE8F5-AFEA-4EB3-A1C1-6D38DAED5A28}" type="presOf" srcId="{9B98A35F-33A9-4F65-9868-DE28FF87F32A}" destId="{FF6517FB-D82B-472B-A368-6EC09799603E}" srcOrd="0" destOrd="0" presId="urn:microsoft.com/office/officeart/2018/2/layout/IconCircleList"/>
    <dgm:cxn modelId="{80376CF8-000E-4FDA-BA72-4CCABBD01806}" srcId="{FE5DD086-7CB2-4FC7-BAA9-7EC4FF6A82F9}" destId="{8468064A-EAD0-43A5-A066-DFE0ECBCA88F}" srcOrd="3" destOrd="0" parTransId="{FC99C47F-3D69-4CBA-844A-A50429425899}" sibTransId="{4947B13A-7B50-45DA-8CA0-9DE6B590292F}"/>
    <dgm:cxn modelId="{A77B4C76-F416-4B4B-A5AD-03721F2A38D4}" type="presParOf" srcId="{54C82E4F-935F-475F-BE18-2F906C64A029}" destId="{590B6C77-3019-435D-879A-2CACB793C883}" srcOrd="0" destOrd="0" presId="urn:microsoft.com/office/officeart/2018/2/layout/IconCircleList"/>
    <dgm:cxn modelId="{08C55E13-AC36-4B5E-A9A1-B7BAB6F44B9F}" type="presParOf" srcId="{590B6C77-3019-435D-879A-2CACB793C883}" destId="{C0398083-9C5D-4394-A343-64B288C9F3B2}" srcOrd="0" destOrd="0" presId="urn:microsoft.com/office/officeart/2018/2/layout/IconCircleList"/>
    <dgm:cxn modelId="{229D19D1-2470-4257-B3E1-A4999D75BA4C}" type="presParOf" srcId="{C0398083-9C5D-4394-A343-64B288C9F3B2}" destId="{061ED379-E4FD-4A83-B4F4-DE5782B1FD64}" srcOrd="0" destOrd="0" presId="urn:microsoft.com/office/officeart/2018/2/layout/IconCircleList"/>
    <dgm:cxn modelId="{13C20983-B5A9-44D2-8D14-DF61F2DEB4FD}" type="presParOf" srcId="{C0398083-9C5D-4394-A343-64B288C9F3B2}" destId="{77DDAED2-3917-46AC-A295-514855CF49BB}" srcOrd="1" destOrd="0" presId="urn:microsoft.com/office/officeart/2018/2/layout/IconCircleList"/>
    <dgm:cxn modelId="{663E18C1-9554-4032-B20B-4E745D55142F}" type="presParOf" srcId="{C0398083-9C5D-4394-A343-64B288C9F3B2}" destId="{A230A7C5-9BE2-4E4D-B679-23E3C57AB3BF}" srcOrd="2" destOrd="0" presId="urn:microsoft.com/office/officeart/2018/2/layout/IconCircleList"/>
    <dgm:cxn modelId="{1E87E015-9244-4BB8-9135-751683EDBC47}" type="presParOf" srcId="{C0398083-9C5D-4394-A343-64B288C9F3B2}" destId="{3DEB0551-3884-4FB0-A759-12B18CED9539}" srcOrd="3" destOrd="0" presId="urn:microsoft.com/office/officeart/2018/2/layout/IconCircleList"/>
    <dgm:cxn modelId="{58C9D7DB-7FD3-44E7-BC78-D7C9C76BFAE9}" type="presParOf" srcId="{590B6C77-3019-435D-879A-2CACB793C883}" destId="{B9ACA10A-E8B0-461B-A1DC-4BFFBDD21E0D}" srcOrd="1" destOrd="0" presId="urn:microsoft.com/office/officeart/2018/2/layout/IconCircleList"/>
    <dgm:cxn modelId="{F91D9182-E36C-46B9-AE6F-41BCABA6F5B0}" type="presParOf" srcId="{590B6C77-3019-435D-879A-2CACB793C883}" destId="{5AA49DA6-05D1-4F82-A872-E365757CB3D4}" srcOrd="2" destOrd="0" presId="urn:microsoft.com/office/officeart/2018/2/layout/IconCircleList"/>
    <dgm:cxn modelId="{0F0CCDF9-7F6B-419F-818F-0EDB4921E250}" type="presParOf" srcId="{5AA49DA6-05D1-4F82-A872-E365757CB3D4}" destId="{CAA7EFDA-5A1A-4BAC-A152-D0A063F00BE0}" srcOrd="0" destOrd="0" presId="urn:microsoft.com/office/officeart/2018/2/layout/IconCircleList"/>
    <dgm:cxn modelId="{8D058AAE-E863-43E8-90FB-99F5CB520403}" type="presParOf" srcId="{5AA49DA6-05D1-4F82-A872-E365757CB3D4}" destId="{037107E9-71F4-4E71-BFCA-891E72A12687}" srcOrd="1" destOrd="0" presId="urn:microsoft.com/office/officeart/2018/2/layout/IconCircleList"/>
    <dgm:cxn modelId="{32C72B91-21D8-4C06-809A-02A32736735D}" type="presParOf" srcId="{5AA49DA6-05D1-4F82-A872-E365757CB3D4}" destId="{7EE7FEC8-D401-4ADF-9D8F-47B71F787C48}" srcOrd="2" destOrd="0" presId="urn:microsoft.com/office/officeart/2018/2/layout/IconCircleList"/>
    <dgm:cxn modelId="{8EBDC591-FE27-4F44-8353-3D020F3A9051}" type="presParOf" srcId="{5AA49DA6-05D1-4F82-A872-E365757CB3D4}" destId="{1585413E-D5FB-404A-9EEE-46D9237ECED9}" srcOrd="3" destOrd="0" presId="urn:microsoft.com/office/officeart/2018/2/layout/IconCircleList"/>
    <dgm:cxn modelId="{BC9EFD94-87EA-40CE-BC0F-575BDAC68634}" type="presParOf" srcId="{590B6C77-3019-435D-879A-2CACB793C883}" destId="{3B035667-D12A-47D9-A9C0-51AD84941E4D}" srcOrd="3" destOrd="0" presId="urn:microsoft.com/office/officeart/2018/2/layout/IconCircleList"/>
    <dgm:cxn modelId="{5D46C473-313D-4FF6-ADEA-CC4D199A42BE}" type="presParOf" srcId="{590B6C77-3019-435D-879A-2CACB793C883}" destId="{8C665061-E6D3-4685-AC51-A16207D2B3DD}" srcOrd="4" destOrd="0" presId="urn:microsoft.com/office/officeart/2018/2/layout/IconCircleList"/>
    <dgm:cxn modelId="{87A61773-9700-4074-83BB-FB4A82F0A783}" type="presParOf" srcId="{8C665061-E6D3-4685-AC51-A16207D2B3DD}" destId="{0BA6DD3C-A88F-4419-987D-74265A2DFE63}" srcOrd="0" destOrd="0" presId="urn:microsoft.com/office/officeart/2018/2/layout/IconCircleList"/>
    <dgm:cxn modelId="{57D5F9F3-15A5-48C0-A277-9025DB191C0D}" type="presParOf" srcId="{8C665061-E6D3-4685-AC51-A16207D2B3DD}" destId="{A250A2E7-257D-437D-BCAC-EE7545AB694A}" srcOrd="1" destOrd="0" presId="urn:microsoft.com/office/officeart/2018/2/layout/IconCircleList"/>
    <dgm:cxn modelId="{F4AFBAC6-E7FF-41E2-8CE2-B57F0532B1F8}" type="presParOf" srcId="{8C665061-E6D3-4685-AC51-A16207D2B3DD}" destId="{17B792EB-CB82-4601-B20D-DF7C63EAA8E8}" srcOrd="2" destOrd="0" presId="urn:microsoft.com/office/officeart/2018/2/layout/IconCircleList"/>
    <dgm:cxn modelId="{72A7417B-4ADE-47F1-A335-5B99AAF33DF0}" type="presParOf" srcId="{8C665061-E6D3-4685-AC51-A16207D2B3DD}" destId="{FF6517FB-D82B-472B-A368-6EC09799603E}" srcOrd="3" destOrd="0" presId="urn:microsoft.com/office/officeart/2018/2/layout/IconCircleList"/>
    <dgm:cxn modelId="{A3241E1B-97BB-409B-8ADF-FE8364A0A140}" type="presParOf" srcId="{590B6C77-3019-435D-879A-2CACB793C883}" destId="{1BF43340-EC18-4A00-A726-DCA8EF320C8C}" srcOrd="5" destOrd="0" presId="urn:microsoft.com/office/officeart/2018/2/layout/IconCircleList"/>
    <dgm:cxn modelId="{CDA136B5-40CE-4C7A-9E2E-2922F06345C1}" type="presParOf" srcId="{590B6C77-3019-435D-879A-2CACB793C883}" destId="{230EDC10-E108-499F-9E26-EB4BE35DBC23}" srcOrd="6" destOrd="0" presId="urn:microsoft.com/office/officeart/2018/2/layout/IconCircleList"/>
    <dgm:cxn modelId="{C949E43B-045B-4EE5-9D74-48E63CA4B144}" type="presParOf" srcId="{230EDC10-E108-499F-9E26-EB4BE35DBC23}" destId="{214D6066-8917-43DF-848B-9F4999121312}" srcOrd="0" destOrd="0" presId="urn:microsoft.com/office/officeart/2018/2/layout/IconCircleList"/>
    <dgm:cxn modelId="{BC4F1C45-8CA4-490D-9B74-9401F63699BE}" type="presParOf" srcId="{230EDC10-E108-499F-9E26-EB4BE35DBC23}" destId="{88FD1540-C09D-4307-93A1-2E6D8E914BB0}" srcOrd="1" destOrd="0" presId="urn:microsoft.com/office/officeart/2018/2/layout/IconCircleList"/>
    <dgm:cxn modelId="{22E5686F-248B-4895-931F-F37A945EAE6E}" type="presParOf" srcId="{230EDC10-E108-499F-9E26-EB4BE35DBC23}" destId="{1BA89C33-CBCE-49E3-8B4D-4972721FACED}" srcOrd="2" destOrd="0" presId="urn:microsoft.com/office/officeart/2018/2/layout/IconCircleList"/>
    <dgm:cxn modelId="{D2D0DE22-DEF2-40AA-B1E1-8DE9680DC187}" type="presParOf" srcId="{230EDC10-E108-499F-9E26-EB4BE35DBC23}" destId="{7C00E5BA-829B-4A58-A588-CE4203C85FC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97E7D0-3AEE-490C-87CC-C17B05C5148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8397235-DC6F-4C84-82EE-0F3CD8CB82AF}">
      <dgm:prSet/>
      <dgm:spPr/>
      <dgm:t>
        <a:bodyPr/>
        <a:lstStyle/>
        <a:p>
          <a:r>
            <a:rPr lang="en-US"/>
            <a:t>Females</a:t>
          </a:r>
        </a:p>
      </dgm:t>
    </dgm:pt>
    <dgm:pt modelId="{957C7DB5-2240-4811-86EE-633F4FE65484}" type="parTrans" cxnId="{6FF4663D-4C19-456C-83C5-F7E6509DE2F1}">
      <dgm:prSet/>
      <dgm:spPr/>
      <dgm:t>
        <a:bodyPr/>
        <a:lstStyle/>
        <a:p>
          <a:endParaRPr lang="en-US"/>
        </a:p>
      </dgm:t>
    </dgm:pt>
    <dgm:pt modelId="{9A3C6872-A32B-402E-93FA-FCF13EA1EDCB}" type="sibTrans" cxnId="{6FF4663D-4C19-456C-83C5-F7E6509DE2F1}">
      <dgm:prSet/>
      <dgm:spPr/>
      <dgm:t>
        <a:bodyPr/>
        <a:lstStyle/>
        <a:p>
          <a:endParaRPr lang="en-US"/>
        </a:p>
      </dgm:t>
    </dgm:pt>
    <dgm:pt modelId="{45468FE1-722B-43AA-9719-35F07C3CE3A9}">
      <dgm:prSet/>
      <dgm:spPr/>
      <dgm:t>
        <a:bodyPr/>
        <a:lstStyle/>
        <a:p>
          <a:r>
            <a:rPr lang="en-US"/>
            <a:t>Non-Hispanic American Indian </a:t>
          </a:r>
        </a:p>
      </dgm:t>
    </dgm:pt>
    <dgm:pt modelId="{001FFC57-70FA-4A4E-9B0B-E02821C8E844}" type="parTrans" cxnId="{E60DBB62-9FAD-4CE4-AED7-697736A24FB1}">
      <dgm:prSet/>
      <dgm:spPr/>
      <dgm:t>
        <a:bodyPr/>
        <a:lstStyle/>
        <a:p>
          <a:endParaRPr lang="en-US"/>
        </a:p>
      </dgm:t>
    </dgm:pt>
    <dgm:pt modelId="{827E1589-337F-404E-98A9-A834CAD83C22}" type="sibTrans" cxnId="{E60DBB62-9FAD-4CE4-AED7-697736A24FB1}">
      <dgm:prSet/>
      <dgm:spPr/>
      <dgm:t>
        <a:bodyPr/>
        <a:lstStyle/>
        <a:p>
          <a:endParaRPr lang="en-US"/>
        </a:p>
      </dgm:t>
    </dgm:pt>
    <dgm:pt modelId="{CA831AC1-8AA1-4F7C-A553-FA394D0A8727}">
      <dgm:prSet/>
      <dgm:spPr/>
      <dgm:t>
        <a:bodyPr/>
        <a:lstStyle/>
        <a:p>
          <a:r>
            <a:rPr lang="en-US" dirty="0"/>
            <a:t>Alaskan Native adults</a:t>
          </a:r>
        </a:p>
      </dgm:t>
    </dgm:pt>
    <dgm:pt modelId="{2DA67F50-6805-4163-9EF0-88318579EB65}" type="parTrans" cxnId="{247A2C04-B76A-416C-9A7F-20083C61D5D8}">
      <dgm:prSet/>
      <dgm:spPr/>
      <dgm:t>
        <a:bodyPr/>
        <a:lstStyle/>
        <a:p>
          <a:endParaRPr lang="en-US"/>
        </a:p>
      </dgm:t>
    </dgm:pt>
    <dgm:pt modelId="{E9B2A17C-4818-40E5-B051-E7FF5E1A7D51}" type="sibTrans" cxnId="{247A2C04-B76A-416C-9A7F-20083C61D5D8}">
      <dgm:prSet/>
      <dgm:spPr/>
      <dgm:t>
        <a:bodyPr/>
        <a:lstStyle/>
        <a:p>
          <a:endParaRPr lang="en-US"/>
        </a:p>
      </dgm:t>
    </dgm:pt>
    <dgm:pt modelId="{9A7AFEAD-E273-45A1-86B1-6EAD6ABA2396}">
      <dgm:prSet/>
      <dgm:spPr/>
      <dgm:t>
        <a:bodyPr/>
        <a:lstStyle/>
        <a:p>
          <a:r>
            <a:rPr lang="en-US"/>
            <a:t>Unemployed adults or adults who are unable to work</a:t>
          </a:r>
        </a:p>
      </dgm:t>
    </dgm:pt>
    <dgm:pt modelId="{8080F5D8-E0F0-42E9-90CA-E5DC216C1E2F}" type="parTrans" cxnId="{B98C997A-1693-4A94-8BA7-4DF213C0A6B2}">
      <dgm:prSet/>
      <dgm:spPr/>
      <dgm:t>
        <a:bodyPr/>
        <a:lstStyle/>
        <a:p>
          <a:endParaRPr lang="en-US"/>
        </a:p>
      </dgm:t>
    </dgm:pt>
    <dgm:pt modelId="{AC85D4D0-E6DA-4E2E-92DF-E786DC16893C}" type="sibTrans" cxnId="{B98C997A-1693-4A94-8BA7-4DF213C0A6B2}">
      <dgm:prSet/>
      <dgm:spPr/>
      <dgm:t>
        <a:bodyPr/>
        <a:lstStyle/>
        <a:p>
          <a:endParaRPr lang="en-US"/>
        </a:p>
      </dgm:t>
    </dgm:pt>
    <dgm:pt modelId="{2D1FBDF0-E69A-5A4E-B299-292D5BA33F1F}" type="pres">
      <dgm:prSet presAssocID="{5797E7D0-3AEE-490C-87CC-C17B05C51486}" presName="hierChild1" presStyleCnt="0">
        <dgm:presLayoutVars>
          <dgm:chPref val="1"/>
          <dgm:dir/>
          <dgm:animOne val="branch"/>
          <dgm:animLvl val="lvl"/>
          <dgm:resizeHandles/>
        </dgm:presLayoutVars>
      </dgm:prSet>
      <dgm:spPr/>
    </dgm:pt>
    <dgm:pt modelId="{FDD324C3-EB6F-BF47-B7E1-44F3B14F7E4A}" type="pres">
      <dgm:prSet presAssocID="{F8397235-DC6F-4C84-82EE-0F3CD8CB82AF}" presName="hierRoot1" presStyleCnt="0"/>
      <dgm:spPr/>
    </dgm:pt>
    <dgm:pt modelId="{C6001D40-8EE9-CD45-8E37-CAFC318099D7}" type="pres">
      <dgm:prSet presAssocID="{F8397235-DC6F-4C84-82EE-0F3CD8CB82AF}" presName="composite" presStyleCnt="0"/>
      <dgm:spPr/>
    </dgm:pt>
    <dgm:pt modelId="{6C7F87FC-3DA0-4A49-BC69-D7251196B368}" type="pres">
      <dgm:prSet presAssocID="{F8397235-DC6F-4C84-82EE-0F3CD8CB82AF}" presName="background" presStyleLbl="node0" presStyleIdx="0" presStyleCnt="4"/>
      <dgm:spPr/>
    </dgm:pt>
    <dgm:pt modelId="{F8FB42B0-41CD-2A42-80B8-6207424BC766}" type="pres">
      <dgm:prSet presAssocID="{F8397235-DC6F-4C84-82EE-0F3CD8CB82AF}" presName="text" presStyleLbl="fgAcc0" presStyleIdx="0" presStyleCnt="4">
        <dgm:presLayoutVars>
          <dgm:chPref val="3"/>
        </dgm:presLayoutVars>
      </dgm:prSet>
      <dgm:spPr/>
    </dgm:pt>
    <dgm:pt modelId="{57FF38CF-13E7-2045-8D43-E653C9C8062B}" type="pres">
      <dgm:prSet presAssocID="{F8397235-DC6F-4C84-82EE-0F3CD8CB82AF}" presName="hierChild2" presStyleCnt="0"/>
      <dgm:spPr/>
    </dgm:pt>
    <dgm:pt modelId="{3291A18E-4B0C-9948-A40F-6120F509C506}" type="pres">
      <dgm:prSet presAssocID="{45468FE1-722B-43AA-9719-35F07C3CE3A9}" presName="hierRoot1" presStyleCnt="0"/>
      <dgm:spPr/>
    </dgm:pt>
    <dgm:pt modelId="{B4A56E94-DE36-A449-8100-CA93E26D0D4F}" type="pres">
      <dgm:prSet presAssocID="{45468FE1-722B-43AA-9719-35F07C3CE3A9}" presName="composite" presStyleCnt="0"/>
      <dgm:spPr/>
    </dgm:pt>
    <dgm:pt modelId="{FC526B16-FA2F-D845-B0DB-8E45957E365E}" type="pres">
      <dgm:prSet presAssocID="{45468FE1-722B-43AA-9719-35F07C3CE3A9}" presName="background" presStyleLbl="node0" presStyleIdx="1" presStyleCnt="4"/>
      <dgm:spPr/>
    </dgm:pt>
    <dgm:pt modelId="{FE651870-207C-4343-94FB-00315DCE1E4B}" type="pres">
      <dgm:prSet presAssocID="{45468FE1-722B-43AA-9719-35F07C3CE3A9}" presName="text" presStyleLbl="fgAcc0" presStyleIdx="1" presStyleCnt="4">
        <dgm:presLayoutVars>
          <dgm:chPref val="3"/>
        </dgm:presLayoutVars>
      </dgm:prSet>
      <dgm:spPr/>
    </dgm:pt>
    <dgm:pt modelId="{FEA1D45B-0887-6147-9216-8C4E378F4213}" type="pres">
      <dgm:prSet presAssocID="{45468FE1-722B-43AA-9719-35F07C3CE3A9}" presName="hierChild2" presStyleCnt="0"/>
      <dgm:spPr/>
    </dgm:pt>
    <dgm:pt modelId="{E361106A-A27B-C549-8DBA-973BBEA067D4}" type="pres">
      <dgm:prSet presAssocID="{CA831AC1-8AA1-4F7C-A553-FA394D0A8727}" presName="hierRoot1" presStyleCnt="0"/>
      <dgm:spPr/>
    </dgm:pt>
    <dgm:pt modelId="{970F1DF4-CD7F-6246-976F-7B099801CAE2}" type="pres">
      <dgm:prSet presAssocID="{CA831AC1-8AA1-4F7C-A553-FA394D0A8727}" presName="composite" presStyleCnt="0"/>
      <dgm:spPr/>
    </dgm:pt>
    <dgm:pt modelId="{B9781052-1D85-5F4F-856C-551D90337E0A}" type="pres">
      <dgm:prSet presAssocID="{CA831AC1-8AA1-4F7C-A553-FA394D0A8727}" presName="background" presStyleLbl="node0" presStyleIdx="2" presStyleCnt="4"/>
      <dgm:spPr/>
    </dgm:pt>
    <dgm:pt modelId="{8124F0AA-0E7E-A544-8F1B-AE9A127BDA04}" type="pres">
      <dgm:prSet presAssocID="{CA831AC1-8AA1-4F7C-A553-FA394D0A8727}" presName="text" presStyleLbl="fgAcc0" presStyleIdx="2" presStyleCnt="4">
        <dgm:presLayoutVars>
          <dgm:chPref val="3"/>
        </dgm:presLayoutVars>
      </dgm:prSet>
      <dgm:spPr/>
    </dgm:pt>
    <dgm:pt modelId="{712E8BEB-A9A3-4740-8156-4BA55F070BF9}" type="pres">
      <dgm:prSet presAssocID="{CA831AC1-8AA1-4F7C-A553-FA394D0A8727}" presName="hierChild2" presStyleCnt="0"/>
      <dgm:spPr/>
    </dgm:pt>
    <dgm:pt modelId="{E2B9CE24-1913-A94B-9338-868FA254994D}" type="pres">
      <dgm:prSet presAssocID="{9A7AFEAD-E273-45A1-86B1-6EAD6ABA2396}" presName="hierRoot1" presStyleCnt="0"/>
      <dgm:spPr/>
    </dgm:pt>
    <dgm:pt modelId="{EA38C634-6FC5-7F4F-A273-375C6A8AC5B2}" type="pres">
      <dgm:prSet presAssocID="{9A7AFEAD-E273-45A1-86B1-6EAD6ABA2396}" presName="composite" presStyleCnt="0"/>
      <dgm:spPr/>
    </dgm:pt>
    <dgm:pt modelId="{DC3D8E07-3768-5448-A765-168FB42B5F48}" type="pres">
      <dgm:prSet presAssocID="{9A7AFEAD-E273-45A1-86B1-6EAD6ABA2396}" presName="background" presStyleLbl="node0" presStyleIdx="3" presStyleCnt="4"/>
      <dgm:spPr/>
    </dgm:pt>
    <dgm:pt modelId="{7A0B7184-C20A-704A-BC0A-6D39BFC5A2DB}" type="pres">
      <dgm:prSet presAssocID="{9A7AFEAD-E273-45A1-86B1-6EAD6ABA2396}" presName="text" presStyleLbl="fgAcc0" presStyleIdx="3" presStyleCnt="4">
        <dgm:presLayoutVars>
          <dgm:chPref val="3"/>
        </dgm:presLayoutVars>
      </dgm:prSet>
      <dgm:spPr/>
    </dgm:pt>
    <dgm:pt modelId="{27D756EE-8D24-3E43-8F4A-8EEA9483AA10}" type="pres">
      <dgm:prSet presAssocID="{9A7AFEAD-E273-45A1-86B1-6EAD6ABA2396}" presName="hierChild2" presStyleCnt="0"/>
      <dgm:spPr/>
    </dgm:pt>
  </dgm:ptLst>
  <dgm:cxnLst>
    <dgm:cxn modelId="{247A2C04-B76A-416C-9A7F-20083C61D5D8}" srcId="{5797E7D0-3AEE-490C-87CC-C17B05C51486}" destId="{CA831AC1-8AA1-4F7C-A553-FA394D0A8727}" srcOrd="2" destOrd="0" parTransId="{2DA67F50-6805-4163-9EF0-88318579EB65}" sibTransId="{E9B2A17C-4818-40E5-B051-E7FF5E1A7D51}"/>
    <dgm:cxn modelId="{F106211E-BD59-BC47-9CA4-D40702B85E34}" type="presOf" srcId="{9A7AFEAD-E273-45A1-86B1-6EAD6ABA2396}" destId="{7A0B7184-C20A-704A-BC0A-6D39BFC5A2DB}" srcOrd="0" destOrd="0" presId="urn:microsoft.com/office/officeart/2005/8/layout/hierarchy1"/>
    <dgm:cxn modelId="{6FF4663D-4C19-456C-83C5-F7E6509DE2F1}" srcId="{5797E7D0-3AEE-490C-87CC-C17B05C51486}" destId="{F8397235-DC6F-4C84-82EE-0F3CD8CB82AF}" srcOrd="0" destOrd="0" parTransId="{957C7DB5-2240-4811-86EE-633F4FE65484}" sibTransId="{9A3C6872-A32B-402E-93FA-FCF13EA1EDCB}"/>
    <dgm:cxn modelId="{62F83B47-8787-4143-A689-4DEE6A773E24}" type="presOf" srcId="{45468FE1-722B-43AA-9719-35F07C3CE3A9}" destId="{FE651870-207C-4343-94FB-00315DCE1E4B}" srcOrd="0" destOrd="0" presId="urn:microsoft.com/office/officeart/2005/8/layout/hierarchy1"/>
    <dgm:cxn modelId="{5AF4B35F-136F-0C4D-8FDC-AF845438F43D}" type="presOf" srcId="{5797E7D0-3AEE-490C-87CC-C17B05C51486}" destId="{2D1FBDF0-E69A-5A4E-B299-292D5BA33F1F}" srcOrd="0" destOrd="0" presId="urn:microsoft.com/office/officeart/2005/8/layout/hierarchy1"/>
    <dgm:cxn modelId="{E60DBB62-9FAD-4CE4-AED7-697736A24FB1}" srcId="{5797E7D0-3AEE-490C-87CC-C17B05C51486}" destId="{45468FE1-722B-43AA-9719-35F07C3CE3A9}" srcOrd="1" destOrd="0" parTransId="{001FFC57-70FA-4A4E-9B0B-E02821C8E844}" sibTransId="{827E1589-337F-404E-98A9-A834CAD83C22}"/>
    <dgm:cxn modelId="{63D33C7A-40CE-E24E-87A4-4677FFA354FA}" type="presOf" srcId="{F8397235-DC6F-4C84-82EE-0F3CD8CB82AF}" destId="{F8FB42B0-41CD-2A42-80B8-6207424BC766}" srcOrd="0" destOrd="0" presId="urn:microsoft.com/office/officeart/2005/8/layout/hierarchy1"/>
    <dgm:cxn modelId="{B98C997A-1693-4A94-8BA7-4DF213C0A6B2}" srcId="{5797E7D0-3AEE-490C-87CC-C17B05C51486}" destId="{9A7AFEAD-E273-45A1-86B1-6EAD6ABA2396}" srcOrd="3" destOrd="0" parTransId="{8080F5D8-E0F0-42E9-90CA-E5DC216C1E2F}" sibTransId="{AC85D4D0-E6DA-4E2E-92DF-E786DC16893C}"/>
    <dgm:cxn modelId="{AF4421A8-52B0-1442-BCD3-839BB8AF3E86}" type="presOf" srcId="{CA831AC1-8AA1-4F7C-A553-FA394D0A8727}" destId="{8124F0AA-0E7E-A544-8F1B-AE9A127BDA04}" srcOrd="0" destOrd="0" presId="urn:microsoft.com/office/officeart/2005/8/layout/hierarchy1"/>
    <dgm:cxn modelId="{F73BECA2-C0C6-6C45-97A4-A0041BBF979E}" type="presParOf" srcId="{2D1FBDF0-E69A-5A4E-B299-292D5BA33F1F}" destId="{FDD324C3-EB6F-BF47-B7E1-44F3B14F7E4A}" srcOrd="0" destOrd="0" presId="urn:microsoft.com/office/officeart/2005/8/layout/hierarchy1"/>
    <dgm:cxn modelId="{F8CB3149-256E-714A-AC79-8C862FC1C50F}" type="presParOf" srcId="{FDD324C3-EB6F-BF47-B7E1-44F3B14F7E4A}" destId="{C6001D40-8EE9-CD45-8E37-CAFC318099D7}" srcOrd="0" destOrd="0" presId="urn:microsoft.com/office/officeart/2005/8/layout/hierarchy1"/>
    <dgm:cxn modelId="{9600B400-17CF-7A4C-A365-14E258C37ABF}" type="presParOf" srcId="{C6001D40-8EE9-CD45-8E37-CAFC318099D7}" destId="{6C7F87FC-3DA0-4A49-BC69-D7251196B368}" srcOrd="0" destOrd="0" presId="urn:microsoft.com/office/officeart/2005/8/layout/hierarchy1"/>
    <dgm:cxn modelId="{ED69BBF8-3050-6040-9B4D-57D47CB9E539}" type="presParOf" srcId="{C6001D40-8EE9-CD45-8E37-CAFC318099D7}" destId="{F8FB42B0-41CD-2A42-80B8-6207424BC766}" srcOrd="1" destOrd="0" presId="urn:microsoft.com/office/officeart/2005/8/layout/hierarchy1"/>
    <dgm:cxn modelId="{E9C2D346-BAA8-D54E-AC67-317A631F1F2D}" type="presParOf" srcId="{FDD324C3-EB6F-BF47-B7E1-44F3B14F7E4A}" destId="{57FF38CF-13E7-2045-8D43-E653C9C8062B}" srcOrd="1" destOrd="0" presId="urn:microsoft.com/office/officeart/2005/8/layout/hierarchy1"/>
    <dgm:cxn modelId="{4C0DEF97-6312-A642-B602-B533FC9DEFBA}" type="presParOf" srcId="{2D1FBDF0-E69A-5A4E-B299-292D5BA33F1F}" destId="{3291A18E-4B0C-9948-A40F-6120F509C506}" srcOrd="1" destOrd="0" presId="urn:microsoft.com/office/officeart/2005/8/layout/hierarchy1"/>
    <dgm:cxn modelId="{736ED551-7545-8E4D-B908-C7B0437C94F8}" type="presParOf" srcId="{3291A18E-4B0C-9948-A40F-6120F509C506}" destId="{B4A56E94-DE36-A449-8100-CA93E26D0D4F}" srcOrd="0" destOrd="0" presId="urn:microsoft.com/office/officeart/2005/8/layout/hierarchy1"/>
    <dgm:cxn modelId="{45C44240-FBE4-5542-AC15-CA49B8E885F3}" type="presParOf" srcId="{B4A56E94-DE36-A449-8100-CA93E26D0D4F}" destId="{FC526B16-FA2F-D845-B0DB-8E45957E365E}" srcOrd="0" destOrd="0" presId="urn:microsoft.com/office/officeart/2005/8/layout/hierarchy1"/>
    <dgm:cxn modelId="{97631999-EF53-9A4F-96FC-5F545E972C54}" type="presParOf" srcId="{B4A56E94-DE36-A449-8100-CA93E26D0D4F}" destId="{FE651870-207C-4343-94FB-00315DCE1E4B}" srcOrd="1" destOrd="0" presId="urn:microsoft.com/office/officeart/2005/8/layout/hierarchy1"/>
    <dgm:cxn modelId="{58F15EE2-AD40-F04D-8DA5-DFC1E97DA337}" type="presParOf" srcId="{3291A18E-4B0C-9948-A40F-6120F509C506}" destId="{FEA1D45B-0887-6147-9216-8C4E378F4213}" srcOrd="1" destOrd="0" presId="urn:microsoft.com/office/officeart/2005/8/layout/hierarchy1"/>
    <dgm:cxn modelId="{E7EC3899-BF58-B44C-94AC-86E277C383F1}" type="presParOf" srcId="{2D1FBDF0-E69A-5A4E-B299-292D5BA33F1F}" destId="{E361106A-A27B-C549-8DBA-973BBEA067D4}" srcOrd="2" destOrd="0" presId="urn:microsoft.com/office/officeart/2005/8/layout/hierarchy1"/>
    <dgm:cxn modelId="{946D9EA6-1403-6742-B52D-93C33DFFF3D6}" type="presParOf" srcId="{E361106A-A27B-C549-8DBA-973BBEA067D4}" destId="{970F1DF4-CD7F-6246-976F-7B099801CAE2}" srcOrd="0" destOrd="0" presId="urn:microsoft.com/office/officeart/2005/8/layout/hierarchy1"/>
    <dgm:cxn modelId="{74577A3F-14E5-AA41-BCDD-CAE1D00E7858}" type="presParOf" srcId="{970F1DF4-CD7F-6246-976F-7B099801CAE2}" destId="{B9781052-1D85-5F4F-856C-551D90337E0A}" srcOrd="0" destOrd="0" presId="urn:microsoft.com/office/officeart/2005/8/layout/hierarchy1"/>
    <dgm:cxn modelId="{56D72BA9-906E-2245-B820-43AFC1E2EC48}" type="presParOf" srcId="{970F1DF4-CD7F-6246-976F-7B099801CAE2}" destId="{8124F0AA-0E7E-A544-8F1B-AE9A127BDA04}" srcOrd="1" destOrd="0" presId="urn:microsoft.com/office/officeart/2005/8/layout/hierarchy1"/>
    <dgm:cxn modelId="{6B452862-7299-AD47-84EE-8C704D34D431}" type="presParOf" srcId="{E361106A-A27B-C549-8DBA-973BBEA067D4}" destId="{712E8BEB-A9A3-4740-8156-4BA55F070BF9}" srcOrd="1" destOrd="0" presId="urn:microsoft.com/office/officeart/2005/8/layout/hierarchy1"/>
    <dgm:cxn modelId="{56D51AD4-9CDB-C046-B920-3BC833B40553}" type="presParOf" srcId="{2D1FBDF0-E69A-5A4E-B299-292D5BA33F1F}" destId="{E2B9CE24-1913-A94B-9338-868FA254994D}" srcOrd="3" destOrd="0" presId="urn:microsoft.com/office/officeart/2005/8/layout/hierarchy1"/>
    <dgm:cxn modelId="{B3AEADB0-91C3-9549-82B4-A0D508724B83}" type="presParOf" srcId="{E2B9CE24-1913-A94B-9338-868FA254994D}" destId="{EA38C634-6FC5-7F4F-A273-375C6A8AC5B2}" srcOrd="0" destOrd="0" presId="urn:microsoft.com/office/officeart/2005/8/layout/hierarchy1"/>
    <dgm:cxn modelId="{D90FF9B1-1075-ED4D-9266-9FF978B22F4E}" type="presParOf" srcId="{EA38C634-6FC5-7F4F-A273-375C6A8AC5B2}" destId="{DC3D8E07-3768-5448-A765-168FB42B5F48}" srcOrd="0" destOrd="0" presId="urn:microsoft.com/office/officeart/2005/8/layout/hierarchy1"/>
    <dgm:cxn modelId="{0C61FAD8-EEC0-9640-B139-4FFE0E117EF4}" type="presParOf" srcId="{EA38C634-6FC5-7F4F-A273-375C6A8AC5B2}" destId="{7A0B7184-C20A-704A-BC0A-6D39BFC5A2DB}" srcOrd="1" destOrd="0" presId="urn:microsoft.com/office/officeart/2005/8/layout/hierarchy1"/>
    <dgm:cxn modelId="{5F1D5C2C-EA1F-E64E-A862-2A6F66C28EA9}" type="presParOf" srcId="{E2B9CE24-1913-A94B-9338-868FA254994D}" destId="{27D756EE-8D24-3E43-8F4A-8EEA9483AA1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EB3F5C-7AF0-4211-A5C1-B285B60B5D10}"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0D940955-2B30-443D-863B-8E984E64066E}">
      <dgm:prSet/>
      <dgm:spPr/>
      <dgm:t>
        <a:bodyPr/>
        <a:lstStyle/>
        <a:p>
          <a:pPr>
            <a:lnSpc>
              <a:spcPct val="100000"/>
            </a:lnSpc>
          </a:pPr>
          <a:r>
            <a:rPr lang="en-US"/>
            <a:t>A tool to help with tough conversations</a:t>
          </a:r>
        </a:p>
      </dgm:t>
    </dgm:pt>
    <dgm:pt modelId="{208D9053-E534-4F53-8D7D-60A32F976D59}" type="parTrans" cxnId="{BCE3685E-614C-4856-89E7-BB65380F62D5}">
      <dgm:prSet/>
      <dgm:spPr/>
      <dgm:t>
        <a:bodyPr/>
        <a:lstStyle/>
        <a:p>
          <a:endParaRPr lang="en-US"/>
        </a:p>
      </dgm:t>
    </dgm:pt>
    <dgm:pt modelId="{193D457C-AF65-4E50-B051-74FF2A35F47F}" type="sibTrans" cxnId="{BCE3685E-614C-4856-89E7-BB65380F62D5}">
      <dgm:prSet/>
      <dgm:spPr/>
      <dgm:t>
        <a:bodyPr/>
        <a:lstStyle/>
        <a:p>
          <a:pPr>
            <a:lnSpc>
              <a:spcPct val="100000"/>
            </a:lnSpc>
          </a:pPr>
          <a:endParaRPr lang="en-US"/>
        </a:p>
      </dgm:t>
    </dgm:pt>
    <dgm:pt modelId="{63A0F249-4AE6-482E-A059-214A4C07151A}">
      <dgm:prSet/>
      <dgm:spPr/>
      <dgm:t>
        <a:bodyPr/>
        <a:lstStyle/>
        <a:p>
          <a:pPr>
            <a:lnSpc>
              <a:spcPct val="100000"/>
            </a:lnSpc>
          </a:pPr>
          <a:r>
            <a:rPr lang="en-US"/>
            <a:t>Requires us to have empathy, self-awareness, and the ability to partner with someone in your care</a:t>
          </a:r>
        </a:p>
      </dgm:t>
    </dgm:pt>
    <dgm:pt modelId="{AF31BBCE-E615-48EA-AE4F-BEBD5650BDFB}" type="parTrans" cxnId="{8C0818DD-84D0-4C9C-9082-393CA2C9B27C}">
      <dgm:prSet/>
      <dgm:spPr/>
      <dgm:t>
        <a:bodyPr/>
        <a:lstStyle/>
        <a:p>
          <a:endParaRPr lang="en-US"/>
        </a:p>
      </dgm:t>
    </dgm:pt>
    <dgm:pt modelId="{8E372A9F-EC13-4D89-B594-43F9952BD986}" type="sibTrans" cxnId="{8C0818DD-84D0-4C9C-9082-393CA2C9B27C}">
      <dgm:prSet/>
      <dgm:spPr/>
      <dgm:t>
        <a:bodyPr/>
        <a:lstStyle/>
        <a:p>
          <a:pPr>
            <a:lnSpc>
              <a:spcPct val="100000"/>
            </a:lnSpc>
          </a:pPr>
          <a:endParaRPr lang="en-US"/>
        </a:p>
      </dgm:t>
    </dgm:pt>
    <dgm:pt modelId="{2E125355-43D0-4BFA-8C63-65845462F8D4}">
      <dgm:prSet/>
      <dgm:spPr/>
      <dgm:t>
        <a:bodyPr/>
        <a:lstStyle/>
        <a:p>
          <a:pPr>
            <a:lnSpc>
              <a:spcPct val="100000"/>
            </a:lnSpc>
          </a:pPr>
          <a:r>
            <a:rPr lang="en-US"/>
            <a:t>Ask questions – and then LISTEN to the answers</a:t>
          </a:r>
        </a:p>
      </dgm:t>
    </dgm:pt>
    <dgm:pt modelId="{D5CBA5E8-3574-441C-9678-8E345AEFE7FC}" type="parTrans" cxnId="{F5CA789C-73CA-40C6-9781-C8693F9770DC}">
      <dgm:prSet/>
      <dgm:spPr/>
      <dgm:t>
        <a:bodyPr/>
        <a:lstStyle/>
        <a:p>
          <a:endParaRPr lang="en-US"/>
        </a:p>
      </dgm:t>
    </dgm:pt>
    <dgm:pt modelId="{5BF3534B-2EF6-4A83-94DF-594121A1B592}" type="sibTrans" cxnId="{F5CA789C-73CA-40C6-9781-C8693F9770DC}">
      <dgm:prSet/>
      <dgm:spPr/>
      <dgm:t>
        <a:bodyPr/>
        <a:lstStyle/>
        <a:p>
          <a:pPr>
            <a:lnSpc>
              <a:spcPct val="100000"/>
            </a:lnSpc>
          </a:pPr>
          <a:endParaRPr lang="en-US"/>
        </a:p>
      </dgm:t>
    </dgm:pt>
    <dgm:pt modelId="{3ACCEDB3-BAFF-4692-9B71-DAF13711C06F}">
      <dgm:prSet/>
      <dgm:spPr/>
      <dgm:t>
        <a:bodyPr/>
        <a:lstStyle/>
        <a:p>
          <a:pPr>
            <a:lnSpc>
              <a:spcPct val="100000"/>
            </a:lnSpc>
          </a:pPr>
          <a:r>
            <a:rPr lang="en-US"/>
            <a:t>Use first-person language</a:t>
          </a:r>
        </a:p>
      </dgm:t>
    </dgm:pt>
    <dgm:pt modelId="{8996749A-DBC1-4F89-9B9C-E660A9785345}" type="parTrans" cxnId="{AF95F7CD-E1B0-444F-A4B6-892190397D0C}">
      <dgm:prSet/>
      <dgm:spPr/>
      <dgm:t>
        <a:bodyPr/>
        <a:lstStyle/>
        <a:p>
          <a:endParaRPr lang="en-US"/>
        </a:p>
      </dgm:t>
    </dgm:pt>
    <dgm:pt modelId="{309F7B74-CC39-456A-BFDC-8D7140CF444B}" type="sibTrans" cxnId="{AF95F7CD-E1B0-444F-A4B6-892190397D0C}">
      <dgm:prSet/>
      <dgm:spPr/>
      <dgm:t>
        <a:bodyPr/>
        <a:lstStyle/>
        <a:p>
          <a:endParaRPr lang="en-US"/>
        </a:p>
      </dgm:t>
    </dgm:pt>
    <dgm:pt modelId="{673FF886-2781-45AF-8EA4-20490B6FF2F4}" type="pres">
      <dgm:prSet presAssocID="{A5EB3F5C-7AF0-4211-A5C1-B285B60B5D10}" presName="root" presStyleCnt="0">
        <dgm:presLayoutVars>
          <dgm:dir/>
          <dgm:resizeHandles val="exact"/>
        </dgm:presLayoutVars>
      </dgm:prSet>
      <dgm:spPr/>
    </dgm:pt>
    <dgm:pt modelId="{08029DD1-A4EF-4243-B3A5-AC4606B37F8F}" type="pres">
      <dgm:prSet presAssocID="{A5EB3F5C-7AF0-4211-A5C1-B285B60B5D10}" presName="container" presStyleCnt="0">
        <dgm:presLayoutVars>
          <dgm:dir/>
          <dgm:resizeHandles val="exact"/>
        </dgm:presLayoutVars>
      </dgm:prSet>
      <dgm:spPr/>
    </dgm:pt>
    <dgm:pt modelId="{62B9052B-9D28-4CEC-8BFA-0F1402997A8F}" type="pres">
      <dgm:prSet presAssocID="{0D940955-2B30-443D-863B-8E984E64066E}" presName="compNode" presStyleCnt="0"/>
      <dgm:spPr/>
    </dgm:pt>
    <dgm:pt modelId="{7C047A57-34D3-4945-A97B-971A1E7D5B74}" type="pres">
      <dgm:prSet presAssocID="{0D940955-2B30-443D-863B-8E984E64066E}" presName="iconBgRect" presStyleLbl="bgShp" presStyleIdx="0" presStyleCnt="4"/>
      <dgm:spPr/>
    </dgm:pt>
    <dgm:pt modelId="{A9DDABE7-B2B0-4AB2-9568-0D913F80589E}" type="pres">
      <dgm:prSet presAssocID="{0D940955-2B30-443D-863B-8E984E64066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7F1550A7-F7AF-4430-852A-58FBD06EB4A0}" type="pres">
      <dgm:prSet presAssocID="{0D940955-2B30-443D-863B-8E984E64066E}" presName="spaceRect" presStyleCnt="0"/>
      <dgm:spPr/>
    </dgm:pt>
    <dgm:pt modelId="{E438FDF1-8CC4-49D1-AE98-D3451C89896F}" type="pres">
      <dgm:prSet presAssocID="{0D940955-2B30-443D-863B-8E984E64066E}" presName="textRect" presStyleLbl="revTx" presStyleIdx="0" presStyleCnt="4">
        <dgm:presLayoutVars>
          <dgm:chMax val="1"/>
          <dgm:chPref val="1"/>
        </dgm:presLayoutVars>
      </dgm:prSet>
      <dgm:spPr/>
    </dgm:pt>
    <dgm:pt modelId="{9C63863E-4B5C-4196-B402-B99BC10479AC}" type="pres">
      <dgm:prSet presAssocID="{193D457C-AF65-4E50-B051-74FF2A35F47F}" presName="sibTrans" presStyleLbl="sibTrans2D1" presStyleIdx="0" presStyleCnt="0"/>
      <dgm:spPr/>
    </dgm:pt>
    <dgm:pt modelId="{660C82DB-87EB-4F86-BA02-D1760CBA1BF7}" type="pres">
      <dgm:prSet presAssocID="{63A0F249-4AE6-482E-A059-214A4C07151A}" presName="compNode" presStyleCnt="0"/>
      <dgm:spPr/>
    </dgm:pt>
    <dgm:pt modelId="{DCA0101E-A49D-407A-A014-3BE9AD90488D}" type="pres">
      <dgm:prSet presAssocID="{63A0F249-4AE6-482E-A059-214A4C07151A}" presName="iconBgRect" presStyleLbl="bgShp" presStyleIdx="1" presStyleCnt="4"/>
      <dgm:spPr/>
    </dgm:pt>
    <dgm:pt modelId="{2D41EB62-6D10-4F33-B384-5E2D7144ABE0}" type="pres">
      <dgm:prSet presAssocID="{63A0F249-4AE6-482E-A059-214A4C07151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ongue Face with Solid Fill"/>
        </a:ext>
      </dgm:extLst>
    </dgm:pt>
    <dgm:pt modelId="{10C553D9-3764-491E-82A2-2612DA7D1942}" type="pres">
      <dgm:prSet presAssocID="{63A0F249-4AE6-482E-A059-214A4C07151A}" presName="spaceRect" presStyleCnt="0"/>
      <dgm:spPr/>
    </dgm:pt>
    <dgm:pt modelId="{0F9BF7C3-24AD-4E82-B6C3-BA1F24886E1A}" type="pres">
      <dgm:prSet presAssocID="{63A0F249-4AE6-482E-A059-214A4C07151A}" presName="textRect" presStyleLbl="revTx" presStyleIdx="1" presStyleCnt="4">
        <dgm:presLayoutVars>
          <dgm:chMax val="1"/>
          <dgm:chPref val="1"/>
        </dgm:presLayoutVars>
      </dgm:prSet>
      <dgm:spPr/>
    </dgm:pt>
    <dgm:pt modelId="{7161CDAB-CB18-4468-B8B3-E2A9B05242BE}" type="pres">
      <dgm:prSet presAssocID="{8E372A9F-EC13-4D89-B594-43F9952BD986}" presName="sibTrans" presStyleLbl="sibTrans2D1" presStyleIdx="0" presStyleCnt="0"/>
      <dgm:spPr/>
    </dgm:pt>
    <dgm:pt modelId="{F9DB71B1-EEC0-464A-97BB-DAE42E4C957A}" type="pres">
      <dgm:prSet presAssocID="{2E125355-43D0-4BFA-8C63-65845462F8D4}" presName="compNode" presStyleCnt="0"/>
      <dgm:spPr/>
    </dgm:pt>
    <dgm:pt modelId="{E631D18F-FB3F-487B-BA2A-46B5456C12CD}" type="pres">
      <dgm:prSet presAssocID="{2E125355-43D0-4BFA-8C63-65845462F8D4}" presName="iconBgRect" presStyleLbl="bgShp" presStyleIdx="2" presStyleCnt="4"/>
      <dgm:spPr/>
    </dgm:pt>
    <dgm:pt modelId="{523B4148-EF00-40B3-8E15-422C53562528}" type="pres">
      <dgm:prSet presAssocID="{2E125355-43D0-4BFA-8C63-65845462F8D4}"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Deaf"/>
        </a:ext>
      </dgm:extLst>
    </dgm:pt>
    <dgm:pt modelId="{52FD8C50-20A9-45FA-856D-8D9E5FB6477F}" type="pres">
      <dgm:prSet presAssocID="{2E125355-43D0-4BFA-8C63-65845462F8D4}" presName="spaceRect" presStyleCnt="0"/>
      <dgm:spPr/>
    </dgm:pt>
    <dgm:pt modelId="{500251D2-4DAC-4E0A-9D61-E0E7BBE8234A}" type="pres">
      <dgm:prSet presAssocID="{2E125355-43D0-4BFA-8C63-65845462F8D4}" presName="textRect" presStyleLbl="revTx" presStyleIdx="2" presStyleCnt="4">
        <dgm:presLayoutVars>
          <dgm:chMax val="1"/>
          <dgm:chPref val="1"/>
        </dgm:presLayoutVars>
      </dgm:prSet>
      <dgm:spPr/>
    </dgm:pt>
    <dgm:pt modelId="{B2E39FAB-7D4C-415F-814E-54D2334E6085}" type="pres">
      <dgm:prSet presAssocID="{5BF3534B-2EF6-4A83-94DF-594121A1B592}" presName="sibTrans" presStyleLbl="sibTrans2D1" presStyleIdx="0" presStyleCnt="0"/>
      <dgm:spPr/>
    </dgm:pt>
    <dgm:pt modelId="{D8703E1F-BA7E-444C-A092-A554ADB865BC}" type="pres">
      <dgm:prSet presAssocID="{3ACCEDB3-BAFF-4692-9B71-DAF13711C06F}" presName="compNode" presStyleCnt="0"/>
      <dgm:spPr/>
    </dgm:pt>
    <dgm:pt modelId="{CC8584B3-28B6-4455-8F92-F1E6E3F272B8}" type="pres">
      <dgm:prSet presAssocID="{3ACCEDB3-BAFF-4692-9B71-DAF13711C06F}" presName="iconBgRect" presStyleLbl="bgShp" presStyleIdx="3" presStyleCnt="4"/>
      <dgm:spPr/>
    </dgm:pt>
    <dgm:pt modelId="{0E8E8B87-6ABC-43BF-AFCF-852E3493B9FC}" type="pres">
      <dgm:prSet presAssocID="{3ACCEDB3-BAFF-4692-9B71-DAF13711C06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at Bubble"/>
        </a:ext>
      </dgm:extLst>
    </dgm:pt>
    <dgm:pt modelId="{81913FBA-C1F9-4E98-AF34-14834153F55B}" type="pres">
      <dgm:prSet presAssocID="{3ACCEDB3-BAFF-4692-9B71-DAF13711C06F}" presName="spaceRect" presStyleCnt="0"/>
      <dgm:spPr/>
    </dgm:pt>
    <dgm:pt modelId="{AE58E889-3B89-4C23-8EDD-39BB740EB052}" type="pres">
      <dgm:prSet presAssocID="{3ACCEDB3-BAFF-4692-9B71-DAF13711C06F}" presName="textRect" presStyleLbl="revTx" presStyleIdx="3" presStyleCnt="4">
        <dgm:presLayoutVars>
          <dgm:chMax val="1"/>
          <dgm:chPref val="1"/>
        </dgm:presLayoutVars>
      </dgm:prSet>
      <dgm:spPr/>
    </dgm:pt>
  </dgm:ptLst>
  <dgm:cxnLst>
    <dgm:cxn modelId="{F7EF6116-B93E-40EA-95C0-57FED3815B64}" type="presOf" srcId="{5BF3534B-2EF6-4A83-94DF-594121A1B592}" destId="{B2E39FAB-7D4C-415F-814E-54D2334E6085}" srcOrd="0" destOrd="0" presId="urn:microsoft.com/office/officeart/2018/2/layout/IconCircleList"/>
    <dgm:cxn modelId="{308FA536-14CD-40EE-8251-E9C9B0AF40D6}" type="presOf" srcId="{8E372A9F-EC13-4D89-B594-43F9952BD986}" destId="{7161CDAB-CB18-4468-B8B3-E2A9B05242BE}" srcOrd="0" destOrd="0" presId="urn:microsoft.com/office/officeart/2018/2/layout/IconCircleList"/>
    <dgm:cxn modelId="{BCE3685E-614C-4856-89E7-BB65380F62D5}" srcId="{A5EB3F5C-7AF0-4211-A5C1-B285B60B5D10}" destId="{0D940955-2B30-443D-863B-8E984E64066E}" srcOrd="0" destOrd="0" parTransId="{208D9053-E534-4F53-8D7D-60A32F976D59}" sibTransId="{193D457C-AF65-4E50-B051-74FF2A35F47F}"/>
    <dgm:cxn modelId="{9989A77E-DB64-4FCF-9C4B-B6C8DD640E3B}" type="presOf" srcId="{2E125355-43D0-4BFA-8C63-65845462F8D4}" destId="{500251D2-4DAC-4E0A-9D61-E0E7BBE8234A}" srcOrd="0" destOrd="0" presId="urn:microsoft.com/office/officeart/2018/2/layout/IconCircleList"/>
    <dgm:cxn modelId="{07E23581-6570-4604-B067-37B51F118DA4}" type="presOf" srcId="{3ACCEDB3-BAFF-4692-9B71-DAF13711C06F}" destId="{AE58E889-3B89-4C23-8EDD-39BB740EB052}" srcOrd="0" destOrd="0" presId="urn:microsoft.com/office/officeart/2018/2/layout/IconCircleList"/>
    <dgm:cxn modelId="{96516688-4053-4676-9B61-A8CA27EB2FD4}" type="presOf" srcId="{63A0F249-4AE6-482E-A059-214A4C07151A}" destId="{0F9BF7C3-24AD-4E82-B6C3-BA1F24886E1A}" srcOrd="0" destOrd="0" presId="urn:microsoft.com/office/officeart/2018/2/layout/IconCircleList"/>
    <dgm:cxn modelId="{0F29A899-4879-4B6F-A333-69AD5F89D48B}" type="presOf" srcId="{A5EB3F5C-7AF0-4211-A5C1-B285B60B5D10}" destId="{673FF886-2781-45AF-8EA4-20490B6FF2F4}" srcOrd="0" destOrd="0" presId="urn:microsoft.com/office/officeart/2018/2/layout/IconCircleList"/>
    <dgm:cxn modelId="{F5CA789C-73CA-40C6-9781-C8693F9770DC}" srcId="{A5EB3F5C-7AF0-4211-A5C1-B285B60B5D10}" destId="{2E125355-43D0-4BFA-8C63-65845462F8D4}" srcOrd="2" destOrd="0" parTransId="{D5CBA5E8-3574-441C-9678-8E345AEFE7FC}" sibTransId="{5BF3534B-2EF6-4A83-94DF-594121A1B592}"/>
    <dgm:cxn modelId="{C99EE7A8-4CCD-45B2-8C7B-50B48645DB99}" type="presOf" srcId="{193D457C-AF65-4E50-B051-74FF2A35F47F}" destId="{9C63863E-4B5C-4196-B402-B99BC10479AC}" srcOrd="0" destOrd="0" presId="urn:microsoft.com/office/officeart/2018/2/layout/IconCircleList"/>
    <dgm:cxn modelId="{E46933C7-F44F-48E0-AD95-BC93160E7602}" type="presOf" srcId="{0D940955-2B30-443D-863B-8E984E64066E}" destId="{E438FDF1-8CC4-49D1-AE98-D3451C89896F}" srcOrd="0" destOrd="0" presId="urn:microsoft.com/office/officeart/2018/2/layout/IconCircleList"/>
    <dgm:cxn modelId="{AF95F7CD-E1B0-444F-A4B6-892190397D0C}" srcId="{A5EB3F5C-7AF0-4211-A5C1-B285B60B5D10}" destId="{3ACCEDB3-BAFF-4692-9B71-DAF13711C06F}" srcOrd="3" destOrd="0" parTransId="{8996749A-DBC1-4F89-9B9C-E660A9785345}" sibTransId="{309F7B74-CC39-456A-BFDC-8D7140CF444B}"/>
    <dgm:cxn modelId="{8C0818DD-84D0-4C9C-9082-393CA2C9B27C}" srcId="{A5EB3F5C-7AF0-4211-A5C1-B285B60B5D10}" destId="{63A0F249-4AE6-482E-A059-214A4C07151A}" srcOrd="1" destOrd="0" parTransId="{AF31BBCE-E615-48EA-AE4F-BEBD5650BDFB}" sibTransId="{8E372A9F-EC13-4D89-B594-43F9952BD986}"/>
    <dgm:cxn modelId="{2C61CA1E-E58F-4AE3-A85A-104067135BFB}" type="presParOf" srcId="{673FF886-2781-45AF-8EA4-20490B6FF2F4}" destId="{08029DD1-A4EF-4243-B3A5-AC4606B37F8F}" srcOrd="0" destOrd="0" presId="urn:microsoft.com/office/officeart/2018/2/layout/IconCircleList"/>
    <dgm:cxn modelId="{6885E8B2-E2D3-42CD-91CA-724830660599}" type="presParOf" srcId="{08029DD1-A4EF-4243-B3A5-AC4606B37F8F}" destId="{62B9052B-9D28-4CEC-8BFA-0F1402997A8F}" srcOrd="0" destOrd="0" presId="urn:microsoft.com/office/officeart/2018/2/layout/IconCircleList"/>
    <dgm:cxn modelId="{3B245516-130A-4F75-A81B-566012D20884}" type="presParOf" srcId="{62B9052B-9D28-4CEC-8BFA-0F1402997A8F}" destId="{7C047A57-34D3-4945-A97B-971A1E7D5B74}" srcOrd="0" destOrd="0" presId="urn:microsoft.com/office/officeart/2018/2/layout/IconCircleList"/>
    <dgm:cxn modelId="{ADAB6F5F-2CFC-479C-9F60-246FE14921B7}" type="presParOf" srcId="{62B9052B-9D28-4CEC-8BFA-0F1402997A8F}" destId="{A9DDABE7-B2B0-4AB2-9568-0D913F80589E}" srcOrd="1" destOrd="0" presId="urn:microsoft.com/office/officeart/2018/2/layout/IconCircleList"/>
    <dgm:cxn modelId="{2EEC1855-2D9B-4F5F-B849-6D7D44140FA0}" type="presParOf" srcId="{62B9052B-9D28-4CEC-8BFA-0F1402997A8F}" destId="{7F1550A7-F7AF-4430-852A-58FBD06EB4A0}" srcOrd="2" destOrd="0" presId="urn:microsoft.com/office/officeart/2018/2/layout/IconCircleList"/>
    <dgm:cxn modelId="{9624532E-6A09-409E-A90B-87FE9537AD59}" type="presParOf" srcId="{62B9052B-9D28-4CEC-8BFA-0F1402997A8F}" destId="{E438FDF1-8CC4-49D1-AE98-D3451C89896F}" srcOrd="3" destOrd="0" presId="urn:microsoft.com/office/officeart/2018/2/layout/IconCircleList"/>
    <dgm:cxn modelId="{CF94A6AE-B632-4EC2-A976-AE9ECAABACA2}" type="presParOf" srcId="{08029DD1-A4EF-4243-B3A5-AC4606B37F8F}" destId="{9C63863E-4B5C-4196-B402-B99BC10479AC}" srcOrd="1" destOrd="0" presId="urn:microsoft.com/office/officeart/2018/2/layout/IconCircleList"/>
    <dgm:cxn modelId="{B2624640-5E2B-44E9-AA27-A85A03E62358}" type="presParOf" srcId="{08029DD1-A4EF-4243-B3A5-AC4606B37F8F}" destId="{660C82DB-87EB-4F86-BA02-D1760CBA1BF7}" srcOrd="2" destOrd="0" presId="urn:microsoft.com/office/officeart/2018/2/layout/IconCircleList"/>
    <dgm:cxn modelId="{343C59B4-4E78-4F18-AB32-C3D528C4AB29}" type="presParOf" srcId="{660C82DB-87EB-4F86-BA02-D1760CBA1BF7}" destId="{DCA0101E-A49D-407A-A014-3BE9AD90488D}" srcOrd="0" destOrd="0" presId="urn:microsoft.com/office/officeart/2018/2/layout/IconCircleList"/>
    <dgm:cxn modelId="{3A7ECF9D-7C98-4DB3-A48E-3A432F9B4FAC}" type="presParOf" srcId="{660C82DB-87EB-4F86-BA02-D1760CBA1BF7}" destId="{2D41EB62-6D10-4F33-B384-5E2D7144ABE0}" srcOrd="1" destOrd="0" presId="urn:microsoft.com/office/officeart/2018/2/layout/IconCircleList"/>
    <dgm:cxn modelId="{8ED47A23-3612-4EA4-B6B5-91F73A5AAB74}" type="presParOf" srcId="{660C82DB-87EB-4F86-BA02-D1760CBA1BF7}" destId="{10C553D9-3764-491E-82A2-2612DA7D1942}" srcOrd="2" destOrd="0" presId="urn:microsoft.com/office/officeart/2018/2/layout/IconCircleList"/>
    <dgm:cxn modelId="{B41C4020-ECCE-4F38-81EC-6C0551CFD3E6}" type="presParOf" srcId="{660C82DB-87EB-4F86-BA02-D1760CBA1BF7}" destId="{0F9BF7C3-24AD-4E82-B6C3-BA1F24886E1A}" srcOrd="3" destOrd="0" presId="urn:microsoft.com/office/officeart/2018/2/layout/IconCircleList"/>
    <dgm:cxn modelId="{70E815BC-027F-417B-B11C-FDF588A35A34}" type="presParOf" srcId="{08029DD1-A4EF-4243-B3A5-AC4606B37F8F}" destId="{7161CDAB-CB18-4468-B8B3-E2A9B05242BE}" srcOrd="3" destOrd="0" presId="urn:microsoft.com/office/officeart/2018/2/layout/IconCircleList"/>
    <dgm:cxn modelId="{6D388C19-01C0-4B52-8B7B-F753CC99E308}" type="presParOf" srcId="{08029DD1-A4EF-4243-B3A5-AC4606B37F8F}" destId="{F9DB71B1-EEC0-464A-97BB-DAE42E4C957A}" srcOrd="4" destOrd="0" presId="urn:microsoft.com/office/officeart/2018/2/layout/IconCircleList"/>
    <dgm:cxn modelId="{4F8182B4-861D-4F28-8445-75EA968209F2}" type="presParOf" srcId="{F9DB71B1-EEC0-464A-97BB-DAE42E4C957A}" destId="{E631D18F-FB3F-487B-BA2A-46B5456C12CD}" srcOrd="0" destOrd="0" presId="urn:microsoft.com/office/officeart/2018/2/layout/IconCircleList"/>
    <dgm:cxn modelId="{818FC989-B857-492E-89FD-9544C79EDCDC}" type="presParOf" srcId="{F9DB71B1-EEC0-464A-97BB-DAE42E4C957A}" destId="{523B4148-EF00-40B3-8E15-422C53562528}" srcOrd="1" destOrd="0" presId="urn:microsoft.com/office/officeart/2018/2/layout/IconCircleList"/>
    <dgm:cxn modelId="{742E262A-9E11-4FDB-A434-0957377EB2C5}" type="presParOf" srcId="{F9DB71B1-EEC0-464A-97BB-DAE42E4C957A}" destId="{52FD8C50-20A9-45FA-856D-8D9E5FB6477F}" srcOrd="2" destOrd="0" presId="urn:microsoft.com/office/officeart/2018/2/layout/IconCircleList"/>
    <dgm:cxn modelId="{4326D3E0-9869-417C-A804-B1FF6BF18AD6}" type="presParOf" srcId="{F9DB71B1-EEC0-464A-97BB-DAE42E4C957A}" destId="{500251D2-4DAC-4E0A-9D61-E0E7BBE8234A}" srcOrd="3" destOrd="0" presId="urn:microsoft.com/office/officeart/2018/2/layout/IconCircleList"/>
    <dgm:cxn modelId="{168BF424-3C3E-4DAD-BDCF-D94BE5FC02FF}" type="presParOf" srcId="{08029DD1-A4EF-4243-B3A5-AC4606B37F8F}" destId="{B2E39FAB-7D4C-415F-814E-54D2334E6085}" srcOrd="5" destOrd="0" presId="urn:microsoft.com/office/officeart/2018/2/layout/IconCircleList"/>
    <dgm:cxn modelId="{54B075E9-7C18-4E25-B39B-4913A24DCF7F}" type="presParOf" srcId="{08029DD1-A4EF-4243-B3A5-AC4606B37F8F}" destId="{D8703E1F-BA7E-444C-A092-A554ADB865BC}" srcOrd="6" destOrd="0" presId="urn:microsoft.com/office/officeart/2018/2/layout/IconCircleList"/>
    <dgm:cxn modelId="{92298CEB-03E9-4021-BB0A-E0E9BF45898B}" type="presParOf" srcId="{D8703E1F-BA7E-444C-A092-A554ADB865BC}" destId="{CC8584B3-28B6-4455-8F92-F1E6E3F272B8}" srcOrd="0" destOrd="0" presId="urn:microsoft.com/office/officeart/2018/2/layout/IconCircleList"/>
    <dgm:cxn modelId="{27248650-F125-4471-9E66-CC2FF7B38328}" type="presParOf" srcId="{D8703E1F-BA7E-444C-A092-A554ADB865BC}" destId="{0E8E8B87-6ABC-43BF-AFCF-852E3493B9FC}" srcOrd="1" destOrd="0" presId="urn:microsoft.com/office/officeart/2018/2/layout/IconCircleList"/>
    <dgm:cxn modelId="{E55539D2-C03F-412B-8DA0-A58FC7067111}" type="presParOf" srcId="{D8703E1F-BA7E-444C-A092-A554ADB865BC}" destId="{81913FBA-C1F9-4E98-AF34-14834153F55B}" srcOrd="2" destOrd="0" presId="urn:microsoft.com/office/officeart/2018/2/layout/IconCircleList"/>
    <dgm:cxn modelId="{D13E6BE7-4C00-4B26-9448-E1B96C736C56}" type="presParOf" srcId="{D8703E1F-BA7E-444C-A092-A554ADB865BC}" destId="{AE58E889-3B89-4C23-8EDD-39BB740EB052}"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CDD36B-557B-F84C-87D0-D9C1AD6E8CE6}" type="doc">
      <dgm:prSet loTypeId="urn:microsoft.com/office/officeart/2009/3/layout/PlusandMinus" loCatId="" qsTypeId="urn:microsoft.com/office/officeart/2005/8/quickstyle/simple1" qsCatId="simple" csTypeId="urn:microsoft.com/office/officeart/2005/8/colors/accent1_2" csCatId="accent1" phldr="1"/>
      <dgm:spPr/>
      <dgm:t>
        <a:bodyPr/>
        <a:lstStyle/>
        <a:p>
          <a:endParaRPr lang="en-US"/>
        </a:p>
      </dgm:t>
    </dgm:pt>
    <dgm:pt modelId="{58313C85-EFAB-C645-8150-B7B10E2A27A3}">
      <dgm:prSet phldrT="[Text]"/>
      <dgm:spPr/>
      <dgm:t>
        <a:bodyPr/>
        <a:lstStyle/>
        <a:p>
          <a:r>
            <a:rPr lang="en-US" dirty="0"/>
            <a:t>Say</a:t>
          </a:r>
        </a:p>
      </dgm:t>
    </dgm:pt>
    <dgm:pt modelId="{0468F12E-D2E1-E74B-AA45-4B8BADBE642A}" type="parTrans" cxnId="{B02533D7-6FC4-F349-83DF-88A362346DAE}">
      <dgm:prSet/>
      <dgm:spPr/>
      <dgm:t>
        <a:bodyPr/>
        <a:lstStyle/>
        <a:p>
          <a:endParaRPr lang="en-US"/>
        </a:p>
      </dgm:t>
    </dgm:pt>
    <dgm:pt modelId="{BBA87EED-B20B-7943-BAE3-5FDE07808491}" type="sibTrans" cxnId="{B02533D7-6FC4-F349-83DF-88A362346DAE}">
      <dgm:prSet/>
      <dgm:spPr/>
      <dgm:t>
        <a:bodyPr/>
        <a:lstStyle/>
        <a:p>
          <a:endParaRPr lang="en-US"/>
        </a:p>
      </dgm:t>
    </dgm:pt>
    <dgm:pt modelId="{CA6E9EF8-F7F3-2F44-AFC3-28B6498DA45A}">
      <dgm:prSet phldrT="[Text]"/>
      <dgm:spPr/>
      <dgm:t>
        <a:bodyPr/>
        <a:lstStyle/>
        <a:p>
          <a:r>
            <a:rPr lang="en-US" dirty="0"/>
            <a:t>Avoid</a:t>
          </a:r>
        </a:p>
      </dgm:t>
    </dgm:pt>
    <dgm:pt modelId="{8C3CC8A2-80D7-5B44-8C7E-FF657CF85571}" type="parTrans" cxnId="{100AD142-E216-2C4D-AB85-F2511EA1AA68}">
      <dgm:prSet/>
      <dgm:spPr/>
      <dgm:t>
        <a:bodyPr/>
        <a:lstStyle/>
        <a:p>
          <a:endParaRPr lang="en-US"/>
        </a:p>
      </dgm:t>
    </dgm:pt>
    <dgm:pt modelId="{70DFF1DA-4687-5747-897A-DBE9E8A43B03}" type="sibTrans" cxnId="{100AD142-E216-2C4D-AB85-F2511EA1AA68}">
      <dgm:prSet/>
      <dgm:spPr/>
      <dgm:t>
        <a:bodyPr/>
        <a:lstStyle/>
        <a:p>
          <a:endParaRPr lang="en-US"/>
        </a:p>
      </dgm:t>
    </dgm:pt>
    <dgm:pt modelId="{126D1787-728E-414F-9274-9545A987F541}">
      <dgm:prSet phldrT="[Text]"/>
      <dgm:spPr/>
      <dgm:t>
        <a:bodyPr/>
        <a:lstStyle/>
        <a:p>
          <a:r>
            <a:rPr lang="en-US" dirty="0"/>
            <a:t>“I’m here with you.”</a:t>
          </a:r>
        </a:p>
      </dgm:t>
    </dgm:pt>
    <dgm:pt modelId="{A739CE01-2B79-A844-A903-6682FB7D8F50}" type="parTrans" cxnId="{055C7F18-3951-6F4F-B677-E15F724B5E93}">
      <dgm:prSet/>
      <dgm:spPr/>
      <dgm:t>
        <a:bodyPr/>
        <a:lstStyle/>
        <a:p>
          <a:endParaRPr lang="en-US"/>
        </a:p>
      </dgm:t>
    </dgm:pt>
    <dgm:pt modelId="{3EFDADFF-4B7C-B041-9F09-F6C7AA75D59F}" type="sibTrans" cxnId="{055C7F18-3951-6F4F-B677-E15F724B5E93}">
      <dgm:prSet/>
      <dgm:spPr/>
      <dgm:t>
        <a:bodyPr/>
        <a:lstStyle/>
        <a:p>
          <a:endParaRPr lang="en-US"/>
        </a:p>
      </dgm:t>
    </dgm:pt>
    <dgm:pt modelId="{8C36BE3F-C66A-C444-8398-C312CB6475A8}">
      <dgm:prSet phldrT="[Text]"/>
      <dgm:spPr/>
      <dgm:t>
        <a:bodyPr/>
        <a:lstStyle/>
        <a:p>
          <a:r>
            <a:rPr lang="en-US" dirty="0"/>
            <a:t>“This must be incredibly hard.”</a:t>
          </a:r>
        </a:p>
      </dgm:t>
    </dgm:pt>
    <dgm:pt modelId="{140A3C99-C458-5043-8FE5-99F1A1DA9C6D}" type="parTrans" cxnId="{3FCB4BB4-0DBC-1747-A7ED-8D45D78D263A}">
      <dgm:prSet/>
      <dgm:spPr/>
      <dgm:t>
        <a:bodyPr/>
        <a:lstStyle/>
        <a:p>
          <a:endParaRPr lang="en-US"/>
        </a:p>
      </dgm:t>
    </dgm:pt>
    <dgm:pt modelId="{981D6067-8182-B141-9EBB-8A2F84E77494}" type="sibTrans" cxnId="{3FCB4BB4-0DBC-1747-A7ED-8D45D78D263A}">
      <dgm:prSet/>
      <dgm:spPr/>
      <dgm:t>
        <a:bodyPr/>
        <a:lstStyle/>
        <a:p>
          <a:endParaRPr lang="en-US"/>
        </a:p>
      </dgm:t>
    </dgm:pt>
    <dgm:pt modelId="{711E7D58-1AFE-8548-BEED-EE6F18FD45CF}">
      <dgm:prSet phldrT="[Text]"/>
      <dgm:spPr/>
      <dgm:t>
        <a:bodyPr/>
        <a:lstStyle/>
        <a:p>
          <a:r>
            <a:rPr lang="en-US" dirty="0"/>
            <a:t>“Let’s talk about what this means for you and your baby.”</a:t>
          </a:r>
        </a:p>
      </dgm:t>
    </dgm:pt>
    <dgm:pt modelId="{E281C3BB-1882-3549-ADE3-09F1581D3C75}" type="parTrans" cxnId="{F95731B8-F0F0-DB4A-9F8F-8006F8801E86}">
      <dgm:prSet/>
      <dgm:spPr/>
      <dgm:t>
        <a:bodyPr/>
        <a:lstStyle/>
        <a:p>
          <a:endParaRPr lang="en-US"/>
        </a:p>
      </dgm:t>
    </dgm:pt>
    <dgm:pt modelId="{23A9D94D-6651-F24D-A09D-64FBCEE0DD3D}" type="sibTrans" cxnId="{F95731B8-F0F0-DB4A-9F8F-8006F8801E86}">
      <dgm:prSet/>
      <dgm:spPr/>
      <dgm:t>
        <a:bodyPr/>
        <a:lstStyle/>
        <a:p>
          <a:endParaRPr lang="en-US"/>
        </a:p>
      </dgm:t>
    </dgm:pt>
    <dgm:pt modelId="{42AB60F5-7BCD-6A4D-9153-F5B8D64879F0}">
      <dgm:prSet phldrT="[Text]"/>
      <dgm:spPr/>
      <dgm:t>
        <a:bodyPr/>
        <a:lstStyle/>
        <a:p>
          <a:r>
            <a:rPr lang="en-US" dirty="0"/>
            <a:t>“At least…”</a:t>
          </a:r>
        </a:p>
      </dgm:t>
    </dgm:pt>
    <dgm:pt modelId="{FE06C955-A310-734A-A4EA-B50B6B0048D2}" type="parTrans" cxnId="{9AC1FB33-4DB2-004D-A396-0A32E449BF78}">
      <dgm:prSet/>
      <dgm:spPr/>
      <dgm:t>
        <a:bodyPr/>
        <a:lstStyle/>
        <a:p>
          <a:endParaRPr lang="en-US"/>
        </a:p>
      </dgm:t>
    </dgm:pt>
    <dgm:pt modelId="{F3D1C3C4-FD95-8544-AB32-3AC2D08724FA}" type="sibTrans" cxnId="{9AC1FB33-4DB2-004D-A396-0A32E449BF78}">
      <dgm:prSet/>
      <dgm:spPr/>
      <dgm:t>
        <a:bodyPr/>
        <a:lstStyle/>
        <a:p>
          <a:endParaRPr lang="en-US"/>
        </a:p>
      </dgm:t>
    </dgm:pt>
    <dgm:pt modelId="{8CD8D407-6CA6-504E-B277-336F4B1397DC}">
      <dgm:prSet/>
      <dgm:spPr/>
      <dgm:t>
        <a:bodyPr/>
        <a:lstStyle/>
        <a:p>
          <a:r>
            <a:rPr lang="en-US" dirty="0"/>
            <a:t>“Everything happens for a reason.”</a:t>
          </a:r>
        </a:p>
      </dgm:t>
    </dgm:pt>
    <dgm:pt modelId="{71DDF88B-B375-7349-9EE2-9592D60D4DE9}" type="parTrans" cxnId="{0D9F722B-43C5-4446-9E7D-10E73FE13F1D}">
      <dgm:prSet/>
      <dgm:spPr/>
      <dgm:t>
        <a:bodyPr/>
        <a:lstStyle/>
        <a:p>
          <a:endParaRPr lang="en-US"/>
        </a:p>
      </dgm:t>
    </dgm:pt>
    <dgm:pt modelId="{BA0B8CAB-69A1-5344-A937-74C844F1DB63}" type="sibTrans" cxnId="{0D9F722B-43C5-4446-9E7D-10E73FE13F1D}">
      <dgm:prSet/>
      <dgm:spPr/>
      <dgm:t>
        <a:bodyPr/>
        <a:lstStyle/>
        <a:p>
          <a:endParaRPr lang="en-US"/>
        </a:p>
      </dgm:t>
    </dgm:pt>
    <dgm:pt modelId="{E9888815-F610-5146-93B9-18C8EFEBC764}">
      <dgm:prSet/>
      <dgm:spPr/>
      <dgm:t>
        <a:bodyPr/>
        <a:lstStyle/>
        <a:p>
          <a:r>
            <a:rPr lang="en-US" dirty="0"/>
            <a:t>Medical jargon</a:t>
          </a:r>
        </a:p>
      </dgm:t>
    </dgm:pt>
    <dgm:pt modelId="{07CEED7F-3C2A-3F4E-BC9B-72E38FD62D33}" type="parTrans" cxnId="{BAC1B5D7-BFED-C14F-86A3-8045E07527D3}">
      <dgm:prSet/>
      <dgm:spPr/>
      <dgm:t>
        <a:bodyPr/>
        <a:lstStyle/>
        <a:p>
          <a:endParaRPr lang="en-US"/>
        </a:p>
      </dgm:t>
    </dgm:pt>
    <dgm:pt modelId="{0BAA467E-C01A-2941-A5A2-211F26460F00}" type="sibTrans" cxnId="{BAC1B5D7-BFED-C14F-86A3-8045E07527D3}">
      <dgm:prSet/>
      <dgm:spPr/>
      <dgm:t>
        <a:bodyPr/>
        <a:lstStyle/>
        <a:p>
          <a:endParaRPr lang="en-US"/>
        </a:p>
      </dgm:t>
    </dgm:pt>
    <dgm:pt modelId="{7BD5AB07-9161-0348-B714-5534FE6D9BD4}" type="pres">
      <dgm:prSet presAssocID="{4BCDD36B-557B-F84C-87D0-D9C1AD6E8CE6}" presName="Name0" presStyleCnt="0">
        <dgm:presLayoutVars>
          <dgm:chMax val="2"/>
          <dgm:chPref val="2"/>
          <dgm:dir/>
          <dgm:animOne/>
          <dgm:resizeHandles val="exact"/>
        </dgm:presLayoutVars>
      </dgm:prSet>
      <dgm:spPr/>
    </dgm:pt>
    <dgm:pt modelId="{596FE2CC-082C-994D-8305-CFE78518E39F}" type="pres">
      <dgm:prSet presAssocID="{4BCDD36B-557B-F84C-87D0-D9C1AD6E8CE6}" presName="Background" presStyleLbl="bgImgPlace1" presStyleIdx="0" presStyleCnt="1"/>
      <dgm:spPr/>
    </dgm:pt>
    <dgm:pt modelId="{36F324A6-F93C-4042-9B01-1B6799BEE7B1}" type="pres">
      <dgm:prSet presAssocID="{4BCDD36B-557B-F84C-87D0-D9C1AD6E8CE6}" presName="ParentText1" presStyleLbl="revTx" presStyleIdx="0" presStyleCnt="2">
        <dgm:presLayoutVars>
          <dgm:chMax val="0"/>
          <dgm:chPref val="0"/>
          <dgm:bulletEnabled val="1"/>
        </dgm:presLayoutVars>
      </dgm:prSet>
      <dgm:spPr/>
    </dgm:pt>
    <dgm:pt modelId="{EEBC92D0-4FBC-5847-9C27-7C2010E6C71B}" type="pres">
      <dgm:prSet presAssocID="{4BCDD36B-557B-F84C-87D0-D9C1AD6E8CE6}" presName="ParentText2" presStyleLbl="revTx" presStyleIdx="1" presStyleCnt="2">
        <dgm:presLayoutVars>
          <dgm:chMax val="0"/>
          <dgm:chPref val="0"/>
          <dgm:bulletEnabled val="1"/>
        </dgm:presLayoutVars>
      </dgm:prSet>
      <dgm:spPr/>
    </dgm:pt>
    <dgm:pt modelId="{42D764E9-18B8-BA4C-9BD7-D44230D2F40B}" type="pres">
      <dgm:prSet presAssocID="{4BCDD36B-557B-F84C-87D0-D9C1AD6E8CE6}" presName="Plus" presStyleLbl="alignNode1" presStyleIdx="0" presStyleCnt="2"/>
      <dgm:spPr/>
    </dgm:pt>
    <dgm:pt modelId="{D9ABD652-B480-234E-8E4C-8C23F531021A}" type="pres">
      <dgm:prSet presAssocID="{4BCDD36B-557B-F84C-87D0-D9C1AD6E8CE6}" presName="Minus" presStyleLbl="alignNode1" presStyleIdx="1" presStyleCnt="2"/>
      <dgm:spPr/>
    </dgm:pt>
    <dgm:pt modelId="{56C475F0-1D47-5446-B393-3557EAF65B75}" type="pres">
      <dgm:prSet presAssocID="{4BCDD36B-557B-F84C-87D0-D9C1AD6E8CE6}" presName="Divider" presStyleLbl="parChTrans1D1" presStyleIdx="0" presStyleCnt="1"/>
      <dgm:spPr/>
    </dgm:pt>
  </dgm:ptLst>
  <dgm:cxnLst>
    <dgm:cxn modelId="{678F9D12-66DF-3B44-B197-A3040D0AE31E}" type="presOf" srcId="{CA6E9EF8-F7F3-2F44-AFC3-28B6498DA45A}" destId="{EEBC92D0-4FBC-5847-9C27-7C2010E6C71B}" srcOrd="0" destOrd="0" presId="urn:microsoft.com/office/officeart/2009/3/layout/PlusandMinus"/>
    <dgm:cxn modelId="{055C7F18-3951-6F4F-B677-E15F724B5E93}" srcId="{58313C85-EFAB-C645-8150-B7B10E2A27A3}" destId="{126D1787-728E-414F-9274-9545A987F541}" srcOrd="0" destOrd="0" parTransId="{A739CE01-2B79-A844-A903-6682FB7D8F50}" sibTransId="{3EFDADFF-4B7C-B041-9F09-F6C7AA75D59F}"/>
    <dgm:cxn modelId="{0D9F722B-43C5-4446-9E7D-10E73FE13F1D}" srcId="{CA6E9EF8-F7F3-2F44-AFC3-28B6498DA45A}" destId="{8CD8D407-6CA6-504E-B277-336F4B1397DC}" srcOrd="1" destOrd="0" parTransId="{71DDF88B-B375-7349-9EE2-9592D60D4DE9}" sibTransId="{BA0B8CAB-69A1-5344-A937-74C844F1DB63}"/>
    <dgm:cxn modelId="{C892F42E-F417-4A44-BA00-837E97AC8301}" type="presOf" srcId="{711E7D58-1AFE-8548-BEED-EE6F18FD45CF}" destId="{36F324A6-F93C-4042-9B01-1B6799BEE7B1}" srcOrd="0" destOrd="3" presId="urn:microsoft.com/office/officeart/2009/3/layout/PlusandMinus"/>
    <dgm:cxn modelId="{9AC1FB33-4DB2-004D-A396-0A32E449BF78}" srcId="{CA6E9EF8-F7F3-2F44-AFC3-28B6498DA45A}" destId="{42AB60F5-7BCD-6A4D-9153-F5B8D64879F0}" srcOrd="0" destOrd="0" parTransId="{FE06C955-A310-734A-A4EA-B50B6B0048D2}" sibTransId="{F3D1C3C4-FD95-8544-AB32-3AC2D08724FA}"/>
    <dgm:cxn modelId="{22E48D3A-32C5-9140-842F-4D384F17E148}" type="presOf" srcId="{E9888815-F610-5146-93B9-18C8EFEBC764}" destId="{EEBC92D0-4FBC-5847-9C27-7C2010E6C71B}" srcOrd="0" destOrd="3" presId="urn:microsoft.com/office/officeart/2009/3/layout/PlusandMinus"/>
    <dgm:cxn modelId="{100AD142-E216-2C4D-AB85-F2511EA1AA68}" srcId="{4BCDD36B-557B-F84C-87D0-D9C1AD6E8CE6}" destId="{CA6E9EF8-F7F3-2F44-AFC3-28B6498DA45A}" srcOrd="1" destOrd="0" parTransId="{8C3CC8A2-80D7-5B44-8C7E-FF657CF85571}" sibTransId="{70DFF1DA-4687-5747-897A-DBE9E8A43B03}"/>
    <dgm:cxn modelId="{22D23272-4FE2-1F42-9489-755B85F9475A}" type="presOf" srcId="{8CD8D407-6CA6-504E-B277-336F4B1397DC}" destId="{EEBC92D0-4FBC-5847-9C27-7C2010E6C71B}" srcOrd="0" destOrd="2" presId="urn:microsoft.com/office/officeart/2009/3/layout/PlusandMinus"/>
    <dgm:cxn modelId="{CB9FCC72-58B1-4A42-80AC-644CA7852B66}" type="presOf" srcId="{4BCDD36B-557B-F84C-87D0-D9C1AD6E8CE6}" destId="{7BD5AB07-9161-0348-B714-5534FE6D9BD4}" srcOrd="0" destOrd="0" presId="urn:microsoft.com/office/officeart/2009/3/layout/PlusandMinus"/>
    <dgm:cxn modelId="{E4FF8E94-7281-F340-B255-AE5BB2A3A754}" type="presOf" srcId="{58313C85-EFAB-C645-8150-B7B10E2A27A3}" destId="{36F324A6-F93C-4042-9B01-1B6799BEE7B1}" srcOrd="0" destOrd="0" presId="urn:microsoft.com/office/officeart/2009/3/layout/PlusandMinus"/>
    <dgm:cxn modelId="{C9078F9C-D840-454F-B75F-FCADCBD0D3D2}" type="presOf" srcId="{42AB60F5-7BCD-6A4D-9153-F5B8D64879F0}" destId="{EEBC92D0-4FBC-5847-9C27-7C2010E6C71B}" srcOrd="0" destOrd="1" presId="urn:microsoft.com/office/officeart/2009/3/layout/PlusandMinus"/>
    <dgm:cxn modelId="{178F31B1-E57C-DB4A-B2E0-A6FB63A1BEE9}" type="presOf" srcId="{126D1787-728E-414F-9274-9545A987F541}" destId="{36F324A6-F93C-4042-9B01-1B6799BEE7B1}" srcOrd="0" destOrd="1" presId="urn:microsoft.com/office/officeart/2009/3/layout/PlusandMinus"/>
    <dgm:cxn modelId="{3FCB4BB4-0DBC-1747-A7ED-8D45D78D263A}" srcId="{58313C85-EFAB-C645-8150-B7B10E2A27A3}" destId="{8C36BE3F-C66A-C444-8398-C312CB6475A8}" srcOrd="1" destOrd="0" parTransId="{140A3C99-C458-5043-8FE5-99F1A1DA9C6D}" sibTransId="{981D6067-8182-B141-9EBB-8A2F84E77494}"/>
    <dgm:cxn modelId="{F95731B8-F0F0-DB4A-9F8F-8006F8801E86}" srcId="{58313C85-EFAB-C645-8150-B7B10E2A27A3}" destId="{711E7D58-1AFE-8548-BEED-EE6F18FD45CF}" srcOrd="2" destOrd="0" parTransId="{E281C3BB-1882-3549-ADE3-09F1581D3C75}" sibTransId="{23A9D94D-6651-F24D-A09D-64FBCEE0DD3D}"/>
    <dgm:cxn modelId="{B02533D7-6FC4-F349-83DF-88A362346DAE}" srcId="{4BCDD36B-557B-F84C-87D0-D9C1AD6E8CE6}" destId="{58313C85-EFAB-C645-8150-B7B10E2A27A3}" srcOrd="0" destOrd="0" parTransId="{0468F12E-D2E1-E74B-AA45-4B8BADBE642A}" sibTransId="{BBA87EED-B20B-7943-BAE3-5FDE07808491}"/>
    <dgm:cxn modelId="{BAC1B5D7-BFED-C14F-86A3-8045E07527D3}" srcId="{CA6E9EF8-F7F3-2F44-AFC3-28B6498DA45A}" destId="{E9888815-F610-5146-93B9-18C8EFEBC764}" srcOrd="2" destOrd="0" parTransId="{07CEED7F-3C2A-3F4E-BC9B-72E38FD62D33}" sibTransId="{0BAA467E-C01A-2941-A5A2-211F26460F00}"/>
    <dgm:cxn modelId="{EC3CBCE9-7AB7-164E-AD11-BB1E4D7DB449}" type="presOf" srcId="{8C36BE3F-C66A-C444-8398-C312CB6475A8}" destId="{36F324A6-F93C-4042-9B01-1B6799BEE7B1}" srcOrd="0" destOrd="2" presId="urn:microsoft.com/office/officeart/2009/3/layout/PlusandMinus"/>
    <dgm:cxn modelId="{A4CD68C2-2EED-0847-811C-0608B2DADE81}" type="presParOf" srcId="{7BD5AB07-9161-0348-B714-5534FE6D9BD4}" destId="{596FE2CC-082C-994D-8305-CFE78518E39F}" srcOrd="0" destOrd="0" presId="urn:microsoft.com/office/officeart/2009/3/layout/PlusandMinus"/>
    <dgm:cxn modelId="{EEDCE7A9-6541-DD41-B87E-923590ED9915}" type="presParOf" srcId="{7BD5AB07-9161-0348-B714-5534FE6D9BD4}" destId="{36F324A6-F93C-4042-9B01-1B6799BEE7B1}" srcOrd="1" destOrd="0" presId="urn:microsoft.com/office/officeart/2009/3/layout/PlusandMinus"/>
    <dgm:cxn modelId="{A5685118-E3BE-2744-B126-064747CDEC29}" type="presParOf" srcId="{7BD5AB07-9161-0348-B714-5534FE6D9BD4}" destId="{EEBC92D0-4FBC-5847-9C27-7C2010E6C71B}" srcOrd="2" destOrd="0" presId="urn:microsoft.com/office/officeart/2009/3/layout/PlusandMinus"/>
    <dgm:cxn modelId="{E6A4FE34-56B8-1A48-AC36-BDB0CBF7F2FF}" type="presParOf" srcId="{7BD5AB07-9161-0348-B714-5534FE6D9BD4}" destId="{42D764E9-18B8-BA4C-9BD7-D44230D2F40B}" srcOrd="3" destOrd="0" presId="urn:microsoft.com/office/officeart/2009/3/layout/PlusandMinus"/>
    <dgm:cxn modelId="{B4CB0640-280D-3742-877F-AD07417237DA}" type="presParOf" srcId="{7BD5AB07-9161-0348-B714-5534FE6D9BD4}" destId="{D9ABD652-B480-234E-8E4C-8C23F531021A}" srcOrd="4" destOrd="0" presId="urn:microsoft.com/office/officeart/2009/3/layout/PlusandMinus"/>
    <dgm:cxn modelId="{41025CB1-8DCA-944F-9EF5-7F53A5EEF2D1}" type="presParOf" srcId="{7BD5AB07-9161-0348-B714-5534FE6D9BD4}" destId="{56C475F0-1D47-5446-B393-3557EAF65B75}" srcOrd="5" destOrd="0" presId="urn:microsoft.com/office/officeart/2009/3/layout/PlusandMinu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B6ABE2-2E29-4B90-98BB-2B8DC734FD85}"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6D2A69D-3C83-4311-B7A5-778A7E061CA5}">
      <dgm:prSet/>
      <dgm:spPr/>
      <dgm:t>
        <a:bodyPr/>
        <a:lstStyle/>
        <a:p>
          <a:r>
            <a:rPr lang="en-US"/>
            <a:t>Respect Spiritual and Cultural Beliefs</a:t>
          </a:r>
        </a:p>
      </dgm:t>
    </dgm:pt>
    <dgm:pt modelId="{C90FF90E-E08C-4CBE-9B59-C7BD2CF7BF28}" type="parTrans" cxnId="{5FFB9E2D-71AD-4D6A-AB59-05DF7F297D12}">
      <dgm:prSet/>
      <dgm:spPr/>
      <dgm:t>
        <a:bodyPr/>
        <a:lstStyle/>
        <a:p>
          <a:endParaRPr lang="en-US"/>
        </a:p>
      </dgm:t>
    </dgm:pt>
    <dgm:pt modelId="{93E88DA3-CCE4-4EDB-8A62-117097766AFE}" type="sibTrans" cxnId="{5FFB9E2D-71AD-4D6A-AB59-05DF7F297D12}">
      <dgm:prSet/>
      <dgm:spPr/>
      <dgm:t>
        <a:bodyPr/>
        <a:lstStyle/>
        <a:p>
          <a:endParaRPr lang="en-US"/>
        </a:p>
      </dgm:t>
    </dgm:pt>
    <dgm:pt modelId="{70DA86CF-FAE6-4B9C-AA73-5A3FFF654600}">
      <dgm:prSet/>
      <dgm:spPr/>
      <dgm:t>
        <a:bodyPr/>
        <a:lstStyle/>
        <a:p>
          <a:r>
            <a:rPr lang="en-US" dirty="0">
              <a:solidFill>
                <a:schemeClr val="accent1"/>
              </a:solidFill>
            </a:rPr>
            <a:t>Use Interpreter Services when Needed</a:t>
          </a:r>
        </a:p>
      </dgm:t>
    </dgm:pt>
    <dgm:pt modelId="{891B83F8-8B00-4323-84E8-535EF08D46C0}" type="parTrans" cxnId="{5EE26899-1B2E-435D-8326-1787FEB28FA8}">
      <dgm:prSet/>
      <dgm:spPr/>
      <dgm:t>
        <a:bodyPr/>
        <a:lstStyle/>
        <a:p>
          <a:endParaRPr lang="en-US"/>
        </a:p>
      </dgm:t>
    </dgm:pt>
    <dgm:pt modelId="{20F141E1-A418-4FA4-B467-9EF56D050C80}" type="sibTrans" cxnId="{5EE26899-1B2E-435D-8326-1787FEB28FA8}">
      <dgm:prSet/>
      <dgm:spPr/>
      <dgm:t>
        <a:bodyPr/>
        <a:lstStyle/>
        <a:p>
          <a:endParaRPr lang="en-US"/>
        </a:p>
      </dgm:t>
    </dgm:pt>
    <dgm:pt modelId="{6C351E16-9C07-4DAE-8F05-3A92C20644BE}">
      <dgm:prSet/>
      <dgm:spPr/>
      <dgm:t>
        <a:bodyPr/>
        <a:lstStyle/>
        <a:p>
          <a:r>
            <a:rPr lang="en-US"/>
            <a:t>Recognize Different Grieving Styles</a:t>
          </a:r>
        </a:p>
      </dgm:t>
    </dgm:pt>
    <dgm:pt modelId="{7F19832A-D03E-492F-80ED-82F36ABE5A0B}" type="parTrans" cxnId="{F94CD55A-E8DB-4E59-A68E-912BDB697111}">
      <dgm:prSet/>
      <dgm:spPr/>
      <dgm:t>
        <a:bodyPr/>
        <a:lstStyle/>
        <a:p>
          <a:endParaRPr lang="en-US"/>
        </a:p>
      </dgm:t>
    </dgm:pt>
    <dgm:pt modelId="{21F6058A-26B8-4A66-AF69-3081B26DC8B3}" type="sibTrans" cxnId="{F94CD55A-E8DB-4E59-A68E-912BDB697111}">
      <dgm:prSet/>
      <dgm:spPr/>
      <dgm:t>
        <a:bodyPr/>
        <a:lstStyle/>
        <a:p>
          <a:endParaRPr lang="en-US"/>
        </a:p>
      </dgm:t>
    </dgm:pt>
    <dgm:pt modelId="{C5F7F55D-6B92-4A11-9529-4ADE876207A9}">
      <dgm:prSet/>
      <dgm:spPr/>
      <dgm:t>
        <a:bodyPr/>
        <a:lstStyle/>
        <a:p>
          <a:r>
            <a:rPr lang="en-US" dirty="0">
              <a:solidFill>
                <a:schemeClr val="accent1"/>
              </a:solidFill>
            </a:rPr>
            <a:t>Validate Emotional Reactions, even if Intense</a:t>
          </a:r>
        </a:p>
      </dgm:t>
    </dgm:pt>
    <dgm:pt modelId="{E1ADBC23-2C18-437B-BF3E-022067689112}" type="parTrans" cxnId="{5946AD39-52A6-4BF8-9C50-37DF1AE48803}">
      <dgm:prSet/>
      <dgm:spPr/>
      <dgm:t>
        <a:bodyPr/>
        <a:lstStyle/>
        <a:p>
          <a:endParaRPr lang="en-US"/>
        </a:p>
      </dgm:t>
    </dgm:pt>
    <dgm:pt modelId="{92319875-3992-477C-AD08-A4F83C74DF25}" type="sibTrans" cxnId="{5946AD39-52A6-4BF8-9C50-37DF1AE48803}">
      <dgm:prSet/>
      <dgm:spPr/>
      <dgm:t>
        <a:bodyPr/>
        <a:lstStyle/>
        <a:p>
          <a:endParaRPr lang="en-US"/>
        </a:p>
      </dgm:t>
    </dgm:pt>
    <dgm:pt modelId="{135B0666-F462-4B60-A572-5C784BADEEAE}" type="pres">
      <dgm:prSet presAssocID="{F1B6ABE2-2E29-4B90-98BB-2B8DC734FD85}" presName="root" presStyleCnt="0">
        <dgm:presLayoutVars>
          <dgm:dir/>
          <dgm:resizeHandles val="exact"/>
        </dgm:presLayoutVars>
      </dgm:prSet>
      <dgm:spPr/>
    </dgm:pt>
    <dgm:pt modelId="{D9A62CF8-8741-47C1-A4D6-CE412742E965}" type="pres">
      <dgm:prSet presAssocID="{26D2A69D-3C83-4311-B7A5-778A7E061CA5}" presName="compNode" presStyleCnt="0"/>
      <dgm:spPr/>
    </dgm:pt>
    <dgm:pt modelId="{55821BA5-6502-4FF3-8548-3D5AB0DE3EC3}" type="pres">
      <dgm:prSet presAssocID="{26D2A69D-3C83-4311-B7A5-778A7E061CA5}" presName="bgRect" presStyleLbl="bgShp" presStyleIdx="0" presStyleCnt="4"/>
      <dgm:spPr/>
    </dgm:pt>
    <dgm:pt modelId="{8B979527-8601-4EE1-8E61-F76F5017D026}" type="pres">
      <dgm:prSet presAssocID="{26D2A69D-3C83-4311-B7A5-778A7E061CA5}"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rth Globe Americas"/>
        </a:ext>
      </dgm:extLst>
    </dgm:pt>
    <dgm:pt modelId="{D7317CFE-CBCF-426C-93C9-C316F86C515B}" type="pres">
      <dgm:prSet presAssocID="{26D2A69D-3C83-4311-B7A5-778A7E061CA5}" presName="spaceRect" presStyleCnt="0"/>
      <dgm:spPr/>
    </dgm:pt>
    <dgm:pt modelId="{A73063FC-FA63-4D89-BAB4-3436209A3D2E}" type="pres">
      <dgm:prSet presAssocID="{26D2A69D-3C83-4311-B7A5-778A7E061CA5}" presName="parTx" presStyleLbl="revTx" presStyleIdx="0" presStyleCnt="4">
        <dgm:presLayoutVars>
          <dgm:chMax val="0"/>
          <dgm:chPref val="0"/>
        </dgm:presLayoutVars>
      </dgm:prSet>
      <dgm:spPr/>
    </dgm:pt>
    <dgm:pt modelId="{41F1B48A-4ADB-4E38-8FAC-582034C80DA3}" type="pres">
      <dgm:prSet presAssocID="{93E88DA3-CCE4-4EDB-8A62-117097766AFE}" presName="sibTrans" presStyleCnt="0"/>
      <dgm:spPr/>
    </dgm:pt>
    <dgm:pt modelId="{973F5804-4C5F-4DBD-9F37-DAE9D8109CA1}" type="pres">
      <dgm:prSet presAssocID="{70DA86CF-FAE6-4B9C-AA73-5A3FFF654600}" presName="compNode" presStyleCnt="0"/>
      <dgm:spPr/>
    </dgm:pt>
    <dgm:pt modelId="{D646BB9A-E675-452D-B78B-AD735995B8EE}" type="pres">
      <dgm:prSet presAssocID="{70DA86CF-FAE6-4B9C-AA73-5A3FFF654600}" presName="bgRect" presStyleLbl="bgShp" presStyleIdx="1" presStyleCnt="4"/>
      <dgm:spPr/>
    </dgm:pt>
    <dgm:pt modelId="{F443EFB5-E330-4A4F-B9A6-A10C2ABB1D87}" type="pres">
      <dgm:prSet presAssocID="{70DA86CF-FAE6-4B9C-AA73-5A3FFF65460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521C5D54-DC62-40AE-AAC2-62CC3248A623}" type="pres">
      <dgm:prSet presAssocID="{70DA86CF-FAE6-4B9C-AA73-5A3FFF654600}" presName="spaceRect" presStyleCnt="0"/>
      <dgm:spPr/>
    </dgm:pt>
    <dgm:pt modelId="{0151F9C1-EE70-4EB6-B327-37EE752C1FD8}" type="pres">
      <dgm:prSet presAssocID="{70DA86CF-FAE6-4B9C-AA73-5A3FFF654600}" presName="parTx" presStyleLbl="revTx" presStyleIdx="1" presStyleCnt="4">
        <dgm:presLayoutVars>
          <dgm:chMax val="0"/>
          <dgm:chPref val="0"/>
        </dgm:presLayoutVars>
      </dgm:prSet>
      <dgm:spPr/>
    </dgm:pt>
    <dgm:pt modelId="{E9B6B44D-4E5B-4E61-B691-1ED676292B62}" type="pres">
      <dgm:prSet presAssocID="{20F141E1-A418-4FA4-B467-9EF56D050C80}" presName="sibTrans" presStyleCnt="0"/>
      <dgm:spPr/>
    </dgm:pt>
    <dgm:pt modelId="{21621D39-D869-4AE3-B1E1-7008080C1887}" type="pres">
      <dgm:prSet presAssocID="{6C351E16-9C07-4DAE-8F05-3A92C20644BE}" presName="compNode" presStyleCnt="0"/>
      <dgm:spPr/>
    </dgm:pt>
    <dgm:pt modelId="{2FB94883-9B98-414B-98BF-AFFE577C8BC0}" type="pres">
      <dgm:prSet presAssocID="{6C351E16-9C07-4DAE-8F05-3A92C20644BE}" presName="bgRect" presStyleLbl="bgShp" presStyleIdx="2" presStyleCnt="4"/>
      <dgm:spPr/>
    </dgm:pt>
    <dgm:pt modelId="{14296005-5AB7-411A-8EB1-19FFAB20D45C}" type="pres">
      <dgm:prSet presAssocID="{6C351E16-9C07-4DAE-8F05-3A92C20644B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F2581A27-D2D4-4DFC-81E2-DA194AF7175B}" type="pres">
      <dgm:prSet presAssocID="{6C351E16-9C07-4DAE-8F05-3A92C20644BE}" presName="spaceRect" presStyleCnt="0"/>
      <dgm:spPr/>
    </dgm:pt>
    <dgm:pt modelId="{B526F4BA-B8BC-412F-B1E5-CC18C9F1B137}" type="pres">
      <dgm:prSet presAssocID="{6C351E16-9C07-4DAE-8F05-3A92C20644BE}" presName="parTx" presStyleLbl="revTx" presStyleIdx="2" presStyleCnt="4">
        <dgm:presLayoutVars>
          <dgm:chMax val="0"/>
          <dgm:chPref val="0"/>
        </dgm:presLayoutVars>
      </dgm:prSet>
      <dgm:spPr/>
    </dgm:pt>
    <dgm:pt modelId="{CB0915E5-2C34-4754-BACB-4F859738724A}" type="pres">
      <dgm:prSet presAssocID="{21F6058A-26B8-4A66-AF69-3081B26DC8B3}" presName="sibTrans" presStyleCnt="0"/>
      <dgm:spPr/>
    </dgm:pt>
    <dgm:pt modelId="{715A7620-3C83-45D4-A5E6-4C7CAA53D6D4}" type="pres">
      <dgm:prSet presAssocID="{C5F7F55D-6B92-4A11-9529-4ADE876207A9}" presName="compNode" presStyleCnt="0"/>
      <dgm:spPr/>
    </dgm:pt>
    <dgm:pt modelId="{AD1D68D8-55C6-4B46-A363-843B96EE0AFE}" type="pres">
      <dgm:prSet presAssocID="{C5F7F55D-6B92-4A11-9529-4ADE876207A9}" presName="bgRect" presStyleLbl="bgShp" presStyleIdx="3" presStyleCnt="4"/>
      <dgm:spPr/>
    </dgm:pt>
    <dgm:pt modelId="{1CBC6F84-DD0A-4FB6-AC10-A598B3125B84}" type="pres">
      <dgm:prSet presAssocID="{C5F7F55D-6B92-4A11-9529-4ADE876207A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Angry Face with No Fill"/>
        </a:ext>
      </dgm:extLst>
    </dgm:pt>
    <dgm:pt modelId="{459ADBC3-5650-4C81-921C-BA3BF4980870}" type="pres">
      <dgm:prSet presAssocID="{C5F7F55D-6B92-4A11-9529-4ADE876207A9}" presName="spaceRect" presStyleCnt="0"/>
      <dgm:spPr/>
    </dgm:pt>
    <dgm:pt modelId="{E98A1EB7-2B32-4174-8CE5-8F2272EC522B}" type="pres">
      <dgm:prSet presAssocID="{C5F7F55D-6B92-4A11-9529-4ADE876207A9}" presName="parTx" presStyleLbl="revTx" presStyleIdx="3" presStyleCnt="4">
        <dgm:presLayoutVars>
          <dgm:chMax val="0"/>
          <dgm:chPref val="0"/>
        </dgm:presLayoutVars>
      </dgm:prSet>
      <dgm:spPr/>
    </dgm:pt>
  </dgm:ptLst>
  <dgm:cxnLst>
    <dgm:cxn modelId="{5FFB9E2D-71AD-4D6A-AB59-05DF7F297D12}" srcId="{F1B6ABE2-2E29-4B90-98BB-2B8DC734FD85}" destId="{26D2A69D-3C83-4311-B7A5-778A7E061CA5}" srcOrd="0" destOrd="0" parTransId="{C90FF90E-E08C-4CBE-9B59-C7BD2CF7BF28}" sibTransId="{93E88DA3-CCE4-4EDB-8A62-117097766AFE}"/>
    <dgm:cxn modelId="{5946AD39-52A6-4BF8-9C50-37DF1AE48803}" srcId="{F1B6ABE2-2E29-4B90-98BB-2B8DC734FD85}" destId="{C5F7F55D-6B92-4A11-9529-4ADE876207A9}" srcOrd="3" destOrd="0" parTransId="{E1ADBC23-2C18-437B-BF3E-022067689112}" sibTransId="{92319875-3992-477C-AD08-A4F83C74DF25}"/>
    <dgm:cxn modelId="{F94CD55A-E8DB-4E59-A68E-912BDB697111}" srcId="{F1B6ABE2-2E29-4B90-98BB-2B8DC734FD85}" destId="{6C351E16-9C07-4DAE-8F05-3A92C20644BE}" srcOrd="2" destOrd="0" parTransId="{7F19832A-D03E-492F-80ED-82F36ABE5A0B}" sibTransId="{21F6058A-26B8-4A66-AF69-3081B26DC8B3}"/>
    <dgm:cxn modelId="{E2664C64-3C84-4A13-864D-3A2788EF1051}" type="presOf" srcId="{6C351E16-9C07-4DAE-8F05-3A92C20644BE}" destId="{B526F4BA-B8BC-412F-B1E5-CC18C9F1B137}" srcOrd="0" destOrd="0" presId="urn:microsoft.com/office/officeart/2018/2/layout/IconVerticalSolidList"/>
    <dgm:cxn modelId="{9EB70379-9E2F-459C-A366-02DB3983A7A7}" type="presOf" srcId="{70DA86CF-FAE6-4B9C-AA73-5A3FFF654600}" destId="{0151F9C1-EE70-4EB6-B327-37EE752C1FD8}" srcOrd="0" destOrd="0" presId="urn:microsoft.com/office/officeart/2018/2/layout/IconVerticalSolidList"/>
    <dgm:cxn modelId="{5EE26899-1B2E-435D-8326-1787FEB28FA8}" srcId="{F1B6ABE2-2E29-4B90-98BB-2B8DC734FD85}" destId="{70DA86CF-FAE6-4B9C-AA73-5A3FFF654600}" srcOrd="1" destOrd="0" parTransId="{891B83F8-8B00-4323-84E8-535EF08D46C0}" sibTransId="{20F141E1-A418-4FA4-B467-9EF56D050C80}"/>
    <dgm:cxn modelId="{EF372D9D-1C15-44BA-A6D8-C4E3E2DE1CCD}" type="presOf" srcId="{26D2A69D-3C83-4311-B7A5-778A7E061CA5}" destId="{A73063FC-FA63-4D89-BAB4-3436209A3D2E}" srcOrd="0" destOrd="0" presId="urn:microsoft.com/office/officeart/2018/2/layout/IconVerticalSolidList"/>
    <dgm:cxn modelId="{BF68BFAF-ADBB-4B4F-B19C-B66934AB6C8B}" type="presOf" srcId="{F1B6ABE2-2E29-4B90-98BB-2B8DC734FD85}" destId="{135B0666-F462-4B60-A572-5C784BADEEAE}" srcOrd="0" destOrd="0" presId="urn:microsoft.com/office/officeart/2018/2/layout/IconVerticalSolidList"/>
    <dgm:cxn modelId="{3D2082C7-26E0-48DE-AF30-F7B61ECE3D2B}" type="presOf" srcId="{C5F7F55D-6B92-4A11-9529-4ADE876207A9}" destId="{E98A1EB7-2B32-4174-8CE5-8F2272EC522B}" srcOrd="0" destOrd="0" presId="urn:microsoft.com/office/officeart/2018/2/layout/IconVerticalSolidList"/>
    <dgm:cxn modelId="{0D2B6DCB-066A-443D-82D1-CBEC8C6BC151}" type="presParOf" srcId="{135B0666-F462-4B60-A572-5C784BADEEAE}" destId="{D9A62CF8-8741-47C1-A4D6-CE412742E965}" srcOrd="0" destOrd="0" presId="urn:microsoft.com/office/officeart/2018/2/layout/IconVerticalSolidList"/>
    <dgm:cxn modelId="{92F0E2E6-C64B-4441-92D9-341D63F0B325}" type="presParOf" srcId="{D9A62CF8-8741-47C1-A4D6-CE412742E965}" destId="{55821BA5-6502-4FF3-8548-3D5AB0DE3EC3}" srcOrd="0" destOrd="0" presId="urn:microsoft.com/office/officeart/2018/2/layout/IconVerticalSolidList"/>
    <dgm:cxn modelId="{BBE41A3C-4DDB-4D4E-BE3C-78ECEA02D4AD}" type="presParOf" srcId="{D9A62CF8-8741-47C1-A4D6-CE412742E965}" destId="{8B979527-8601-4EE1-8E61-F76F5017D026}" srcOrd="1" destOrd="0" presId="urn:microsoft.com/office/officeart/2018/2/layout/IconVerticalSolidList"/>
    <dgm:cxn modelId="{415F1F2C-BD26-4DC4-B506-6137C8B9C5C0}" type="presParOf" srcId="{D9A62CF8-8741-47C1-A4D6-CE412742E965}" destId="{D7317CFE-CBCF-426C-93C9-C316F86C515B}" srcOrd="2" destOrd="0" presId="urn:microsoft.com/office/officeart/2018/2/layout/IconVerticalSolidList"/>
    <dgm:cxn modelId="{A4533CED-E073-4806-B6BE-BEEB8D6A2353}" type="presParOf" srcId="{D9A62CF8-8741-47C1-A4D6-CE412742E965}" destId="{A73063FC-FA63-4D89-BAB4-3436209A3D2E}" srcOrd="3" destOrd="0" presId="urn:microsoft.com/office/officeart/2018/2/layout/IconVerticalSolidList"/>
    <dgm:cxn modelId="{B922A328-BFF7-4035-81EA-04C1394E4D32}" type="presParOf" srcId="{135B0666-F462-4B60-A572-5C784BADEEAE}" destId="{41F1B48A-4ADB-4E38-8FAC-582034C80DA3}" srcOrd="1" destOrd="0" presId="urn:microsoft.com/office/officeart/2018/2/layout/IconVerticalSolidList"/>
    <dgm:cxn modelId="{257DCEFC-9A59-478F-A2A7-9B9CD7221435}" type="presParOf" srcId="{135B0666-F462-4B60-A572-5C784BADEEAE}" destId="{973F5804-4C5F-4DBD-9F37-DAE9D8109CA1}" srcOrd="2" destOrd="0" presId="urn:microsoft.com/office/officeart/2018/2/layout/IconVerticalSolidList"/>
    <dgm:cxn modelId="{17B6281E-D90B-45B3-9698-FDEF88FEEAFA}" type="presParOf" srcId="{973F5804-4C5F-4DBD-9F37-DAE9D8109CA1}" destId="{D646BB9A-E675-452D-B78B-AD735995B8EE}" srcOrd="0" destOrd="0" presId="urn:microsoft.com/office/officeart/2018/2/layout/IconVerticalSolidList"/>
    <dgm:cxn modelId="{5DBD64B2-F54D-40B3-A836-A48B4B0AF527}" type="presParOf" srcId="{973F5804-4C5F-4DBD-9F37-DAE9D8109CA1}" destId="{F443EFB5-E330-4A4F-B9A6-A10C2ABB1D87}" srcOrd="1" destOrd="0" presId="urn:microsoft.com/office/officeart/2018/2/layout/IconVerticalSolidList"/>
    <dgm:cxn modelId="{A4FC7A4E-C6AD-4446-9DC5-92CA0EF577B0}" type="presParOf" srcId="{973F5804-4C5F-4DBD-9F37-DAE9D8109CA1}" destId="{521C5D54-DC62-40AE-AAC2-62CC3248A623}" srcOrd="2" destOrd="0" presId="urn:microsoft.com/office/officeart/2018/2/layout/IconVerticalSolidList"/>
    <dgm:cxn modelId="{3EA7FF50-9AAE-4088-9204-58CB2857D475}" type="presParOf" srcId="{973F5804-4C5F-4DBD-9F37-DAE9D8109CA1}" destId="{0151F9C1-EE70-4EB6-B327-37EE752C1FD8}" srcOrd="3" destOrd="0" presId="urn:microsoft.com/office/officeart/2018/2/layout/IconVerticalSolidList"/>
    <dgm:cxn modelId="{6593B211-22CC-46B1-9A65-8C031E9A96AE}" type="presParOf" srcId="{135B0666-F462-4B60-A572-5C784BADEEAE}" destId="{E9B6B44D-4E5B-4E61-B691-1ED676292B62}" srcOrd="3" destOrd="0" presId="urn:microsoft.com/office/officeart/2018/2/layout/IconVerticalSolidList"/>
    <dgm:cxn modelId="{81CDB528-B315-4D3C-A9BD-69C7A3F99691}" type="presParOf" srcId="{135B0666-F462-4B60-A572-5C784BADEEAE}" destId="{21621D39-D869-4AE3-B1E1-7008080C1887}" srcOrd="4" destOrd="0" presId="urn:microsoft.com/office/officeart/2018/2/layout/IconVerticalSolidList"/>
    <dgm:cxn modelId="{BC2B1AAC-0F0B-4116-91E1-667E5D44E68C}" type="presParOf" srcId="{21621D39-D869-4AE3-B1E1-7008080C1887}" destId="{2FB94883-9B98-414B-98BF-AFFE577C8BC0}" srcOrd="0" destOrd="0" presId="urn:microsoft.com/office/officeart/2018/2/layout/IconVerticalSolidList"/>
    <dgm:cxn modelId="{E09ED3F8-B21C-4C3D-86A8-8D979144D1CC}" type="presParOf" srcId="{21621D39-D869-4AE3-B1E1-7008080C1887}" destId="{14296005-5AB7-411A-8EB1-19FFAB20D45C}" srcOrd="1" destOrd="0" presId="urn:microsoft.com/office/officeart/2018/2/layout/IconVerticalSolidList"/>
    <dgm:cxn modelId="{80D757CD-2B15-440C-978A-A095367E5F73}" type="presParOf" srcId="{21621D39-D869-4AE3-B1E1-7008080C1887}" destId="{F2581A27-D2D4-4DFC-81E2-DA194AF7175B}" srcOrd="2" destOrd="0" presId="urn:microsoft.com/office/officeart/2018/2/layout/IconVerticalSolidList"/>
    <dgm:cxn modelId="{A1B0BA48-EBE6-447D-BAB0-DECB17CDCE8D}" type="presParOf" srcId="{21621D39-D869-4AE3-B1E1-7008080C1887}" destId="{B526F4BA-B8BC-412F-B1E5-CC18C9F1B137}" srcOrd="3" destOrd="0" presId="urn:microsoft.com/office/officeart/2018/2/layout/IconVerticalSolidList"/>
    <dgm:cxn modelId="{8D92C62C-3425-4CF7-B28C-8D958C66D4FE}" type="presParOf" srcId="{135B0666-F462-4B60-A572-5C784BADEEAE}" destId="{CB0915E5-2C34-4754-BACB-4F859738724A}" srcOrd="5" destOrd="0" presId="urn:microsoft.com/office/officeart/2018/2/layout/IconVerticalSolidList"/>
    <dgm:cxn modelId="{327BEA26-A274-4E6F-A27A-28C7A64771B8}" type="presParOf" srcId="{135B0666-F462-4B60-A572-5C784BADEEAE}" destId="{715A7620-3C83-45D4-A5E6-4C7CAA53D6D4}" srcOrd="6" destOrd="0" presId="urn:microsoft.com/office/officeart/2018/2/layout/IconVerticalSolidList"/>
    <dgm:cxn modelId="{AE3ADE69-6233-4E06-8CB4-2B7A576BDAF6}" type="presParOf" srcId="{715A7620-3C83-45D4-A5E6-4C7CAA53D6D4}" destId="{AD1D68D8-55C6-4B46-A363-843B96EE0AFE}" srcOrd="0" destOrd="0" presId="urn:microsoft.com/office/officeart/2018/2/layout/IconVerticalSolidList"/>
    <dgm:cxn modelId="{EB48A110-6589-4FB5-BE10-1C83913CDDEC}" type="presParOf" srcId="{715A7620-3C83-45D4-A5E6-4C7CAA53D6D4}" destId="{1CBC6F84-DD0A-4FB6-AC10-A598B3125B84}" srcOrd="1" destOrd="0" presId="urn:microsoft.com/office/officeart/2018/2/layout/IconVerticalSolidList"/>
    <dgm:cxn modelId="{F7EB140E-50E7-426C-A8C8-9B37C652EB09}" type="presParOf" srcId="{715A7620-3C83-45D4-A5E6-4C7CAA53D6D4}" destId="{459ADBC3-5650-4C81-921C-BA3BF4980870}" srcOrd="2" destOrd="0" presId="urn:microsoft.com/office/officeart/2018/2/layout/IconVerticalSolidList"/>
    <dgm:cxn modelId="{C2977502-6B7F-4317-A420-4532A5A347C4}" type="presParOf" srcId="{715A7620-3C83-45D4-A5E6-4C7CAA53D6D4}" destId="{E98A1EB7-2B32-4174-8CE5-8F2272EC522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C8BE3FA-622C-4DF0-9758-1BDFC6704D3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7241403-C556-4D98-98C5-778F6BC58F19}">
      <dgm:prSet/>
      <dgm:spPr/>
      <dgm:t>
        <a:bodyPr/>
        <a:lstStyle/>
        <a:p>
          <a:pPr>
            <a:defRPr cap="all"/>
          </a:pPr>
          <a:r>
            <a:rPr lang="en-US"/>
            <a:t>Encourage Questions and Allow Silence</a:t>
          </a:r>
        </a:p>
      </dgm:t>
    </dgm:pt>
    <dgm:pt modelId="{6F6DA7FE-B9EA-4ECD-9BF9-D2C9E693AB59}" type="parTrans" cxnId="{83248304-5365-4532-8F94-2A02CF56467F}">
      <dgm:prSet/>
      <dgm:spPr/>
      <dgm:t>
        <a:bodyPr/>
        <a:lstStyle/>
        <a:p>
          <a:endParaRPr lang="en-US"/>
        </a:p>
      </dgm:t>
    </dgm:pt>
    <dgm:pt modelId="{958980A8-0869-4498-8E3F-D41CE2B2217E}" type="sibTrans" cxnId="{83248304-5365-4532-8F94-2A02CF56467F}">
      <dgm:prSet/>
      <dgm:spPr/>
      <dgm:t>
        <a:bodyPr/>
        <a:lstStyle/>
        <a:p>
          <a:endParaRPr lang="en-US"/>
        </a:p>
      </dgm:t>
    </dgm:pt>
    <dgm:pt modelId="{04C72A11-DDFD-408F-8D27-24248332D7B0}">
      <dgm:prSet/>
      <dgm:spPr/>
      <dgm:t>
        <a:bodyPr/>
        <a:lstStyle/>
        <a:p>
          <a:pPr>
            <a:defRPr cap="all"/>
          </a:pPr>
          <a:r>
            <a:rPr lang="en-US"/>
            <a:t>Provide Written Information if Appropriate</a:t>
          </a:r>
        </a:p>
      </dgm:t>
    </dgm:pt>
    <dgm:pt modelId="{BC0E5CD1-BD33-4238-A8A8-F32FB17E9F70}" type="parTrans" cxnId="{9A324B6C-65A9-4816-AFD9-10736971F93F}">
      <dgm:prSet/>
      <dgm:spPr/>
      <dgm:t>
        <a:bodyPr/>
        <a:lstStyle/>
        <a:p>
          <a:endParaRPr lang="en-US"/>
        </a:p>
      </dgm:t>
    </dgm:pt>
    <dgm:pt modelId="{1908C2E4-89A8-442F-8B83-BFA12B24123F}" type="sibTrans" cxnId="{9A324B6C-65A9-4816-AFD9-10736971F93F}">
      <dgm:prSet/>
      <dgm:spPr/>
      <dgm:t>
        <a:bodyPr/>
        <a:lstStyle/>
        <a:p>
          <a:endParaRPr lang="en-US"/>
        </a:p>
      </dgm:t>
    </dgm:pt>
    <dgm:pt modelId="{516AD906-C82A-496E-8E7F-9B9C85D97326}">
      <dgm:prSet/>
      <dgm:spPr/>
      <dgm:t>
        <a:bodyPr/>
        <a:lstStyle/>
        <a:p>
          <a:pPr>
            <a:defRPr cap="all"/>
          </a:pPr>
          <a:r>
            <a:rPr lang="en-US"/>
            <a:t>Offer Ongoing Updates and Access</a:t>
          </a:r>
        </a:p>
      </dgm:t>
    </dgm:pt>
    <dgm:pt modelId="{87CDE612-1C09-4B84-8882-F1B986C26B59}" type="parTrans" cxnId="{EA1E1F46-9046-46AF-8602-4AA2C430AD76}">
      <dgm:prSet/>
      <dgm:spPr/>
      <dgm:t>
        <a:bodyPr/>
        <a:lstStyle/>
        <a:p>
          <a:endParaRPr lang="en-US"/>
        </a:p>
      </dgm:t>
    </dgm:pt>
    <dgm:pt modelId="{10318D43-FD9A-4B37-993D-AD0A025CFB62}" type="sibTrans" cxnId="{EA1E1F46-9046-46AF-8602-4AA2C430AD76}">
      <dgm:prSet/>
      <dgm:spPr/>
      <dgm:t>
        <a:bodyPr/>
        <a:lstStyle/>
        <a:p>
          <a:endParaRPr lang="en-US"/>
        </a:p>
      </dgm:t>
    </dgm:pt>
    <dgm:pt modelId="{373438C2-87C5-460E-A7BB-4355A21FA1EE}">
      <dgm:prSet/>
      <dgm:spPr/>
      <dgm:t>
        <a:bodyPr/>
        <a:lstStyle/>
        <a:p>
          <a:pPr>
            <a:defRPr cap="all"/>
          </a:pPr>
          <a:r>
            <a:rPr lang="en-US"/>
            <a:t>Connect with Support: Counseling, Palliative Care, Chaplaincy</a:t>
          </a:r>
        </a:p>
      </dgm:t>
    </dgm:pt>
    <dgm:pt modelId="{80F1E3A0-D040-47D1-9C3A-1B2EE35003B6}" type="parTrans" cxnId="{99CE872F-594D-4B37-B838-22AF79E1724B}">
      <dgm:prSet/>
      <dgm:spPr/>
      <dgm:t>
        <a:bodyPr/>
        <a:lstStyle/>
        <a:p>
          <a:endParaRPr lang="en-US"/>
        </a:p>
      </dgm:t>
    </dgm:pt>
    <dgm:pt modelId="{2A8A1B5C-9BD0-4EE9-B24D-AC8BD62F4E0E}" type="sibTrans" cxnId="{99CE872F-594D-4B37-B838-22AF79E1724B}">
      <dgm:prSet/>
      <dgm:spPr/>
      <dgm:t>
        <a:bodyPr/>
        <a:lstStyle/>
        <a:p>
          <a:endParaRPr lang="en-US"/>
        </a:p>
      </dgm:t>
    </dgm:pt>
    <dgm:pt modelId="{FA915E6D-70E0-440B-9231-2B8710F506A5}" type="pres">
      <dgm:prSet presAssocID="{1C8BE3FA-622C-4DF0-9758-1BDFC6704D39}" presName="root" presStyleCnt="0">
        <dgm:presLayoutVars>
          <dgm:dir/>
          <dgm:resizeHandles val="exact"/>
        </dgm:presLayoutVars>
      </dgm:prSet>
      <dgm:spPr/>
    </dgm:pt>
    <dgm:pt modelId="{763226C8-7E87-44AE-88BB-8F09FA039749}" type="pres">
      <dgm:prSet presAssocID="{07241403-C556-4D98-98C5-778F6BC58F19}" presName="compNode" presStyleCnt="0"/>
      <dgm:spPr/>
    </dgm:pt>
    <dgm:pt modelId="{CE5C3991-0B0A-4657-A0D6-E28D3D7FC082}" type="pres">
      <dgm:prSet presAssocID="{07241403-C556-4D98-98C5-778F6BC58F19}" presName="iconBgRect" presStyleLbl="bgShp" presStyleIdx="0" presStyleCnt="4"/>
      <dgm:spPr/>
    </dgm:pt>
    <dgm:pt modelId="{4F47317F-9AF4-4605-B77C-5C6A70E717C9}" type="pres">
      <dgm:prSet presAssocID="{07241403-C556-4D98-98C5-778F6BC58F1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506C9E8F-A4C0-45F6-9369-AA89E8A995AE}" type="pres">
      <dgm:prSet presAssocID="{07241403-C556-4D98-98C5-778F6BC58F19}" presName="spaceRect" presStyleCnt="0"/>
      <dgm:spPr/>
    </dgm:pt>
    <dgm:pt modelId="{959F35CA-A4DD-4AB2-9C27-B081C7D8F2CE}" type="pres">
      <dgm:prSet presAssocID="{07241403-C556-4D98-98C5-778F6BC58F19}" presName="textRect" presStyleLbl="revTx" presStyleIdx="0" presStyleCnt="4">
        <dgm:presLayoutVars>
          <dgm:chMax val="1"/>
          <dgm:chPref val="1"/>
        </dgm:presLayoutVars>
      </dgm:prSet>
      <dgm:spPr/>
    </dgm:pt>
    <dgm:pt modelId="{DC3215DC-8246-4BB1-A469-F4F30E18FC20}" type="pres">
      <dgm:prSet presAssocID="{958980A8-0869-4498-8E3F-D41CE2B2217E}" presName="sibTrans" presStyleCnt="0"/>
      <dgm:spPr/>
    </dgm:pt>
    <dgm:pt modelId="{B952814F-9F0A-4CFE-856F-2D18F7D3380D}" type="pres">
      <dgm:prSet presAssocID="{04C72A11-DDFD-408F-8D27-24248332D7B0}" presName="compNode" presStyleCnt="0"/>
      <dgm:spPr/>
    </dgm:pt>
    <dgm:pt modelId="{783D2F74-A9CE-4A8E-A9C7-9ED66473B84C}" type="pres">
      <dgm:prSet presAssocID="{04C72A11-DDFD-408F-8D27-24248332D7B0}" presName="iconBgRect" presStyleLbl="bgShp" presStyleIdx="1" presStyleCnt="4"/>
      <dgm:spPr/>
    </dgm:pt>
    <dgm:pt modelId="{5FAC8D84-5ED3-422C-92E4-DE48C4B0E789}" type="pres">
      <dgm:prSet presAssocID="{04C72A11-DDFD-408F-8D27-24248332D7B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C876693C-DFC6-4320-BBD8-ED8D479B3A06}" type="pres">
      <dgm:prSet presAssocID="{04C72A11-DDFD-408F-8D27-24248332D7B0}" presName="spaceRect" presStyleCnt="0"/>
      <dgm:spPr/>
    </dgm:pt>
    <dgm:pt modelId="{362C60D1-363E-4A15-B4C0-CBD0D200D11D}" type="pres">
      <dgm:prSet presAssocID="{04C72A11-DDFD-408F-8D27-24248332D7B0}" presName="textRect" presStyleLbl="revTx" presStyleIdx="1" presStyleCnt="4">
        <dgm:presLayoutVars>
          <dgm:chMax val="1"/>
          <dgm:chPref val="1"/>
        </dgm:presLayoutVars>
      </dgm:prSet>
      <dgm:spPr/>
    </dgm:pt>
    <dgm:pt modelId="{35655A3D-3DD6-423A-BF67-27F6D8EC92AD}" type="pres">
      <dgm:prSet presAssocID="{1908C2E4-89A8-442F-8B83-BFA12B24123F}" presName="sibTrans" presStyleCnt="0"/>
      <dgm:spPr/>
    </dgm:pt>
    <dgm:pt modelId="{3D038F9E-A47E-4A08-A9B6-5C043FF3C81D}" type="pres">
      <dgm:prSet presAssocID="{516AD906-C82A-496E-8E7F-9B9C85D97326}" presName="compNode" presStyleCnt="0"/>
      <dgm:spPr/>
    </dgm:pt>
    <dgm:pt modelId="{D440F2E6-4DDF-4DD3-8386-0CB253633275}" type="pres">
      <dgm:prSet presAssocID="{516AD906-C82A-496E-8E7F-9B9C85D97326}" presName="iconBgRect" presStyleLbl="bgShp" presStyleIdx="2" presStyleCnt="4"/>
      <dgm:spPr/>
    </dgm:pt>
    <dgm:pt modelId="{BAB58E9E-DAA0-43A4-B3A0-B35729549B19}" type="pres">
      <dgm:prSet presAssocID="{516AD906-C82A-496E-8E7F-9B9C85D9732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A73E0985-6C6B-4B6B-94F5-2250748EDFB5}" type="pres">
      <dgm:prSet presAssocID="{516AD906-C82A-496E-8E7F-9B9C85D97326}" presName="spaceRect" presStyleCnt="0"/>
      <dgm:spPr/>
    </dgm:pt>
    <dgm:pt modelId="{07FD00F8-40C9-4EDC-8860-475A17B7BE04}" type="pres">
      <dgm:prSet presAssocID="{516AD906-C82A-496E-8E7F-9B9C85D97326}" presName="textRect" presStyleLbl="revTx" presStyleIdx="2" presStyleCnt="4">
        <dgm:presLayoutVars>
          <dgm:chMax val="1"/>
          <dgm:chPref val="1"/>
        </dgm:presLayoutVars>
      </dgm:prSet>
      <dgm:spPr/>
    </dgm:pt>
    <dgm:pt modelId="{2A19315D-71D6-4F5A-9552-F7A68984EC60}" type="pres">
      <dgm:prSet presAssocID="{10318D43-FD9A-4B37-993D-AD0A025CFB62}" presName="sibTrans" presStyleCnt="0"/>
      <dgm:spPr/>
    </dgm:pt>
    <dgm:pt modelId="{F8581B85-9C31-4A2E-ADB8-9CAA99826EA2}" type="pres">
      <dgm:prSet presAssocID="{373438C2-87C5-460E-A7BB-4355A21FA1EE}" presName="compNode" presStyleCnt="0"/>
      <dgm:spPr/>
    </dgm:pt>
    <dgm:pt modelId="{5189B158-C3B6-446D-952C-6B9942254090}" type="pres">
      <dgm:prSet presAssocID="{373438C2-87C5-460E-A7BB-4355A21FA1EE}" presName="iconBgRect" presStyleLbl="bgShp" presStyleIdx="3" presStyleCnt="4"/>
      <dgm:spPr/>
    </dgm:pt>
    <dgm:pt modelId="{11775AC8-B5DA-49CC-B051-A1CD7EAAC5BF}" type="pres">
      <dgm:prSet presAssocID="{373438C2-87C5-460E-A7BB-4355A21FA1E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ctor"/>
        </a:ext>
      </dgm:extLst>
    </dgm:pt>
    <dgm:pt modelId="{09E47BB1-CA02-4611-8F05-27600863C8B8}" type="pres">
      <dgm:prSet presAssocID="{373438C2-87C5-460E-A7BB-4355A21FA1EE}" presName="spaceRect" presStyleCnt="0"/>
      <dgm:spPr/>
    </dgm:pt>
    <dgm:pt modelId="{107BD820-8F4C-44B7-BD35-2E2AAFAC1883}" type="pres">
      <dgm:prSet presAssocID="{373438C2-87C5-460E-A7BB-4355A21FA1EE}" presName="textRect" presStyleLbl="revTx" presStyleIdx="3" presStyleCnt="4">
        <dgm:presLayoutVars>
          <dgm:chMax val="1"/>
          <dgm:chPref val="1"/>
        </dgm:presLayoutVars>
      </dgm:prSet>
      <dgm:spPr/>
    </dgm:pt>
  </dgm:ptLst>
  <dgm:cxnLst>
    <dgm:cxn modelId="{83248304-5365-4532-8F94-2A02CF56467F}" srcId="{1C8BE3FA-622C-4DF0-9758-1BDFC6704D39}" destId="{07241403-C556-4D98-98C5-778F6BC58F19}" srcOrd="0" destOrd="0" parTransId="{6F6DA7FE-B9EA-4ECD-9BF9-D2C9E693AB59}" sibTransId="{958980A8-0869-4498-8E3F-D41CE2B2217E}"/>
    <dgm:cxn modelId="{36804F18-DA69-4B0A-BBD8-AD604EAF4107}" type="presOf" srcId="{373438C2-87C5-460E-A7BB-4355A21FA1EE}" destId="{107BD820-8F4C-44B7-BD35-2E2AAFAC1883}" srcOrd="0" destOrd="0" presId="urn:microsoft.com/office/officeart/2018/5/layout/IconCircleLabelList"/>
    <dgm:cxn modelId="{60A4951A-091B-4D95-A865-244830E01950}" type="presOf" srcId="{04C72A11-DDFD-408F-8D27-24248332D7B0}" destId="{362C60D1-363E-4A15-B4C0-CBD0D200D11D}" srcOrd="0" destOrd="0" presId="urn:microsoft.com/office/officeart/2018/5/layout/IconCircleLabelList"/>
    <dgm:cxn modelId="{99CE872F-594D-4B37-B838-22AF79E1724B}" srcId="{1C8BE3FA-622C-4DF0-9758-1BDFC6704D39}" destId="{373438C2-87C5-460E-A7BB-4355A21FA1EE}" srcOrd="3" destOrd="0" parTransId="{80F1E3A0-D040-47D1-9C3A-1B2EE35003B6}" sibTransId="{2A8A1B5C-9BD0-4EE9-B24D-AC8BD62F4E0E}"/>
    <dgm:cxn modelId="{EA1E1F46-9046-46AF-8602-4AA2C430AD76}" srcId="{1C8BE3FA-622C-4DF0-9758-1BDFC6704D39}" destId="{516AD906-C82A-496E-8E7F-9B9C85D97326}" srcOrd="2" destOrd="0" parTransId="{87CDE612-1C09-4B84-8882-F1B986C26B59}" sibTransId="{10318D43-FD9A-4B37-993D-AD0A025CFB62}"/>
    <dgm:cxn modelId="{9A324B6C-65A9-4816-AFD9-10736971F93F}" srcId="{1C8BE3FA-622C-4DF0-9758-1BDFC6704D39}" destId="{04C72A11-DDFD-408F-8D27-24248332D7B0}" srcOrd="1" destOrd="0" parTransId="{BC0E5CD1-BD33-4238-A8A8-F32FB17E9F70}" sibTransId="{1908C2E4-89A8-442F-8B83-BFA12B24123F}"/>
    <dgm:cxn modelId="{74AAAF8E-78A5-46B4-9938-1D5E726EB936}" type="presOf" srcId="{07241403-C556-4D98-98C5-778F6BC58F19}" destId="{959F35CA-A4DD-4AB2-9C27-B081C7D8F2CE}" srcOrd="0" destOrd="0" presId="urn:microsoft.com/office/officeart/2018/5/layout/IconCircleLabelList"/>
    <dgm:cxn modelId="{D8B5B491-C0B7-44A1-ADD8-E0037C20D6CA}" type="presOf" srcId="{516AD906-C82A-496E-8E7F-9B9C85D97326}" destId="{07FD00F8-40C9-4EDC-8860-475A17B7BE04}" srcOrd="0" destOrd="0" presId="urn:microsoft.com/office/officeart/2018/5/layout/IconCircleLabelList"/>
    <dgm:cxn modelId="{0B02B3E0-F7C9-4175-BD85-C9FE76F2AC3B}" type="presOf" srcId="{1C8BE3FA-622C-4DF0-9758-1BDFC6704D39}" destId="{FA915E6D-70E0-440B-9231-2B8710F506A5}" srcOrd="0" destOrd="0" presId="urn:microsoft.com/office/officeart/2018/5/layout/IconCircleLabelList"/>
    <dgm:cxn modelId="{3E054E87-3366-4E62-B54B-B5C5B71BB3F8}" type="presParOf" srcId="{FA915E6D-70E0-440B-9231-2B8710F506A5}" destId="{763226C8-7E87-44AE-88BB-8F09FA039749}" srcOrd="0" destOrd="0" presId="urn:microsoft.com/office/officeart/2018/5/layout/IconCircleLabelList"/>
    <dgm:cxn modelId="{038DC89B-0526-4901-8CFF-B7CEC4EF4311}" type="presParOf" srcId="{763226C8-7E87-44AE-88BB-8F09FA039749}" destId="{CE5C3991-0B0A-4657-A0D6-E28D3D7FC082}" srcOrd="0" destOrd="0" presId="urn:microsoft.com/office/officeart/2018/5/layout/IconCircleLabelList"/>
    <dgm:cxn modelId="{E8BBD65C-EBD5-4877-A26B-4F4ED340DF93}" type="presParOf" srcId="{763226C8-7E87-44AE-88BB-8F09FA039749}" destId="{4F47317F-9AF4-4605-B77C-5C6A70E717C9}" srcOrd="1" destOrd="0" presId="urn:microsoft.com/office/officeart/2018/5/layout/IconCircleLabelList"/>
    <dgm:cxn modelId="{BF534EF0-E4E9-4352-BF8A-4B3C0B7DA49E}" type="presParOf" srcId="{763226C8-7E87-44AE-88BB-8F09FA039749}" destId="{506C9E8F-A4C0-45F6-9369-AA89E8A995AE}" srcOrd="2" destOrd="0" presId="urn:microsoft.com/office/officeart/2018/5/layout/IconCircleLabelList"/>
    <dgm:cxn modelId="{FB5C6B87-73BD-4AB2-9516-7B736EC5666E}" type="presParOf" srcId="{763226C8-7E87-44AE-88BB-8F09FA039749}" destId="{959F35CA-A4DD-4AB2-9C27-B081C7D8F2CE}" srcOrd="3" destOrd="0" presId="urn:microsoft.com/office/officeart/2018/5/layout/IconCircleLabelList"/>
    <dgm:cxn modelId="{9B93E34E-C18A-46A0-90D4-FDC47F63DA10}" type="presParOf" srcId="{FA915E6D-70E0-440B-9231-2B8710F506A5}" destId="{DC3215DC-8246-4BB1-A469-F4F30E18FC20}" srcOrd="1" destOrd="0" presId="urn:microsoft.com/office/officeart/2018/5/layout/IconCircleLabelList"/>
    <dgm:cxn modelId="{93DECF01-7DF3-4AF3-B0D4-051EF86C99BE}" type="presParOf" srcId="{FA915E6D-70E0-440B-9231-2B8710F506A5}" destId="{B952814F-9F0A-4CFE-856F-2D18F7D3380D}" srcOrd="2" destOrd="0" presId="urn:microsoft.com/office/officeart/2018/5/layout/IconCircleLabelList"/>
    <dgm:cxn modelId="{38B2F824-3679-4224-A5B4-6AF88BAE9443}" type="presParOf" srcId="{B952814F-9F0A-4CFE-856F-2D18F7D3380D}" destId="{783D2F74-A9CE-4A8E-A9C7-9ED66473B84C}" srcOrd="0" destOrd="0" presId="urn:microsoft.com/office/officeart/2018/5/layout/IconCircleLabelList"/>
    <dgm:cxn modelId="{B69F7EFF-105C-4C27-98CE-7D065D6F1F02}" type="presParOf" srcId="{B952814F-9F0A-4CFE-856F-2D18F7D3380D}" destId="{5FAC8D84-5ED3-422C-92E4-DE48C4B0E789}" srcOrd="1" destOrd="0" presId="urn:microsoft.com/office/officeart/2018/5/layout/IconCircleLabelList"/>
    <dgm:cxn modelId="{4EEA1CF7-4FE2-414D-838F-BCF5FC74689C}" type="presParOf" srcId="{B952814F-9F0A-4CFE-856F-2D18F7D3380D}" destId="{C876693C-DFC6-4320-BBD8-ED8D479B3A06}" srcOrd="2" destOrd="0" presId="urn:microsoft.com/office/officeart/2018/5/layout/IconCircleLabelList"/>
    <dgm:cxn modelId="{AC0ED763-4FF7-4561-9418-8F97BC349E5B}" type="presParOf" srcId="{B952814F-9F0A-4CFE-856F-2D18F7D3380D}" destId="{362C60D1-363E-4A15-B4C0-CBD0D200D11D}" srcOrd="3" destOrd="0" presId="urn:microsoft.com/office/officeart/2018/5/layout/IconCircleLabelList"/>
    <dgm:cxn modelId="{E882FA22-519D-44D5-9C50-86C4570B7F22}" type="presParOf" srcId="{FA915E6D-70E0-440B-9231-2B8710F506A5}" destId="{35655A3D-3DD6-423A-BF67-27F6D8EC92AD}" srcOrd="3" destOrd="0" presId="urn:microsoft.com/office/officeart/2018/5/layout/IconCircleLabelList"/>
    <dgm:cxn modelId="{50577A64-3D38-43F4-96E1-D27775C4B5C8}" type="presParOf" srcId="{FA915E6D-70E0-440B-9231-2B8710F506A5}" destId="{3D038F9E-A47E-4A08-A9B6-5C043FF3C81D}" srcOrd="4" destOrd="0" presId="urn:microsoft.com/office/officeart/2018/5/layout/IconCircleLabelList"/>
    <dgm:cxn modelId="{92317BA7-E8B3-4501-B306-417105095154}" type="presParOf" srcId="{3D038F9E-A47E-4A08-A9B6-5C043FF3C81D}" destId="{D440F2E6-4DDF-4DD3-8386-0CB253633275}" srcOrd="0" destOrd="0" presId="urn:microsoft.com/office/officeart/2018/5/layout/IconCircleLabelList"/>
    <dgm:cxn modelId="{F8CE3CBD-1837-4290-98EB-FC3BABF34511}" type="presParOf" srcId="{3D038F9E-A47E-4A08-A9B6-5C043FF3C81D}" destId="{BAB58E9E-DAA0-43A4-B3A0-B35729549B19}" srcOrd="1" destOrd="0" presId="urn:microsoft.com/office/officeart/2018/5/layout/IconCircleLabelList"/>
    <dgm:cxn modelId="{D21207B1-1ED5-4C4D-B5ED-7ECC5CFDC715}" type="presParOf" srcId="{3D038F9E-A47E-4A08-A9B6-5C043FF3C81D}" destId="{A73E0985-6C6B-4B6B-94F5-2250748EDFB5}" srcOrd="2" destOrd="0" presId="urn:microsoft.com/office/officeart/2018/5/layout/IconCircleLabelList"/>
    <dgm:cxn modelId="{D1B863A5-571B-4B0B-8FE3-F1F5FF18FB6A}" type="presParOf" srcId="{3D038F9E-A47E-4A08-A9B6-5C043FF3C81D}" destId="{07FD00F8-40C9-4EDC-8860-475A17B7BE04}" srcOrd="3" destOrd="0" presId="urn:microsoft.com/office/officeart/2018/5/layout/IconCircleLabelList"/>
    <dgm:cxn modelId="{B5CBD462-72D2-445B-ADDF-2E9457A974DF}" type="presParOf" srcId="{FA915E6D-70E0-440B-9231-2B8710F506A5}" destId="{2A19315D-71D6-4F5A-9552-F7A68984EC60}" srcOrd="5" destOrd="0" presId="urn:microsoft.com/office/officeart/2018/5/layout/IconCircleLabelList"/>
    <dgm:cxn modelId="{9A830A6A-DE09-46A8-9A9B-067A9289A069}" type="presParOf" srcId="{FA915E6D-70E0-440B-9231-2B8710F506A5}" destId="{F8581B85-9C31-4A2E-ADB8-9CAA99826EA2}" srcOrd="6" destOrd="0" presId="urn:microsoft.com/office/officeart/2018/5/layout/IconCircleLabelList"/>
    <dgm:cxn modelId="{5CA1D51B-53AA-4462-B92F-F950E7D4D4E0}" type="presParOf" srcId="{F8581B85-9C31-4A2E-ADB8-9CAA99826EA2}" destId="{5189B158-C3B6-446D-952C-6B9942254090}" srcOrd="0" destOrd="0" presId="urn:microsoft.com/office/officeart/2018/5/layout/IconCircleLabelList"/>
    <dgm:cxn modelId="{1D267740-7823-4439-B687-3BC11F610403}" type="presParOf" srcId="{F8581B85-9C31-4A2E-ADB8-9CAA99826EA2}" destId="{11775AC8-B5DA-49CC-B051-A1CD7EAAC5BF}" srcOrd="1" destOrd="0" presId="urn:microsoft.com/office/officeart/2018/5/layout/IconCircleLabelList"/>
    <dgm:cxn modelId="{84FC979C-273A-4F6E-A7FA-16D83D687378}" type="presParOf" srcId="{F8581B85-9C31-4A2E-ADB8-9CAA99826EA2}" destId="{09E47BB1-CA02-4611-8F05-27600863C8B8}" srcOrd="2" destOrd="0" presId="urn:microsoft.com/office/officeart/2018/5/layout/IconCircleLabelList"/>
    <dgm:cxn modelId="{5A7E1E7B-975C-49F4-82A5-722FC822DBC2}" type="presParOf" srcId="{F8581B85-9C31-4A2E-ADB8-9CAA99826EA2}" destId="{107BD820-8F4C-44B7-BD35-2E2AAFAC1883}"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EAC787-CA82-4408-B988-9E6BF4D9F3C5}"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72CD47F1-CE7C-447B-A0A1-C9D47CFA2328}">
      <dgm:prSet/>
      <dgm:spPr/>
      <dgm:t>
        <a:bodyPr/>
        <a:lstStyle/>
        <a:p>
          <a:r>
            <a:rPr lang="en-US" b="0" i="0"/>
            <a:t>Honesty, Compassion, and Effective communication are the key components to having a successful difficult discussion</a:t>
          </a:r>
          <a:endParaRPr lang="en-US"/>
        </a:p>
      </dgm:t>
    </dgm:pt>
    <dgm:pt modelId="{CEC7823C-9DF6-46ED-ABB3-99DC3BA4DD0A}" type="parTrans" cxnId="{A759B421-6DC3-4C76-BE80-3A5A40A0DB16}">
      <dgm:prSet/>
      <dgm:spPr/>
      <dgm:t>
        <a:bodyPr/>
        <a:lstStyle/>
        <a:p>
          <a:endParaRPr lang="en-US"/>
        </a:p>
      </dgm:t>
    </dgm:pt>
    <dgm:pt modelId="{25F8B501-2C04-441D-B7E8-AF9772BFC1B0}" type="sibTrans" cxnId="{A759B421-6DC3-4C76-BE80-3A5A40A0DB16}">
      <dgm:prSet/>
      <dgm:spPr/>
      <dgm:t>
        <a:bodyPr/>
        <a:lstStyle/>
        <a:p>
          <a:endParaRPr lang="en-US"/>
        </a:p>
      </dgm:t>
    </dgm:pt>
    <dgm:pt modelId="{8EBB97C2-141A-46BB-856A-4BC707EF5C9C}">
      <dgm:prSet/>
      <dgm:spPr/>
      <dgm:t>
        <a:bodyPr/>
        <a:lstStyle/>
        <a:p>
          <a:r>
            <a:rPr lang="en-US" dirty="0">
              <a:solidFill>
                <a:schemeClr val="accent1"/>
              </a:solidFill>
            </a:rPr>
            <a:t>Effective Communication is a Skill to be Learned…Not Practiced</a:t>
          </a:r>
        </a:p>
      </dgm:t>
    </dgm:pt>
    <dgm:pt modelId="{5FCBFA3D-FCA1-4D0A-BD56-8D84D9881BFA}" type="parTrans" cxnId="{B7D0E815-7AD3-4344-B898-FC33939ACF96}">
      <dgm:prSet/>
      <dgm:spPr/>
      <dgm:t>
        <a:bodyPr/>
        <a:lstStyle/>
        <a:p>
          <a:endParaRPr lang="en-US"/>
        </a:p>
      </dgm:t>
    </dgm:pt>
    <dgm:pt modelId="{BEB00F33-B1C0-4962-B0A1-F089D6DA9D3F}" type="sibTrans" cxnId="{B7D0E815-7AD3-4344-B898-FC33939ACF96}">
      <dgm:prSet/>
      <dgm:spPr/>
      <dgm:t>
        <a:bodyPr/>
        <a:lstStyle/>
        <a:p>
          <a:endParaRPr lang="en-US"/>
        </a:p>
      </dgm:t>
    </dgm:pt>
    <dgm:pt modelId="{B59F5905-44D5-4ADB-91C1-2CCC08244CE4}">
      <dgm:prSet/>
      <dgm:spPr/>
      <dgm:t>
        <a:bodyPr/>
        <a:lstStyle/>
        <a:p>
          <a:r>
            <a:rPr lang="en-US"/>
            <a:t>Effective Communication is an Act of Compassion</a:t>
          </a:r>
        </a:p>
      </dgm:t>
    </dgm:pt>
    <dgm:pt modelId="{7E0E209C-F234-457E-8880-28F16AF18756}" type="parTrans" cxnId="{6CE77249-DF39-485E-8224-831ABF748339}">
      <dgm:prSet/>
      <dgm:spPr/>
      <dgm:t>
        <a:bodyPr/>
        <a:lstStyle/>
        <a:p>
          <a:endParaRPr lang="en-US"/>
        </a:p>
      </dgm:t>
    </dgm:pt>
    <dgm:pt modelId="{D8773A04-C5B2-48C3-8489-BDED585801E1}" type="sibTrans" cxnId="{6CE77249-DF39-485E-8224-831ABF748339}">
      <dgm:prSet/>
      <dgm:spPr/>
      <dgm:t>
        <a:bodyPr/>
        <a:lstStyle/>
        <a:p>
          <a:endParaRPr lang="en-US"/>
        </a:p>
      </dgm:t>
    </dgm:pt>
    <dgm:pt modelId="{5FE41673-8F98-42F0-A175-116333050942}">
      <dgm:prSet/>
      <dgm:spPr/>
      <dgm:t>
        <a:bodyPr/>
        <a:lstStyle/>
        <a:p>
          <a:r>
            <a:rPr lang="en-US" dirty="0">
              <a:solidFill>
                <a:schemeClr val="accent1"/>
              </a:solidFill>
            </a:rPr>
            <a:t>Families remember How We make Them Feel</a:t>
          </a:r>
        </a:p>
      </dgm:t>
    </dgm:pt>
    <dgm:pt modelId="{536107C8-3E4D-483B-AF3B-6FCBF23A6AEB}" type="parTrans" cxnId="{0E09122D-B495-4F82-B49C-35FDAA5CA16D}">
      <dgm:prSet/>
      <dgm:spPr/>
      <dgm:t>
        <a:bodyPr/>
        <a:lstStyle/>
        <a:p>
          <a:endParaRPr lang="en-US"/>
        </a:p>
      </dgm:t>
    </dgm:pt>
    <dgm:pt modelId="{E199FCB7-29E5-433D-8DA9-B59F7897D385}" type="sibTrans" cxnId="{0E09122D-B495-4F82-B49C-35FDAA5CA16D}">
      <dgm:prSet/>
      <dgm:spPr/>
      <dgm:t>
        <a:bodyPr/>
        <a:lstStyle/>
        <a:p>
          <a:endParaRPr lang="en-US"/>
        </a:p>
      </dgm:t>
    </dgm:pt>
    <dgm:pt modelId="{ED73B5E2-01BF-4CF4-ADC5-0D3FD8303EFA}">
      <dgm:prSet/>
      <dgm:spPr/>
      <dgm:t>
        <a:bodyPr/>
        <a:lstStyle/>
        <a:p>
          <a:r>
            <a:rPr lang="en-US"/>
            <a:t>Practice, Teamwork, and Empathy make a Difference</a:t>
          </a:r>
        </a:p>
      </dgm:t>
    </dgm:pt>
    <dgm:pt modelId="{7EEC60D3-B435-4926-8161-219614023210}" type="parTrans" cxnId="{42146D0D-1CFE-42C7-B81B-6E8F30DA16AE}">
      <dgm:prSet/>
      <dgm:spPr/>
      <dgm:t>
        <a:bodyPr/>
        <a:lstStyle/>
        <a:p>
          <a:endParaRPr lang="en-US"/>
        </a:p>
      </dgm:t>
    </dgm:pt>
    <dgm:pt modelId="{2C644570-EFE4-4453-9FDB-74474AE2A7FF}" type="sibTrans" cxnId="{42146D0D-1CFE-42C7-B81B-6E8F30DA16AE}">
      <dgm:prSet/>
      <dgm:spPr/>
      <dgm:t>
        <a:bodyPr/>
        <a:lstStyle/>
        <a:p>
          <a:endParaRPr lang="en-US"/>
        </a:p>
      </dgm:t>
    </dgm:pt>
    <dgm:pt modelId="{25D202BE-1584-0143-9D46-F3B2E4A82B71}" type="pres">
      <dgm:prSet presAssocID="{CEEAC787-CA82-4408-B988-9E6BF4D9F3C5}" presName="vert0" presStyleCnt="0">
        <dgm:presLayoutVars>
          <dgm:dir/>
          <dgm:animOne val="branch"/>
          <dgm:animLvl val="lvl"/>
        </dgm:presLayoutVars>
      </dgm:prSet>
      <dgm:spPr/>
    </dgm:pt>
    <dgm:pt modelId="{6B5B9011-28C4-1048-932B-1D905FF2F5D3}" type="pres">
      <dgm:prSet presAssocID="{72CD47F1-CE7C-447B-A0A1-C9D47CFA2328}" presName="thickLine" presStyleLbl="alignNode1" presStyleIdx="0" presStyleCnt="5"/>
      <dgm:spPr/>
    </dgm:pt>
    <dgm:pt modelId="{D0C98D2B-B62D-4047-A71B-A440C14A15D8}" type="pres">
      <dgm:prSet presAssocID="{72CD47F1-CE7C-447B-A0A1-C9D47CFA2328}" presName="horz1" presStyleCnt="0"/>
      <dgm:spPr/>
    </dgm:pt>
    <dgm:pt modelId="{C31D594E-6A7A-CE48-9EBB-0D12B605ECC2}" type="pres">
      <dgm:prSet presAssocID="{72CD47F1-CE7C-447B-A0A1-C9D47CFA2328}" presName="tx1" presStyleLbl="revTx" presStyleIdx="0" presStyleCnt="5"/>
      <dgm:spPr/>
    </dgm:pt>
    <dgm:pt modelId="{B929ED95-D712-2A41-91A9-6F7E5973A4C7}" type="pres">
      <dgm:prSet presAssocID="{72CD47F1-CE7C-447B-A0A1-C9D47CFA2328}" presName="vert1" presStyleCnt="0"/>
      <dgm:spPr/>
    </dgm:pt>
    <dgm:pt modelId="{E26B387A-32B2-0F49-A328-D8D91810743D}" type="pres">
      <dgm:prSet presAssocID="{8EBB97C2-141A-46BB-856A-4BC707EF5C9C}" presName="thickLine" presStyleLbl="alignNode1" presStyleIdx="1" presStyleCnt="5"/>
      <dgm:spPr/>
    </dgm:pt>
    <dgm:pt modelId="{248E6C55-C554-B54A-88F8-305AD9F29E82}" type="pres">
      <dgm:prSet presAssocID="{8EBB97C2-141A-46BB-856A-4BC707EF5C9C}" presName="horz1" presStyleCnt="0"/>
      <dgm:spPr/>
    </dgm:pt>
    <dgm:pt modelId="{F1EFBBB0-F7FA-6542-AE3A-DD5C3DB836F6}" type="pres">
      <dgm:prSet presAssocID="{8EBB97C2-141A-46BB-856A-4BC707EF5C9C}" presName="tx1" presStyleLbl="revTx" presStyleIdx="1" presStyleCnt="5"/>
      <dgm:spPr/>
    </dgm:pt>
    <dgm:pt modelId="{DB95D0B7-2967-2A43-9200-70269F1C1575}" type="pres">
      <dgm:prSet presAssocID="{8EBB97C2-141A-46BB-856A-4BC707EF5C9C}" presName="vert1" presStyleCnt="0"/>
      <dgm:spPr/>
    </dgm:pt>
    <dgm:pt modelId="{9FE2EC9F-8BBA-B84B-B165-060D794731EC}" type="pres">
      <dgm:prSet presAssocID="{B59F5905-44D5-4ADB-91C1-2CCC08244CE4}" presName="thickLine" presStyleLbl="alignNode1" presStyleIdx="2" presStyleCnt="5"/>
      <dgm:spPr/>
    </dgm:pt>
    <dgm:pt modelId="{715AA02A-8DE8-B04F-97B7-2F4CAC38802F}" type="pres">
      <dgm:prSet presAssocID="{B59F5905-44D5-4ADB-91C1-2CCC08244CE4}" presName="horz1" presStyleCnt="0"/>
      <dgm:spPr/>
    </dgm:pt>
    <dgm:pt modelId="{C350D018-FF77-D649-A8B6-181686BD7CBE}" type="pres">
      <dgm:prSet presAssocID="{B59F5905-44D5-4ADB-91C1-2CCC08244CE4}" presName="tx1" presStyleLbl="revTx" presStyleIdx="2" presStyleCnt="5"/>
      <dgm:spPr/>
    </dgm:pt>
    <dgm:pt modelId="{D3E24BA3-3B63-EF4B-ADF6-21ADCA638524}" type="pres">
      <dgm:prSet presAssocID="{B59F5905-44D5-4ADB-91C1-2CCC08244CE4}" presName="vert1" presStyleCnt="0"/>
      <dgm:spPr/>
    </dgm:pt>
    <dgm:pt modelId="{03FC3B30-2A9F-B740-A48B-2AD4166E9ADB}" type="pres">
      <dgm:prSet presAssocID="{5FE41673-8F98-42F0-A175-116333050942}" presName="thickLine" presStyleLbl="alignNode1" presStyleIdx="3" presStyleCnt="5"/>
      <dgm:spPr/>
    </dgm:pt>
    <dgm:pt modelId="{7FFB9AD7-B00E-424E-8C9E-9E40E313480C}" type="pres">
      <dgm:prSet presAssocID="{5FE41673-8F98-42F0-A175-116333050942}" presName="horz1" presStyleCnt="0"/>
      <dgm:spPr/>
    </dgm:pt>
    <dgm:pt modelId="{76FB820E-EE2B-7649-BF7F-BAC806C0AE35}" type="pres">
      <dgm:prSet presAssocID="{5FE41673-8F98-42F0-A175-116333050942}" presName="tx1" presStyleLbl="revTx" presStyleIdx="3" presStyleCnt="5"/>
      <dgm:spPr/>
    </dgm:pt>
    <dgm:pt modelId="{BB83F42D-531A-8D44-A9FE-756029C03FB3}" type="pres">
      <dgm:prSet presAssocID="{5FE41673-8F98-42F0-A175-116333050942}" presName="vert1" presStyleCnt="0"/>
      <dgm:spPr/>
    </dgm:pt>
    <dgm:pt modelId="{0E319407-A179-E54A-91BE-35B85B12C3A9}" type="pres">
      <dgm:prSet presAssocID="{ED73B5E2-01BF-4CF4-ADC5-0D3FD8303EFA}" presName="thickLine" presStyleLbl="alignNode1" presStyleIdx="4" presStyleCnt="5"/>
      <dgm:spPr/>
    </dgm:pt>
    <dgm:pt modelId="{FB36524C-4BE0-C24E-9072-E5DC9491872B}" type="pres">
      <dgm:prSet presAssocID="{ED73B5E2-01BF-4CF4-ADC5-0D3FD8303EFA}" presName="horz1" presStyleCnt="0"/>
      <dgm:spPr/>
    </dgm:pt>
    <dgm:pt modelId="{23C46ABB-F4B3-5B42-A42E-C827619BB68A}" type="pres">
      <dgm:prSet presAssocID="{ED73B5E2-01BF-4CF4-ADC5-0D3FD8303EFA}" presName="tx1" presStyleLbl="revTx" presStyleIdx="4" presStyleCnt="5"/>
      <dgm:spPr/>
    </dgm:pt>
    <dgm:pt modelId="{1948E0C5-EB57-BD49-8B70-854FAEE7029D}" type="pres">
      <dgm:prSet presAssocID="{ED73B5E2-01BF-4CF4-ADC5-0D3FD8303EFA}" presName="vert1" presStyleCnt="0"/>
      <dgm:spPr/>
    </dgm:pt>
  </dgm:ptLst>
  <dgm:cxnLst>
    <dgm:cxn modelId="{42146D0D-1CFE-42C7-B81B-6E8F30DA16AE}" srcId="{CEEAC787-CA82-4408-B988-9E6BF4D9F3C5}" destId="{ED73B5E2-01BF-4CF4-ADC5-0D3FD8303EFA}" srcOrd="4" destOrd="0" parTransId="{7EEC60D3-B435-4926-8161-219614023210}" sibTransId="{2C644570-EFE4-4453-9FDB-74474AE2A7FF}"/>
    <dgm:cxn modelId="{4A831C15-948A-CE48-BD12-F23F2112DB1C}" type="presOf" srcId="{8EBB97C2-141A-46BB-856A-4BC707EF5C9C}" destId="{F1EFBBB0-F7FA-6542-AE3A-DD5C3DB836F6}" srcOrd="0" destOrd="0" presId="urn:microsoft.com/office/officeart/2008/layout/LinedList"/>
    <dgm:cxn modelId="{731A2C15-B7E1-2946-BE98-FFFD2C77AD8F}" type="presOf" srcId="{CEEAC787-CA82-4408-B988-9E6BF4D9F3C5}" destId="{25D202BE-1584-0143-9D46-F3B2E4A82B71}" srcOrd="0" destOrd="0" presId="urn:microsoft.com/office/officeart/2008/layout/LinedList"/>
    <dgm:cxn modelId="{B7D0E815-7AD3-4344-B898-FC33939ACF96}" srcId="{CEEAC787-CA82-4408-B988-9E6BF4D9F3C5}" destId="{8EBB97C2-141A-46BB-856A-4BC707EF5C9C}" srcOrd="1" destOrd="0" parTransId="{5FCBFA3D-FCA1-4D0A-BD56-8D84D9881BFA}" sibTransId="{BEB00F33-B1C0-4962-B0A1-F089D6DA9D3F}"/>
    <dgm:cxn modelId="{A759B421-6DC3-4C76-BE80-3A5A40A0DB16}" srcId="{CEEAC787-CA82-4408-B988-9E6BF4D9F3C5}" destId="{72CD47F1-CE7C-447B-A0A1-C9D47CFA2328}" srcOrd="0" destOrd="0" parTransId="{CEC7823C-9DF6-46ED-ABB3-99DC3BA4DD0A}" sibTransId="{25F8B501-2C04-441D-B7E8-AF9772BFC1B0}"/>
    <dgm:cxn modelId="{0E09122D-B495-4F82-B49C-35FDAA5CA16D}" srcId="{CEEAC787-CA82-4408-B988-9E6BF4D9F3C5}" destId="{5FE41673-8F98-42F0-A175-116333050942}" srcOrd="3" destOrd="0" parTransId="{536107C8-3E4D-483B-AF3B-6FCBF23A6AEB}" sibTransId="{E199FCB7-29E5-433D-8DA9-B59F7897D385}"/>
    <dgm:cxn modelId="{4F9F5B43-6C6D-C64E-A886-91FAD019534F}" type="presOf" srcId="{72CD47F1-CE7C-447B-A0A1-C9D47CFA2328}" destId="{C31D594E-6A7A-CE48-9EBB-0D12B605ECC2}" srcOrd="0" destOrd="0" presId="urn:microsoft.com/office/officeart/2008/layout/LinedList"/>
    <dgm:cxn modelId="{6CE77249-DF39-485E-8224-831ABF748339}" srcId="{CEEAC787-CA82-4408-B988-9E6BF4D9F3C5}" destId="{B59F5905-44D5-4ADB-91C1-2CCC08244CE4}" srcOrd="2" destOrd="0" parTransId="{7E0E209C-F234-457E-8880-28F16AF18756}" sibTransId="{D8773A04-C5B2-48C3-8489-BDED585801E1}"/>
    <dgm:cxn modelId="{DF6F954C-6020-CD46-88BF-4A2C0927880B}" type="presOf" srcId="{5FE41673-8F98-42F0-A175-116333050942}" destId="{76FB820E-EE2B-7649-BF7F-BAC806C0AE35}" srcOrd="0" destOrd="0" presId="urn:microsoft.com/office/officeart/2008/layout/LinedList"/>
    <dgm:cxn modelId="{0F3C99BA-F2A0-4144-9F1F-8853A7FFE6E6}" type="presOf" srcId="{ED73B5E2-01BF-4CF4-ADC5-0D3FD8303EFA}" destId="{23C46ABB-F4B3-5B42-A42E-C827619BB68A}" srcOrd="0" destOrd="0" presId="urn:microsoft.com/office/officeart/2008/layout/LinedList"/>
    <dgm:cxn modelId="{A0F7B8D9-E116-D845-9C3E-53C43906CB30}" type="presOf" srcId="{B59F5905-44D5-4ADB-91C1-2CCC08244CE4}" destId="{C350D018-FF77-D649-A8B6-181686BD7CBE}" srcOrd="0" destOrd="0" presId="urn:microsoft.com/office/officeart/2008/layout/LinedList"/>
    <dgm:cxn modelId="{012140CD-FB66-CC47-8A70-7F62DDA6E110}" type="presParOf" srcId="{25D202BE-1584-0143-9D46-F3B2E4A82B71}" destId="{6B5B9011-28C4-1048-932B-1D905FF2F5D3}" srcOrd="0" destOrd="0" presId="urn:microsoft.com/office/officeart/2008/layout/LinedList"/>
    <dgm:cxn modelId="{817EF429-2F24-CD45-9A2A-E5005DB775A9}" type="presParOf" srcId="{25D202BE-1584-0143-9D46-F3B2E4A82B71}" destId="{D0C98D2B-B62D-4047-A71B-A440C14A15D8}" srcOrd="1" destOrd="0" presId="urn:microsoft.com/office/officeart/2008/layout/LinedList"/>
    <dgm:cxn modelId="{D809E79F-C100-5549-9C1D-6CA0310DCC50}" type="presParOf" srcId="{D0C98D2B-B62D-4047-A71B-A440C14A15D8}" destId="{C31D594E-6A7A-CE48-9EBB-0D12B605ECC2}" srcOrd="0" destOrd="0" presId="urn:microsoft.com/office/officeart/2008/layout/LinedList"/>
    <dgm:cxn modelId="{5EAF8F21-5C6B-0A42-AAC8-1D4ACF614914}" type="presParOf" srcId="{D0C98D2B-B62D-4047-A71B-A440C14A15D8}" destId="{B929ED95-D712-2A41-91A9-6F7E5973A4C7}" srcOrd="1" destOrd="0" presId="urn:microsoft.com/office/officeart/2008/layout/LinedList"/>
    <dgm:cxn modelId="{48A6C404-34CD-2B4F-B933-7AE91C68361D}" type="presParOf" srcId="{25D202BE-1584-0143-9D46-F3B2E4A82B71}" destId="{E26B387A-32B2-0F49-A328-D8D91810743D}" srcOrd="2" destOrd="0" presId="urn:microsoft.com/office/officeart/2008/layout/LinedList"/>
    <dgm:cxn modelId="{7F745779-B4A1-314E-9C33-CC60B74D66F4}" type="presParOf" srcId="{25D202BE-1584-0143-9D46-F3B2E4A82B71}" destId="{248E6C55-C554-B54A-88F8-305AD9F29E82}" srcOrd="3" destOrd="0" presId="urn:microsoft.com/office/officeart/2008/layout/LinedList"/>
    <dgm:cxn modelId="{BF6E7B45-793E-D14E-9CD6-13D05A9312E8}" type="presParOf" srcId="{248E6C55-C554-B54A-88F8-305AD9F29E82}" destId="{F1EFBBB0-F7FA-6542-AE3A-DD5C3DB836F6}" srcOrd="0" destOrd="0" presId="urn:microsoft.com/office/officeart/2008/layout/LinedList"/>
    <dgm:cxn modelId="{F67EFF89-D74A-034A-BFF1-090841B5661C}" type="presParOf" srcId="{248E6C55-C554-B54A-88F8-305AD9F29E82}" destId="{DB95D0B7-2967-2A43-9200-70269F1C1575}" srcOrd="1" destOrd="0" presId="urn:microsoft.com/office/officeart/2008/layout/LinedList"/>
    <dgm:cxn modelId="{1290B3F3-26C9-204F-8689-B17EC2D0312E}" type="presParOf" srcId="{25D202BE-1584-0143-9D46-F3B2E4A82B71}" destId="{9FE2EC9F-8BBA-B84B-B165-060D794731EC}" srcOrd="4" destOrd="0" presId="urn:microsoft.com/office/officeart/2008/layout/LinedList"/>
    <dgm:cxn modelId="{5098F3CB-480F-4C4A-B401-07410693F654}" type="presParOf" srcId="{25D202BE-1584-0143-9D46-F3B2E4A82B71}" destId="{715AA02A-8DE8-B04F-97B7-2F4CAC38802F}" srcOrd="5" destOrd="0" presId="urn:microsoft.com/office/officeart/2008/layout/LinedList"/>
    <dgm:cxn modelId="{89E51AE5-CB47-D943-8DF2-1785C8D56681}" type="presParOf" srcId="{715AA02A-8DE8-B04F-97B7-2F4CAC38802F}" destId="{C350D018-FF77-D649-A8B6-181686BD7CBE}" srcOrd="0" destOrd="0" presId="urn:microsoft.com/office/officeart/2008/layout/LinedList"/>
    <dgm:cxn modelId="{1B6E803B-B661-B849-8705-D8021E2AA97F}" type="presParOf" srcId="{715AA02A-8DE8-B04F-97B7-2F4CAC38802F}" destId="{D3E24BA3-3B63-EF4B-ADF6-21ADCA638524}" srcOrd="1" destOrd="0" presId="urn:microsoft.com/office/officeart/2008/layout/LinedList"/>
    <dgm:cxn modelId="{9E634C07-6E3F-2440-A6B3-60D9225482B6}" type="presParOf" srcId="{25D202BE-1584-0143-9D46-F3B2E4A82B71}" destId="{03FC3B30-2A9F-B740-A48B-2AD4166E9ADB}" srcOrd="6" destOrd="0" presId="urn:microsoft.com/office/officeart/2008/layout/LinedList"/>
    <dgm:cxn modelId="{F7222F15-CA4F-B448-A8CC-D84163F63FA1}" type="presParOf" srcId="{25D202BE-1584-0143-9D46-F3B2E4A82B71}" destId="{7FFB9AD7-B00E-424E-8C9E-9E40E313480C}" srcOrd="7" destOrd="0" presId="urn:microsoft.com/office/officeart/2008/layout/LinedList"/>
    <dgm:cxn modelId="{DCE573CA-A2F0-8D44-8C7E-2033E251B1D5}" type="presParOf" srcId="{7FFB9AD7-B00E-424E-8C9E-9E40E313480C}" destId="{76FB820E-EE2B-7649-BF7F-BAC806C0AE35}" srcOrd="0" destOrd="0" presId="urn:microsoft.com/office/officeart/2008/layout/LinedList"/>
    <dgm:cxn modelId="{72B50479-5A82-334D-902B-46469DEEC6C1}" type="presParOf" srcId="{7FFB9AD7-B00E-424E-8C9E-9E40E313480C}" destId="{BB83F42D-531A-8D44-A9FE-756029C03FB3}" srcOrd="1" destOrd="0" presId="urn:microsoft.com/office/officeart/2008/layout/LinedList"/>
    <dgm:cxn modelId="{0945B35C-F1B2-4A49-ACFF-3A79485A458E}" type="presParOf" srcId="{25D202BE-1584-0143-9D46-F3B2E4A82B71}" destId="{0E319407-A179-E54A-91BE-35B85B12C3A9}" srcOrd="8" destOrd="0" presId="urn:microsoft.com/office/officeart/2008/layout/LinedList"/>
    <dgm:cxn modelId="{A16A302F-75EF-0745-B0D1-5E5999028AC4}" type="presParOf" srcId="{25D202BE-1584-0143-9D46-F3B2E4A82B71}" destId="{FB36524C-4BE0-C24E-9072-E5DC9491872B}" srcOrd="9" destOrd="0" presId="urn:microsoft.com/office/officeart/2008/layout/LinedList"/>
    <dgm:cxn modelId="{971DF281-1621-D145-AE36-407BFACFCA7A}" type="presParOf" srcId="{FB36524C-4BE0-C24E-9072-E5DC9491872B}" destId="{23C46ABB-F4B3-5B42-A42E-C827619BB68A}" srcOrd="0" destOrd="0" presId="urn:microsoft.com/office/officeart/2008/layout/LinedList"/>
    <dgm:cxn modelId="{065DB068-610D-8F49-B427-07EE51AAAB0C}" type="presParOf" srcId="{FB36524C-4BE0-C24E-9072-E5DC9491872B}" destId="{1948E0C5-EB57-BD49-8B70-854FAEE702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A45D19-B88D-9B42-904C-C7436A2EF6C5}" type="doc">
      <dgm:prSet loTypeId="urn:microsoft.com/office/officeart/2005/8/layout/hierarchy3" loCatId="" qsTypeId="urn:microsoft.com/office/officeart/2005/8/quickstyle/simple1" qsCatId="simple" csTypeId="urn:microsoft.com/office/officeart/2005/8/colors/accent1_2" csCatId="accent1" phldr="1"/>
      <dgm:spPr/>
      <dgm:t>
        <a:bodyPr/>
        <a:lstStyle/>
        <a:p>
          <a:endParaRPr lang="en-US"/>
        </a:p>
      </dgm:t>
    </dgm:pt>
    <dgm:pt modelId="{7B221636-FA1F-D94C-8EE1-BB6F4D42B75E}">
      <dgm:prSet phldrT="[Text]"/>
      <dgm:spPr/>
      <dgm:t>
        <a:bodyPr/>
        <a:lstStyle/>
        <a:p>
          <a:r>
            <a:rPr lang="en-US" dirty="0"/>
            <a:t>Emotional</a:t>
          </a:r>
        </a:p>
      </dgm:t>
    </dgm:pt>
    <dgm:pt modelId="{563F640C-4190-9244-9233-D993F942F4F3}" type="parTrans" cxnId="{95F627FE-B436-1742-8C28-26C2209C07E0}">
      <dgm:prSet/>
      <dgm:spPr/>
      <dgm:t>
        <a:bodyPr/>
        <a:lstStyle/>
        <a:p>
          <a:endParaRPr lang="en-US"/>
        </a:p>
      </dgm:t>
    </dgm:pt>
    <dgm:pt modelId="{C9A7CCB2-E92C-164D-8660-CE87F8D5FCC5}" type="sibTrans" cxnId="{95F627FE-B436-1742-8C28-26C2209C07E0}">
      <dgm:prSet/>
      <dgm:spPr/>
      <dgm:t>
        <a:bodyPr/>
        <a:lstStyle/>
        <a:p>
          <a:endParaRPr lang="en-US"/>
        </a:p>
      </dgm:t>
    </dgm:pt>
    <dgm:pt modelId="{B9C15142-056B-BC47-89BA-4709A42925EA}">
      <dgm:prSet phldrT="[Text]"/>
      <dgm:spPr/>
      <dgm:t>
        <a:bodyPr/>
        <a:lstStyle/>
        <a:p>
          <a:r>
            <a:rPr lang="en-US" dirty="0"/>
            <a:t>Irritability</a:t>
          </a:r>
        </a:p>
      </dgm:t>
    </dgm:pt>
    <dgm:pt modelId="{B2EC139B-F533-8345-8A11-A4B896D2099D}" type="parTrans" cxnId="{E829818A-CEEB-CC47-9F46-D5FE7D67FADB}">
      <dgm:prSet/>
      <dgm:spPr/>
      <dgm:t>
        <a:bodyPr/>
        <a:lstStyle/>
        <a:p>
          <a:endParaRPr lang="en-US"/>
        </a:p>
      </dgm:t>
    </dgm:pt>
    <dgm:pt modelId="{42F5CDAD-31E6-C648-A38B-0508CB5BEE4F}" type="sibTrans" cxnId="{E829818A-CEEB-CC47-9F46-D5FE7D67FADB}">
      <dgm:prSet/>
      <dgm:spPr/>
      <dgm:t>
        <a:bodyPr/>
        <a:lstStyle/>
        <a:p>
          <a:endParaRPr lang="en-US"/>
        </a:p>
      </dgm:t>
    </dgm:pt>
    <dgm:pt modelId="{4C1F881D-1E13-4C49-A7B0-0FEF6B4369C0}">
      <dgm:prSet phldrT="[Text]"/>
      <dgm:spPr/>
      <dgm:t>
        <a:bodyPr/>
        <a:lstStyle/>
        <a:p>
          <a:r>
            <a:rPr lang="en-US" dirty="0"/>
            <a:t>Hopelessness</a:t>
          </a:r>
        </a:p>
      </dgm:t>
    </dgm:pt>
    <dgm:pt modelId="{47B8FEAF-A3D9-BB42-A326-F011E2404DBB}" type="parTrans" cxnId="{541A4F7F-1652-3347-8CB7-3EABD31133DB}">
      <dgm:prSet/>
      <dgm:spPr/>
      <dgm:t>
        <a:bodyPr/>
        <a:lstStyle/>
        <a:p>
          <a:endParaRPr lang="en-US"/>
        </a:p>
      </dgm:t>
    </dgm:pt>
    <dgm:pt modelId="{4CEB50C3-C4E4-2F4A-98E0-AE8593769BBF}" type="sibTrans" cxnId="{541A4F7F-1652-3347-8CB7-3EABD31133DB}">
      <dgm:prSet/>
      <dgm:spPr/>
      <dgm:t>
        <a:bodyPr/>
        <a:lstStyle/>
        <a:p>
          <a:endParaRPr lang="en-US"/>
        </a:p>
      </dgm:t>
    </dgm:pt>
    <dgm:pt modelId="{D573FDCD-9E0D-5547-948E-D2AF3D06280C}">
      <dgm:prSet phldrT="[Text]"/>
      <dgm:spPr/>
      <dgm:t>
        <a:bodyPr/>
        <a:lstStyle/>
        <a:p>
          <a:r>
            <a:rPr lang="en-US" dirty="0"/>
            <a:t>Physical</a:t>
          </a:r>
        </a:p>
      </dgm:t>
    </dgm:pt>
    <dgm:pt modelId="{CB7F380A-5FF6-7642-9B2E-4C61C9F11906}" type="parTrans" cxnId="{4C0E36D1-442E-EF45-BD2C-D09AF0877622}">
      <dgm:prSet/>
      <dgm:spPr/>
      <dgm:t>
        <a:bodyPr/>
        <a:lstStyle/>
        <a:p>
          <a:endParaRPr lang="en-US"/>
        </a:p>
      </dgm:t>
    </dgm:pt>
    <dgm:pt modelId="{979942BF-5CFD-FF49-8E8F-C9A77A4415AF}" type="sibTrans" cxnId="{4C0E36D1-442E-EF45-BD2C-D09AF0877622}">
      <dgm:prSet/>
      <dgm:spPr/>
      <dgm:t>
        <a:bodyPr/>
        <a:lstStyle/>
        <a:p>
          <a:endParaRPr lang="en-US"/>
        </a:p>
      </dgm:t>
    </dgm:pt>
    <dgm:pt modelId="{ED44135E-5485-A24B-B826-9E81B88E87BC}">
      <dgm:prSet phldrT="[Text]"/>
      <dgm:spPr/>
      <dgm:t>
        <a:bodyPr/>
        <a:lstStyle/>
        <a:p>
          <a:r>
            <a:rPr lang="en-US" dirty="0"/>
            <a:t>Fatigue</a:t>
          </a:r>
        </a:p>
      </dgm:t>
    </dgm:pt>
    <dgm:pt modelId="{20B7657B-EB4A-E24A-833C-E018DF7246C9}" type="parTrans" cxnId="{A0E21AC3-7624-8245-9B05-990C3D0C7176}">
      <dgm:prSet/>
      <dgm:spPr/>
      <dgm:t>
        <a:bodyPr/>
        <a:lstStyle/>
        <a:p>
          <a:endParaRPr lang="en-US"/>
        </a:p>
      </dgm:t>
    </dgm:pt>
    <dgm:pt modelId="{97487C6B-7A43-FD43-A818-338B4D362310}" type="sibTrans" cxnId="{A0E21AC3-7624-8245-9B05-990C3D0C7176}">
      <dgm:prSet/>
      <dgm:spPr/>
      <dgm:t>
        <a:bodyPr/>
        <a:lstStyle/>
        <a:p>
          <a:endParaRPr lang="en-US"/>
        </a:p>
      </dgm:t>
    </dgm:pt>
    <dgm:pt modelId="{B065E2D1-AD25-8A4D-AAF3-ED1C18FC5558}">
      <dgm:prSet phldrT="[Text]"/>
      <dgm:spPr/>
      <dgm:t>
        <a:bodyPr/>
        <a:lstStyle/>
        <a:p>
          <a:r>
            <a:rPr lang="en-US" dirty="0"/>
            <a:t>Insomnia</a:t>
          </a:r>
        </a:p>
      </dgm:t>
    </dgm:pt>
    <dgm:pt modelId="{05DCD545-609C-EE40-A6A1-B9612C033CEC}" type="parTrans" cxnId="{C95071F1-7EFE-5E42-BDF9-7F248BA2DC1C}">
      <dgm:prSet/>
      <dgm:spPr/>
      <dgm:t>
        <a:bodyPr/>
        <a:lstStyle/>
        <a:p>
          <a:endParaRPr lang="en-US"/>
        </a:p>
      </dgm:t>
    </dgm:pt>
    <dgm:pt modelId="{473770D8-5E58-524F-A9C4-8FB710D42FC2}" type="sibTrans" cxnId="{C95071F1-7EFE-5E42-BDF9-7F248BA2DC1C}">
      <dgm:prSet/>
      <dgm:spPr/>
      <dgm:t>
        <a:bodyPr/>
        <a:lstStyle/>
        <a:p>
          <a:endParaRPr lang="en-US"/>
        </a:p>
      </dgm:t>
    </dgm:pt>
    <dgm:pt modelId="{FE55E23D-42F1-4641-BE0A-806F3F979A2C}">
      <dgm:prSet phldrT="[Text]"/>
      <dgm:spPr/>
      <dgm:t>
        <a:bodyPr/>
        <a:lstStyle/>
        <a:p>
          <a:r>
            <a:rPr lang="en-US" dirty="0"/>
            <a:t>Detachment</a:t>
          </a:r>
        </a:p>
      </dgm:t>
    </dgm:pt>
    <dgm:pt modelId="{A75FEA9B-8068-CD4D-9798-80B791840392}" type="parTrans" cxnId="{1AFBF247-E80C-014A-B16F-F043A8858385}">
      <dgm:prSet/>
      <dgm:spPr/>
      <dgm:t>
        <a:bodyPr/>
        <a:lstStyle/>
        <a:p>
          <a:endParaRPr lang="en-US"/>
        </a:p>
      </dgm:t>
    </dgm:pt>
    <dgm:pt modelId="{55A695BA-3D91-3C4E-AFEC-3D98F620F471}" type="sibTrans" cxnId="{1AFBF247-E80C-014A-B16F-F043A8858385}">
      <dgm:prSet/>
      <dgm:spPr/>
      <dgm:t>
        <a:bodyPr/>
        <a:lstStyle/>
        <a:p>
          <a:endParaRPr lang="en-US"/>
        </a:p>
      </dgm:t>
    </dgm:pt>
    <dgm:pt modelId="{3FDDFD7C-F26B-E44D-9273-81A0567A4243}">
      <dgm:prSet/>
      <dgm:spPr/>
      <dgm:t>
        <a:bodyPr/>
        <a:lstStyle/>
        <a:p>
          <a:r>
            <a:rPr lang="en-US" dirty="0"/>
            <a:t>Somatic Symptoms</a:t>
          </a:r>
        </a:p>
      </dgm:t>
    </dgm:pt>
    <dgm:pt modelId="{F36E5B55-33F9-DF4D-9FA8-5CA4E3D7E507}" type="parTrans" cxnId="{712D3824-6379-5A42-B515-12CBD7637493}">
      <dgm:prSet/>
      <dgm:spPr/>
      <dgm:t>
        <a:bodyPr/>
        <a:lstStyle/>
        <a:p>
          <a:endParaRPr lang="en-US"/>
        </a:p>
      </dgm:t>
    </dgm:pt>
    <dgm:pt modelId="{EBF6A296-DF0A-2742-A4A0-672201F3A6D9}" type="sibTrans" cxnId="{712D3824-6379-5A42-B515-12CBD7637493}">
      <dgm:prSet/>
      <dgm:spPr/>
      <dgm:t>
        <a:bodyPr/>
        <a:lstStyle/>
        <a:p>
          <a:endParaRPr lang="en-US"/>
        </a:p>
      </dgm:t>
    </dgm:pt>
    <dgm:pt modelId="{2864D76E-78C4-EE4D-9728-866FC19C120F}">
      <dgm:prSet/>
      <dgm:spPr/>
      <dgm:t>
        <a:bodyPr/>
        <a:lstStyle/>
        <a:p>
          <a:r>
            <a:rPr lang="en-US" dirty="0"/>
            <a:t>Behavioral</a:t>
          </a:r>
        </a:p>
      </dgm:t>
    </dgm:pt>
    <dgm:pt modelId="{BA157FE9-49D7-4C4C-8E7A-0A217262CC35}" type="parTrans" cxnId="{A87E109D-618A-0548-A78C-E3439942ECD6}">
      <dgm:prSet/>
      <dgm:spPr/>
      <dgm:t>
        <a:bodyPr/>
        <a:lstStyle/>
        <a:p>
          <a:endParaRPr lang="en-US"/>
        </a:p>
      </dgm:t>
    </dgm:pt>
    <dgm:pt modelId="{8FCC40ED-A4DC-CD48-80BC-66BA7D1B66E4}" type="sibTrans" cxnId="{A87E109D-618A-0548-A78C-E3439942ECD6}">
      <dgm:prSet/>
      <dgm:spPr/>
      <dgm:t>
        <a:bodyPr/>
        <a:lstStyle/>
        <a:p>
          <a:endParaRPr lang="en-US"/>
        </a:p>
      </dgm:t>
    </dgm:pt>
    <dgm:pt modelId="{5A932C21-6D96-ED40-824E-412856E2AE07}">
      <dgm:prSet/>
      <dgm:spPr/>
      <dgm:t>
        <a:bodyPr/>
        <a:lstStyle/>
        <a:p>
          <a:r>
            <a:rPr lang="en-US" dirty="0"/>
            <a:t>Absenteeism</a:t>
          </a:r>
        </a:p>
      </dgm:t>
    </dgm:pt>
    <dgm:pt modelId="{32A5BB38-B8CD-3A46-9EC7-0D3F3FE18C06}" type="parTrans" cxnId="{238C215A-B102-6147-9E1D-36029F74BED9}">
      <dgm:prSet/>
      <dgm:spPr/>
      <dgm:t>
        <a:bodyPr/>
        <a:lstStyle/>
        <a:p>
          <a:endParaRPr lang="en-US"/>
        </a:p>
      </dgm:t>
    </dgm:pt>
    <dgm:pt modelId="{66DB0173-8E02-B747-8082-134A64D41965}" type="sibTrans" cxnId="{238C215A-B102-6147-9E1D-36029F74BED9}">
      <dgm:prSet/>
      <dgm:spPr/>
      <dgm:t>
        <a:bodyPr/>
        <a:lstStyle/>
        <a:p>
          <a:endParaRPr lang="en-US"/>
        </a:p>
      </dgm:t>
    </dgm:pt>
    <dgm:pt modelId="{DC54333F-1FB9-5749-B8F8-92140C9E5E9A}">
      <dgm:prSet/>
      <dgm:spPr/>
      <dgm:t>
        <a:bodyPr/>
        <a:lstStyle/>
        <a:p>
          <a:r>
            <a:rPr lang="en-US" dirty="0"/>
            <a:t>Reduced Performance</a:t>
          </a:r>
        </a:p>
      </dgm:t>
    </dgm:pt>
    <dgm:pt modelId="{973D976A-1805-664F-8590-BF42B76A4223}" type="parTrans" cxnId="{D2AF3177-477D-2444-8B36-D150DBACDBA3}">
      <dgm:prSet/>
      <dgm:spPr/>
      <dgm:t>
        <a:bodyPr/>
        <a:lstStyle/>
        <a:p>
          <a:endParaRPr lang="en-US"/>
        </a:p>
      </dgm:t>
    </dgm:pt>
    <dgm:pt modelId="{95BBA411-0045-654D-A073-C755398337CB}" type="sibTrans" cxnId="{D2AF3177-477D-2444-8B36-D150DBACDBA3}">
      <dgm:prSet/>
      <dgm:spPr/>
      <dgm:t>
        <a:bodyPr/>
        <a:lstStyle/>
        <a:p>
          <a:endParaRPr lang="en-US"/>
        </a:p>
      </dgm:t>
    </dgm:pt>
    <dgm:pt modelId="{93261563-DE8C-EA4C-86E4-A898E900BA22}">
      <dgm:prSet/>
      <dgm:spPr/>
      <dgm:t>
        <a:bodyPr/>
        <a:lstStyle/>
        <a:p>
          <a:r>
            <a:rPr lang="en-US" dirty="0"/>
            <a:t>Isolation</a:t>
          </a:r>
        </a:p>
      </dgm:t>
    </dgm:pt>
    <dgm:pt modelId="{1444C0E4-0CC2-C243-8592-B5C17E371141}" type="parTrans" cxnId="{F614E0FD-50F6-6C4F-9709-C19F3A9DE33B}">
      <dgm:prSet/>
      <dgm:spPr/>
      <dgm:t>
        <a:bodyPr/>
        <a:lstStyle/>
        <a:p>
          <a:endParaRPr lang="en-US"/>
        </a:p>
      </dgm:t>
    </dgm:pt>
    <dgm:pt modelId="{4C1C3202-E37C-C146-AFBF-CFE2E2242A4F}" type="sibTrans" cxnId="{F614E0FD-50F6-6C4F-9709-C19F3A9DE33B}">
      <dgm:prSet/>
      <dgm:spPr/>
      <dgm:t>
        <a:bodyPr/>
        <a:lstStyle/>
        <a:p>
          <a:endParaRPr lang="en-US"/>
        </a:p>
      </dgm:t>
    </dgm:pt>
    <dgm:pt modelId="{D51A5088-C344-0949-AD8A-1C4CE826436B}" type="pres">
      <dgm:prSet presAssocID="{9DA45D19-B88D-9B42-904C-C7436A2EF6C5}" presName="diagram" presStyleCnt="0">
        <dgm:presLayoutVars>
          <dgm:chPref val="1"/>
          <dgm:dir/>
          <dgm:animOne val="branch"/>
          <dgm:animLvl val="lvl"/>
          <dgm:resizeHandles/>
        </dgm:presLayoutVars>
      </dgm:prSet>
      <dgm:spPr/>
    </dgm:pt>
    <dgm:pt modelId="{D45E28DA-58E3-D64C-A894-7E69C5383470}" type="pres">
      <dgm:prSet presAssocID="{7B221636-FA1F-D94C-8EE1-BB6F4D42B75E}" presName="root" presStyleCnt="0"/>
      <dgm:spPr/>
    </dgm:pt>
    <dgm:pt modelId="{B4C59C1C-4723-9641-8C9B-F533588A5039}" type="pres">
      <dgm:prSet presAssocID="{7B221636-FA1F-D94C-8EE1-BB6F4D42B75E}" presName="rootComposite" presStyleCnt="0"/>
      <dgm:spPr/>
    </dgm:pt>
    <dgm:pt modelId="{F626B9C4-D617-9144-A025-41B8F5872ABE}" type="pres">
      <dgm:prSet presAssocID="{7B221636-FA1F-D94C-8EE1-BB6F4D42B75E}" presName="rootText" presStyleLbl="node1" presStyleIdx="0" presStyleCnt="3"/>
      <dgm:spPr/>
    </dgm:pt>
    <dgm:pt modelId="{EAB1E9A9-8470-8949-AA39-8BBB086FA29F}" type="pres">
      <dgm:prSet presAssocID="{7B221636-FA1F-D94C-8EE1-BB6F4D42B75E}" presName="rootConnector" presStyleLbl="node1" presStyleIdx="0" presStyleCnt="3"/>
      <dgm:spPr/>
    </dgm:pt>
    <dgm:pt modelId="{543B66CA-339A-AC44-96CA-CCE51208FA91}" type="pres">
      <dgm:prSet presAssocID="{7B221636-FA1F-D94C-8EE1-BB6F4D42B75E}" presName="childShape" presStyleCnt="0"/>
      <dgm:spPr/>
    </dgm:pt>
    <dgm:pt modelId="{5D296167-0EBD-4140-8963-99282DA7D9B6}" type="pres">
      <dgm:prSet presAssocID="{B2EC139B-F533-8345-8A11-A4B896D2099D}" presName="Name13" presStyleLbl="parChTrans1D2" presStyleIdx="0" presStyleCnt="9"/>
      <dgm:spPr/>
    </dgm:pt>
    <dgm:pt modelId="{8EA2C5EB-B047-A04A-A84A-F416A6479C50}" type="pres">
      <dgm:prSet presAssocID="{B9C15142-056B-BC47-89BA-4709A42925EA}" presName="childText" presStyleLbl="bgAcc1" presStyleIdx="0" presStyleCnt="9">
        <dgm:presLayoutVars>
          <dgm:bulletEnabled val="1"/>
        </dgm:presLayoutVars>
      </dgm:prSet>
      <dgm:spPr/>
    </dgm:pt>
    <dgm:pt modelId="{E4FE954A-2C22-8F4D-9CC3-5C5BB22C7CC2}" type="pres">
      <dgm:prSet presAssocID="{47B8FEAF-A3D9-BB42-A326-F011E2404DBB}" presName="Name13" presStyleLbl="parChTrans1D2" presStyleIdx="1" presStyleCnt="9"/>
      <dgm:spPr/>
    </dgm:pt>
    <dgm:pt modelId="{476425D6-36EB-D242-9BDB-8BE32EC132EA}" type="pres">
      <dgm:prSet presAssocID="{4C1F881D-1E13-4C49-A7B0-0FEF6B4369C0}" presName="childText" presStyleLbl="bgAcc1" presStyleIdx="1" presStyleCnt="9">
        <dgm:presLayoutVars>
          <dgm:bulletEnabled val="1"/>
        </dgm:presLayoutVars>
      </dgm:prSet>
      <dgm:spPr/>
    </dgm:pt>
    <dgm:pt modelId="{2EECCDB7-1AF3-924A-8A1E-F52E3A68D892}" type="pres">
      <dgm:prSet presAssocID="{A75FEA9B-8068-CD4D-9798-80B791840392}" presName="Name13" presStyleLbl="parChTrans1D2" presStyleIdx="2" presStyleCnt="9"/>
      <dgm:spPr/>
    </dgm:pt>
    <dgm:pt modelId="{5ED752C7-172E-6B4D-8409-64A75EA451A1}" type="pres">
      <dgm:prSet presAssocID="{FE55E23D-42F1-4641-BE0A-806F3F979A2C}" presName="childText" presStyleLbl="bgAcc1" presStyleIdx="2" presStyleCnt="9">
        <dgm:presLayoutVars>
          <dgm:bulletEnabled val="1"/>
        </dgm:presLayoutVars>
      </dgm:prSet>
      <dgm:spPr/>
    </dgm:pt>
    <dgm:pt modelId="{13FDB636-07DA-084C-A80E-9851814BB809}" type="pres">
      <dgm:prSet presAssocID="{D573FDCD-9E0D-5547-948E-D2AF3D06280C}" presName="root" presStyleCnt="0"/>
      <dgm:spPr/>
    </dgm:pt>
    <dgm:pt modelId="{BF7080A1-0AF2-A941-8120-18AF5164CAD0}" type="pres">
      <dgm:prSet presAssocID="{D573FDCD-9E0D-5547-948E-D2AF3D06280C}" presName="rootComposite" presStyleCnt="0"/>
      <dgm:spPr/>
    </dgm:pt>
    <dgm:pt modelId="{ADBEB299-F881-C74C-A8D6-1C5B10CDB467}" type="pres">
      <dgm:prSet presAssocID="{D573FDCD-9E0D-5547-948E-D2AF3D06280C}" presName="rootText" presStyleLbl="node1" presStyleIdx="1" presStyleCnt="3" custLinFactNeighborY="-1875"/>
      <dgm:spPr/>
    </dgm:pt>
    <dgm:pt modelId="{D0EA7999-0117-5542-A075-AFB4B569D91A}" type="pres">
      <dgm:prSet presAssocID="{D573FDCD-9E0D-5547-948E-D2AF3D06280C}" presName="rootConnector" presStyleLbl="node1" presStyleIdx="1" presStyleCnt="3"/>
      <dgm:spPr/>
    </dgm:pt>
    <dgm:pt modelId="{2BDD4D87-1CBB-5149-86D9-A1DFC02A7B6D}" type="pres">
      <dgm:prSet presAssocID="{D573FDCD-9E0D-5547-948E-D2AF3D06280C}" presName="childShape" presStyleCnt="0"/>
      <dgm:spPr/>
    </dgm:pt>
    <dgm:pt modelId="{F9AB4B4C-91BF-FF49-98BD-5E3C56E366FA}" type="pres">
      <dgm:prSet presAssocID="{20B7657B-EB4A-E24A-833C-E018DF7246C9}" presName="Name13" presStyleLbl="parChTrans1D2" presStyleIdx="3" presStyleCnt="9"/>
      <dgm:spPr/>
    </dgm:pt>
    <dgm:pt modelId="{CCA90579-4AF3-8A4E-AB2E-879D7D0E0AA1}" type="pres">
      <dgm:prSet presAssocID="{ED44135E-5485-A24B-B826-9E81B88E87BC}" presName="childText" presStyleLbl="bgAcc1" presStyleIdx="3" presStyleCnt="9">
        <dgm:presLayoutVars>
          <dgm:bulletEnabled val="1"/>
        </dgm:presLayoutVars>
      </dgm:prSet>
      <dgm:spPr/>
    </dgm:pt>
    <dgm:pt modelId="{82FF0293-39E8-134C-93F6-97A69ED52E0B}" type="pres">
      <dgm:prSet presAssocID="{05DCD545-609C-EE40-A6A1-B9612C033CEC}" presName="Name13" presStyleLbl="parChTrans1D2" presStyleIdx="4" presStyleCnt="9"/>
      <dgm:spPr/>
    </dgm:pt>
    <dgm:pt modelId="{D271FE1F-5668-7A41-A30E-C45F8A2CCCB0}" type="pres">
      <dgm:prSet presAssocID="{B065E2D1-AD25-8A4D-AAF3-ED1C18FC5558}" presName="childText" presStyleLbl="bgAcc1" presStyleIdx="4" presStyleCnt="9">
        <dgm:presLayoutVars>
          <dgm:bulletEnabled val="1"/>
        </dgm:presLayoutVars>
      </dgm:prSet>
      <dgm:spPr/>
    </dgm:pt>
    <dgm:pt modelId="{588D57E4-49C7-5442-B6B0-1D4D3C7A6C21}" type="pres">
      <dgm:prSet presAssocID="{F36E5B55-33F9-DF4D-9FA8-5CA4E3D7E507}" presName="Name13" presStyleLbl="parChTrans1D2" presStyleIdx="5" presStyleCnt="9"/>
      <dgm:spPr/>
    </dgm:pt>
    <dgm:pt modelId="{7E16F327-5CED-824B-9313-D38ED2B8A838}" type="pres">
      <dgm:prSet presAssocID="{3FDDFD7C-F26B-E44D-9273-81A0567A4243}" presName="childText" presStyleLbl="bgAcc1" presStyleIdx="5" presStyleCnt="9">
        <dgm:presLayoutVars>
          <dgm:bulletEnabled val="1"/>
        </dgm:presLayoutVars>
      </dgm:prSet>
      <dgm:spPr/>
    </dgm:pt>
    <dgm:pt modelId="{BD070ACF-0703-DA47-AED4-43DAEF365EA4}" type="pres">
      <dgm:prSet presAssocID="{2864D76E-78C4-EE4D-9728-866FC19C120F}" presName="root" presStyleCnt="0"/>
      <dgm:spPr/>
    </dgm:pt>
    <dgm:pt modelId="{C687C7D0-213D-E743-8545-5AF37F42C36C}" type="pres">
      <dgm:prSet presAssocID="{2864D76E-78C4-EE4D-9728-866FC19C120F}" presName="rootComposite" presStyleCnt="0"/>
      <dgm:spPr/>
    </dgm:pt>
    <dgm:pt modelId="{2A9C5E10-0708-7C46-904F-893512C86D16}" type="pres">
      <dgm:prSet presAssocID="{2864D76E-78C4-EE4D-9728-866FC19C120F}" presName="rootText" presStyleLbl="node1" presStyleIdx="2" presStyleCnt="3"/>
      <dgm:spPr/>
    </dgm:pt>
    <dgm:pt modelId="{C9E7E07C-C9C2-5A40-81A6-EC83CDDEE60F}" type="pres">
      <dgm:prSet presAssocID="{2864D76E-78C4-EE4D-9728-866FC19C120F}" presName="rootConnector" presStyleLbl="node1" presStyleIdx="2" presStyleCnt="3"/>
      <dgm:spPr/>
    </dgm:pt>
    <dgm:pt modelId="{E6B387EE-BE8C-F646-9A90-77CB2261AE1B}" type="pres">
      <dgm:prSet presAssocID="{2864D76E-78C4-EE4D-9728-866FC19C120F}" presName="childShape" presStyleCnt="0"/>
      <dgm:spPr/>
    </dgm:pt>
    <dgm:pt modelId="{AE90E2F8-4268-FD45-A15D-71D82451EE72}" type="pres">
      <dgm:prSet presAssocID="{32A5BB38-B8CD-3A46-9EC7-0D3F3FE18C06}" presName="Name13" presStyleLbl="parChTrans1D2" presStyleIdx="6" presStyleCnt="9"/>
      <dgm:spPr/>
    </dgm:pt>
    <dgm:pt modelId="{A694D7CB-E4D4-F64F-8D3F-43831C85153F}" type="pres">
      <dgm:prSet presAssocID="{5A932C21-6D96-ED40-824E-412856E2AE07}" presName="childText" presStyleLbl="bgAcc1" presStyleIdx="6" presStyleCnt="9">
        <dgm:presLayoutVars>
          <dgm:bulletEnabled val="1"/>
        </dgm:presLayoutVars>
      </dgm:prSet>
      <dgm:spPr/>
    </dgm:pt>
    <dgm:pt modelId="{A7295717-8653-C64B-9608-95F4ABB70DB3}" type="pres">
      <dgm:prSet presAssocID="{973D976A-1805-664F-8590-BF42B76A4223}" presName="Name13" presStyleLbl="parChTrans1D2" presStyleIdx="7" presStyleCnt="9"/>
      <dgm:spPr/>
    </dgm:pt>
    <dgm:pt modelId="{1FE9E9CB-A77C-2F47-B978-439AB6C997F3}" type="pres">
      <dgm:prSet presAssocID="{DC54333F-1FB9-5749-B8F8-92140C9E5E9A}" presName="childText" presStyleLbl="bgAcc1" presStyleIdx="7" presStyleCnt="9">
        <dgm:presLayoutVars>
          <dgm:bulletEnabled val="1"/>
        </dgm:presLayoutVars>
      </dgm:prSet>
      <dgm:spPr/>
    </dgm:pt>
    <dgm:pt modelId="{A5289EE9-64FA-E446-AE9B-14792095162E}" type="pres">
      <dgm:prSet presAssocID="{1444C0E4-0CC2-C243-8592-B5C17E371141}" presName="Name13" presStyleLbl="parChTrans1D2" presStyleIdx="8" presStyleCnt="9"/>
      <dgm:spPr/>
    </dgm:pt>
    <dgm:pt modelId="{1B3C2EE4-2F25-5442-B984-5AAEB41247A7}" type="pres">
      <dgm:prSet presAssocID="{93261563-DE8C-EA4C-86E4-A898E900BA22}" presName="childText" presStyleLbl="bgAcc1" presStyleIdx="8" presStyleCnt="9">
        <dgm:presLayoutVars>
          <dgm:bulletEnabled val="1"/>
        </dgm:presLayoutVars>
      </dgm:prSet>
      <dgm:spPr/>
    </dgm:pt>
  </dgm:ptLst>
  <dgm:cxnLst>
    <dgm:cxn modelId="{90218413-75FB-3A4D-AC2E-AF02830B1673}" type="presOf" srcId="{FE55E23D-42F1-4641-BE0A-806F3F979A2C}" destId="{5ED752C7-172E-6B4D-8409-64A75EA451A1}" srcOrd="0" destOrd="0" presId="urn:microsoft.com/office/officeart/2005/8/layout/hierarchy3"/>
    <dgm:cxn modelId="{AD8DD215-D845-6144-8654-F9E1F3468524}" type="presOf" srcId="{F36E5B55-33F9-DF4D-9FA8-5CA4E3D7E507}" destId="{588D57E4-49C7-5442-B6B0-1D4D3C7A6C21}" srcOrd="0" destOrd="0" presId="urn:microsoft.com/office/officeart/2005/8/layout/hierarchy3"/>
    <dgm:cxn modelId="{421D2316-9A5C-4A48-A433-1BC945F18A88}" type="presOf" srcId="{7B221636-FA1F-D94C-8EE1-BB6F4D42B75E}" destId="{EAB1E9A9-8470-8949-AA39-8BBB086FA29F}" srcOrd="1" destOrd="0" presId="urn:microsoft.com/office/officeart/2005/8/layout/hierarchy3"/>
    <dgm:cxn modelId="{07C8F619-FE72-1041-BD55-8A96ACAD3664}" type="presOf" srcId="{20B7657B-EB4A-E24A-833C-E018DF7246C9}" destId="{F9AB4B4C-91BF-FF49-98BD-5E3C56E366FA}" srcOrd="0" destOrd="0" presId="urn:microsoft.com/office/officeart/2005/8/layout/hierarchy3"/>
    <dgm:cxn modelId="{712D3824-6379-5A42-B515-12CBD7637493}" srcId="{D573FDCD-9E0D-5547-948E-D2AF3D06280C}" destId="{3FDDFD7C-F26B-E44D-9273-81A0567A4243}" srcOrd="2" destOrd="0" parTransId="{F36E5B55-33F9-DF4D-9FA8-5CA4E3D7E507}" sibTransId="{EBF6A296-DF0A-2742-A4A0-672201F3A6D9}"/>
    <dgm:cxn modelId="{59130E25-33BB-F740-AF6F-93ECCBE3F2C0}" type="presOf" srcId="{ED44135E-5485-A24B-B826-9E81B88E87BC}" destId="{CCA90579-4AF3-8A4E-AB2E-879D7D0E0AA1}" srcOrd="0" destOrd="0" presId="urn:microsoft.com/office/officeart/2005/8/layout/hierarchy3"/>
    <dgm:cxn modelId="{F9F80A26-E896-EA4C-B73D-31466D612731}" type="presOf" srcId="{973D976A-1805-664F-8590-BF42B76A4223}" destId="{A7295717-8653-C64B-9608-95F4ABB70DB3}" srcOrd="0" destOrd="0" presId="urn:microsoft.com/office/officeart/2005/8/layout/hierarchy3"/>
    <dgm:cxn modelId="{F2C27B37-EF9B-A94F-9891-3C52AC4C0CCD}" type="presOf" srcId="{93261563-DE8C-EA4C-86E4-A898E900BA22}" destId="{1B3C2EE4-2F25-5442-B984-5AAEB41247A7}" srcOrd="0" destOrd="0" presId="urn:microsoft.com/office/officeart/2005/8/layout/hierarchy3"/>
    <dgm:cxn modelId="{EA0E8B3C-1241-1546-9FF3-387ECC620EC2}" type="presOf" srcId="{47B8FEAF-A3D9-BB42-A326-F011E2404DBB}" destId="{E4FE954A-2C22-8F4D-9CC3-5C5BB22C7CC2}" srcOrd="0" destOrd="0" presId="urn:microsoft.com/office/officeart/2005/8/layout/hierarchy3"/>
    <dgm:cxn modelId="{97B19A3C-68AA-F545-B4FE-3A611CBD606C}" type="presOf" srcId="{2864D76E-78C4-EE4D-9728-866FC19C120F}" destId="{C9E7E07C-C9C2-5A40-81A6-EC83CDDEE60F}" srcOrd="1" destOrd="0" presId="urn:microsoft.com/office/officeart/2005/8/layout/hierarchy3"/>
    <dgm:cxn modelId="{897D0442-14FC-A84E-B12E-009309600E94}" type="presOf" srcId="{32A5BB38-B8CD-3A46-9EC7-0D3F3FE18C06}" destId="{AE90E2F8-4268-FD45-A15D-71D82451EE72}" srcOrd="0" destOrd="0" presId="urn:microsoft.com/office/officeart/2005/8/layout/hierarchy3"/>
    <dgm:cxn modelId="{1AFBF247-E80C-014A-B16F-F043A8858385}" srcId="{7B221636-FA1F-D94C-8EE1-BB6F4D42B75E}" destId="{FE55E23D-42F1-4641-BE0A-806F3F979A2C}" srcOrd="2" destOrd="0" parTransId="{A75FEA9B-8068-CD4D-9798-80B791840392}" sibTransId="{55A695BA-3D91-3C4E-AFEC-3D98F620F471}"/>
    <dgm:cxn modelId="{75028054-FA77-7F45-9FF3-2604599C8B3E}" type="presOf" srcId="{3FDDFD7C-F26B-E44D-9273-81A0567A4243}" destId="{7E16F327-5CED-824B-9313-D38ED2B8A838}" srcOrd="0" destOrd="0" presId="urn:microsoft.com/office/officeart/2005/8/layout/hierarchy3"/>
    <dgm:cxn modelId="{238C215A-B102-6147-9E1D-36029F74BED9}" srcId="{2864D76E-78C4-EE4D-9728-866FC19C120F}" destId="{5A932C21-6D96-ED40-824E-412856E2AE07}" srcOrd="0" destOrd="0" parTransId="{32A5BB38-B8CD-3A46-9EC7-0D3F3FE18C06}" sibTransId="{66DB0173-8E02-B747-8082-134A64D41965}"/>
    <dgm:cxn modelId="{1EC7635C-660F-2D46-A9ED-36F74FB34D5C}" type="presOf" srcId="{4C1F881D-1E13-4C49-A7B0-0FEF6B4369C0}" destId="{476425D6-36EB-D242-9BDB-8BE32EC132EA}" srcOrd="0" destOrd="0" presId="urn:microsoft.com/office/officeart/2005/8/layout/hierarchy3"/>
    <dgm:cxn modelId="{7F182B5D-9659-2E4A-AEEF-E3399BD8B9FA}" type="presOf" srcId="{B2EC139B-F533-8345-8A11-A4B896D2099D}" destId="{5D296167-0EBD-4140-8963-99282DA7D9B6}" srcOrd="0" destOrd="0" presId="urn:microsoft.com/office/officeart/2005/8/layout/hierarchy3"/>
    <dgm:cxn modelId="{EA648D61-F56D-9B48-9B3E-2BC3EFEEBAE5}" type="presOf" srcId="{7B221636-FA1F-D94C-8EE1-BB6F4D42B75E}" destId="{F626B9C4-D617-9144-A025-41B8F5872ABE}" srcOrd="0" destOrd="0" presId="urn:microsoft.com/office/officeart/2005/8/layout/hierarchy3"/>
    <dgm:cxn modelId="{452E1F72-C87D-EC4E-B5FC-66E6182EEFD9}" type="presOf" srcId="{A75FEA9B-8068-CD4D-9798-80B791840392}" destId="{2EECCDB7-1AF3-924A-8A1E-F52E3A68D892}" srcOrd="0" destOrd="0" presId="urn:microsoft.com/office/officeart/2005/8/layout/hierarchy3"/>
    <dgm:cxn modelId="{CF62B876-7B72-EC47-9907-64A588C35398}" type="presOf" srcId="{DC54333F-1FB9-5749-B8F8-92140C9E5E9A}" destId="{1FE9E9CB-A77C-2F47-B978-439AB6C997F3}" srcOrd="0" destOrd="0" presId="urn:microsoft.com/office/officeart/2005/8/layout/hierarchy3"/>
    <dgm:cxn modelId="{D2AF3177-477D-2444-8B36-D150DBACDBA3}" srcId="{2864D76E-78C4-EE4D-9728-866FC19C120F}" destId="{DC54333F-1FB9-5749-B8F8-92140C9E5E9A}" srcOrd="1" destOrd="0" parTransId="{973D976A-1805-664F-8590-BF42B76A4223}" sibTransId="{95BBA411-0045-654D-A073-C755398337CB}"/>
    <dgm:cxn modelId="{541A4F7F-1652-3347-8CB7-3EABD31133DB}" srcId="{7B221636-FA1F-D94C-8EE1-BB6F4D42B75E}" destId="{4C1F881D-1E13-4C49-A7B0-0FEF6B4369C0}" srcOrd="1" destOrd="0" parTransId="{47B8FEAF-A3D9-BB42-A326-F011E2404DBB}" sibTransId="{4CEB50C3-C4E4-2F4A-98E0-AE8593769BBF}"/>
    <dgm:cxn modelId="{E829818A-CEEB-CC47-9F46-D5FE7D67FADB}" srcId="{7B221636-FA1F-D94C-8EE1-BB6F4D42B75E}" destId="{B9C15142-056B-BC47-89BA-4709A42925EA}" srcOrd="0" destOrd="0" parTransId="{B2EC139B-F533-8345-8A11-A4B896D2099D}" sibTransId="{42F5CDAD-31E6-C648-A38B-0508CB5BEE4F}"/>
    <dgm:cxn modelId="{1AA1C291-85BB-7D48-9DEF-FF53BA58C3E9}" type="presOf" srcId="{D573FDCD-9E0D-5547-948E-D2AF3D06280C}" destId="{D0EA7999-0117-5542-A075-AFB4B569D91A}" srcOrd="1" destOrd="0" presId="urn:microsoft.com/office/officeart/2005/8/layout/hierarchy3"/>
    <dgm:cxn modelId="{DB253C98-1D1B-A44B-8CD0-FBB1CA42CFED}" type="presOf" srcId="{2864D76E-78C4-EE4D-9728-866FC19C120F}" destId="{2A9C5E10-0708-7C46-904F-893512C86D16}" srcOrd="0" destOrd="0" presId="urn:microsoft.com/office/officeart/2005/8/layout/hierarchy3"/>
    <dgm:cxn modelId="{FC37969C-6517-A74F-93D4-3D7427777562}" type="presOf" srcId="{5A932C21-6D96-ED40-824E-412856E2AE07}" destId="{A694D7CB-E4D4-F64F-8D3F-43831C85153F}" srcOrd="0" destOrd="0" presId="urn:microsoft.com/office/officeart/2005/8/layout/hierarchy3"/>
    <dgm:cxn modelId="{A87E109D-618A-0548-A78C-E3439942ECD6}" srcId="{9DA45D19-B88D-9B42-904C-C7436A2EF6C5}" destId="{2864D76E-78C4-EE4D-9728-866FC19C120F}" srcOrd="2" destOrd="0" parTransId="{BA157FE9-49D7-4C4C-8E7A-0A217262CC35}" sibTransId="{8FCC40ED-A4DC-CD48-80BC-66BA7D1B66E4}"/>
    <dgm:cxn modelId="{04AB94B0-4238-C74A-8CC3-1B475063D057}" type="presOf" srcId="{B065E2D1-AD25-8A4D-AAF3-ED1C18FC5558}" destId="{D271FE1F-5668-7A41-A30E-C45F8A2CCCB0}" srcOrd="0" destOrd="0" presId="urn:microsoft.com/office/officeart/2005/8/layout/hierarchy3"/>
    <dgm:cxn modelId="{FDA39CBC-BEBB-5849-ADB6-B9623C6421A3}" type="presOf" srcId="{B9C15142-056B-BC47-89BA-4709A42925EA}" destId="{8EA2C5EB-B047-A04A-A84A-F416A6479C50}" srcOrd="0" destOrd="0" presId="urn:microsoft.com/office/officeart/2005/8/layout/hierarchy3"/>
    <dgm:cxn modelId="{3D5014BD-62C3-1646-AB9A-633224F87B84}" type="presOf" srcId="{D573FDCD-9E0D-5547-948E-D2AF3D06280C}" destId="{ADBEB299-F881-C74C-A8D6-1C5B10CDB467}" srcOrd="0" destOrd="0" presId="urn:microsoft.com/office/officeart/2005/8/layout/hierarchy3"/>
    <dgm:cxn modelId="{A0E21AC3-7624-8245-9B05-990C3D0C7176}" srcId="{D573FDCD-9E0D-5547-948E-D2AF3D06280C}" destId="{ED44135E-5485-A24B-B826-9E81B88E87BC}" srcOrd="0" destOrd="0" parTransId="{20B7657B-EB4A-E24A-833C-E018DF7246C9}" sibTransId="{97487C6B-7A43-FD43-A818-338B4D362310}"/>
    <dgm:cxn modelId="{1BE4ADCB-4EC6-B84C-9CD7-45DF16457BA0}" type="presOf" srcId="{9DA45D19-B88D-9B42-904C-C7436A2EF6C5}" destId="{D51A5088-C344-0949-AD8A-1C4CE826436B}" srcOrd="0" destOrd="0" presId="urn:microsoft.com/office/officeart/2005/8/layout/hierarchy3"/>
    <dgm:cxn modelId="{4C0E36D1-442E-EF45-BD2C-D09AF0877622}" srcId="{9DA45D19-B88D-9B42-904C-C7436A2EF6C5}" destId="{D573FDCD-9E0D-5547-948E-D2AF3D06280C}" srcOrd="1" destOrd="0" parTransId="{CB7F380A-5FF6-7642-9B2E-4C61C9F11906}" sibTransId="{979942BF-5CFD-FF49-8E8F-C9A77A4415AF}"/>
    <dgm:cxn modelId="{0F9277DA-4759-E640-BE2F-FFA620D8CDBB}" type="presOf" srcId="{05DCD545-609C-EE40-A6A1-B9612C033CEC}" destId="{82FF0293-39E8-134C-93F6-97A69ED52E0B}" srcOrd="0" destOrd="0" presId="urn:microsoft.com/office/officeart/2005/8/layout/hierarchy3"/>
    <dgm:cxn modelId="{083D79E1-3DB2-2B49-9724-B1513595ED23}" type="presOf" srcId="{1444C0E4-0CC2-C243-8592-B5C17E371141}" destId="{A5289EE9-64FA-E446-AE9B-14792095162E}" srcOrd="0" destOrd="0" presId="urn:microsoft.com/office/officeart/2005/8/layout/hierarchy3"/>
    <dgm:cxn modelId="{C95071F1-7EFE-5E42-BDF9-7F248BA2DC1C}" srcId="{D573FDCD-9E0D-5547-948E-D2AF3D06280C}" destId="{B065E2D1-AD25-8A4D-AAF3-ED1C18FC5558}" srcOrd="1" destOrd="0" parTransId="{05DCD545-609C-EE40-A6A1-B9612C033CEC}" sibTransId="{473770D8-5E58-524F-A9C4-8FB710D42FC2}"/>
    <dgm:cxn modelId="{F614E0FD-50F6-6C4F-9709-C19F3A9DE33B}" srcId="{2864D76E-78C4-EE4D-9728-866FC19C120F}" destId="{93261563-DE8C-EA4C-86E4-A898E900BA22}" srcOrd="2" destOrd="0" parTransId="{1444C0E4-0CC2-C243-8592-B5C17E371141}" sibTransId="{4C1C3202-E37C-C146-AFBF-CFE2E2242A4F}"/>
    <dgm:cxn modelId="{95F627FE-B436-1742-8C28-26C2209C07E0}" srcId="{9DA45D19-B88D-9B42-904C-C7436A2EF6C5}" destId="{7B221636-FA1F-D94C-8EE1-BB6F4D42B75E}" srcOrd="0" destOrd="0" parTransId="{563F640C-4190-9244-9233-D993F942F4F3}" sibTransId="{C9A7CCB2-E92C-164D-8660-CE87F8D5FCC5}"/>
    <dgm:cxn modelId="{50B8855B-5471-0149-B8AE-DB554FFC3B05}" type="presParOf" srcId="{D51A5088-C344-0949-AD8A-1C4CE826436B}" destId="{D45E28DA-58E3-D64C-A894-7E69C5383470}" srcOrd="0" destOrd="0" presId="urn:microsoft.com/office/officeart/2005/8/layout/hierarchy3"/>
    <dgm:cxn modelId="{2205C61F-481C-CA46-B287-28C94D10F0DA}" type="presParOf" srcId="{D45E28DA-58E3-D64C-A894-7E69C5383470}" destId="{B4C59C1C-4723-9641-8C9B-F533588A5039}" srcOrd="0" destOrd="0" presId="urn:microsoft.com/office/officeart/2005/8/layout/hierarchy3"/>
    <dgm:cxn modelId="{7860FDCE-C70C-4B42-8CAD-E6E21D57202E}" type="presParOf" srcId="{B4C59C1C-4723-9641-8C9B-F533588A5039}" destId="{F626B9C4-D617-9144-A025-41B8F5872ABE}" srcOrd="0" destOrd="0" presId="urn:microsoft.com/office/officeart/2005/8/layout/hierarchy3"/>
    <dgm:cxn modelId="{24C8F907-6903-634E-9E2A-6473833BAE5C}" type="presParOf" srcId="{B4C59C1C-4723-9641-8C9B-F533588A5039}" destId="{EAB1E9A9-8470-8949-AA39-8BBB086FA29F}" srcOrd="1" destOrd="0" presId="urn:microsoft.com/office/officeart/2005/8/layout/hierarchy3"/>
    <dgm:cxn modelId="{ADB5FBAC-1A43-5F4C-A2C9-F8F26A51F680}" type="presParOf" srcId="{D45E28DA-58E3-D64C-A894-7E69C5383470}" destId="{543B66CA-339A-AC44-96CA-CCE51208FA91}" srcOrd="1" destOrd="0" presId="urn:microsoft.com/office/officeart/2005/8/layout/hierarchy3"/>
    <dgm:cxn modelId="{E14291D7-64BF-8F45-8CB2-08659BD184DA}" type="presParOf" srcId="{543B66CA-339A-AC44-96CA-CCE51208FA91}" destId="{5D296167-0EBD-4140-8963-99282DA7D9B6}" srcOrd="0" destOrd="0" presId="urn:microsoft.com/office/officeart/2005/8/layout/hierarchy3"/>
    <dgm:cxn modelId="{E7781D72-15DF-4342-8FFD-EB07D9733E9F}" type="presParOf" srcId="{543B66CA-339A-AC44-96CA-CCE51208FA91}" destId="{8EA2C5EB-B047-A04A-A84A-F416A6479C50}" srcOrd="1" destOrd="0" presId="urn:microsoft.com/office/officeart/2005/8/layout/hierarchy3"/>
    <dgm:cxn modelId="{B2B8412F-64F9-6D44-95A4-6643D09ABF8A}" type="presParOf" srcId="{543B66CA-339A-AC44-96CA-CCE51208FA91}" destId="{E4FE954A-2C22-8F4D-9CC3-5C5BB22C7CC2}" srcOrd="2" destOrd="0" presId="urn:microsoft.com/office/officeart/2005/8/layout/hierarchy3"/>
    <dgm:cxn modelId="{0E85C846-5662-814C-A76F-04BDD1A1C522}" type="presParOf" srcId="{543B66CA-339A-AC44-96CA-CCE51208FA91}" destId="{476425D6-36EB-D242-9BDB-8BE32EC132EA}" srcOrd="3" destOrd="0" presId="urn:microsoft.com/office/officeart/2005/8/layout/hierarchy3"/>
    <dgm:cxn modelId="{EC73B1E8-41E4-2C40-89B1-E088F3595D4C}" type="presParOf" srcId="{543B66CA-339A-AC44-96CA-CCE51208FA91}" destId="{2EECCDB7-1AF3-924A-8A1E-F52E3A68D892}" srcOrd="4" destOrd="0" presId="urn:microsoft.com/office/officeart/2005/8/layout/hierarchy3"/>
    <dgm:cxn modelId="{6D3DC78B-B175-AC48-B32F-508E2C7840E1}" type="presParOf" srcId="{543B66CA-339A-AC44-96CA-CCE51208FA91}" destId="{5ED752C7-172E-6B4D-8409-64A75EA451A1}" srcOrd="5" destOrd="0" presId="urn:microsoft.com/office/officeart/2005/8/layout/hierarchy3"/>
    <dgm:cxn modelId="{02D6570C-65B3-7A44-A88E-B49A9D5691D3}" type="presParOf" srcId="{D51A5088-C344-0949-AD8A-1C4CE826436B}" destId="{13FDB636-07DA-084C-A80E-9851814BB809}" srcOrd="1" destOrd="0" presId="urn:microsoft.com/office/officeart/2005/8/layout/hierarchy3"/>
    <dgm:cxn modelId="{9CF2E689-C1D7-0E41-B67E-DBFFBDEF0AA4}" type="presParOf" srcId="{13FDB636-07DA-084C-A80E-9851814BB809}" destId="{BF7080A1-0AF2-A941-8120-18AF5164CAD0}" srcOrd="0" destOrd="0" presId="urn:microsoft.com/office/officeart/2005/8/layout/hierarchy3"/>
    <dgm:cxn modelId="{6E40FD81-3FBE-0F49-AE94-11315E08F2E4}" type="presParOf" srcId="{BF7080A1-0AF2-A941-8120-18AF5164CAD0}" destId="{ADBEB299-F881-C74C-A8D6-1C5B10CDB467}" srcOrd="0" destOrd="0" presId="urn:microsoft.com/office/officeart/2005/8/layout/hierarchy3"/>
    <dgm:cxn modelId="{CF96635E-C70D-BF4F-AB76-2610941E4B82}" type="presParOf" srcId="{BF7080A1-0AF2-A941-8120-18AF5164CAD0}" destId="{D0EA7999-0117-5542-A075-AFB4B569D91A}" srcOrd="1" destOrd="0" presId="urn:microsoft.com/office/officeart/2005/8/layout/hierarchy3"/>
    <dgm:cxn modelId="{7FFB8B58-F62B-C844-936B-84179B675610}" type="presParOf" srcId="{13FDB636-07DA-084C-A80E-9851814BB809}" destId="{2BDD4D87-1CBB-5149-86D9-A1DFC02A7B6D}" srcOrd="1" destOrd="0" presId="urn:microsoft.com/office/officeart/2005/8/layout/hierarchy3"/>
    <dgm:cxn modelId="{CFFDB515-0EFB-7745-B6A5-17E0A159CBAD}" type="presParOf" srcId="{2BDD4D87-1CBB-5149-86D9-A1DFC02A7B6D}" destId="{F9AB4B4C-91BF-FF49-98BD-5E3C56E366FA}" srcOrd="0" destOrd="0" presId="urn:microsoft.com/office/officeart/2005/8/layout/hierarchy3"/>
    <dgm:cxn modelId="{D139D52A-C83E-6C4C-8017-5319C614AF2A}" type="presParOf" srcId="{2BDD4D87-1CBB-5149-86D9-A1DFC02A7B6D}" destId="{CCA90579-4AF3-8A4E-AB2E-879D7D0E0AA1}" srcOrd="1" destOrd="0" presId="urn:microsoft.com/office/officeart/2005/8/layout/hierarchy3"/>
    <dgm:cxn modelId="{A8BD0071-C146-6845-BDCF-395C2FE29DB9}" type="presParOf" srcId="{2BDD4D87-1CBB-5149-86D9-A1DFC02A7B6D}" destId="{82FF0293-39E8-134C-93F6-97A69ED52E0B}" srcOrd="2" destOrd="0" presId="urn:microsoft.com/office/officeart/2005/8/layout/hierarchy3"/>
    <dgm:cxn modelId="{A992BD5B-0AF8-414E-B1B0-3865E16C2BCD}" type="presParOf" srcId="{2BDD4D87-1CBB-5149-86D9-A1DFC02A7B6D}" destId="{D271FE1F-5668-7A41-A30E-C45F8A2CCCB0}" srcOrd="3" destOrd="0" presId="urn:microsoft.com/office/officeart/2005/8/layout/hierarchy3"/>
    <dgm:cxn modelId="{A93D50AE-3E51-7E48-B6E4-1D3B4A4639AE}" type="presParOf" srcId="{2BDD4D87-1CBB-5149-86D9-A1DFC02A7B6D}" destId="{588D57E4-49C7-5442-B6B0-1D4D3C7A6C21}" srcOrd="4" destOrd="0" presId="urn:microsoft.com/office/officeart/2005/8/layout/hierarchy3"/>
    <dgm:cxn modelId="{8D13A681-B4EE-9141-9168-D4B113083100}" type="presParOf" srcId="{2BDD4D87-1CBB-5149-86D9-A1DFC02A7B6D}" destId="{7E16F327-5CED-824B-9313-D38ED2B8A838}" srcOrd="5" destOrd="0" presId="urn:microsoft.com/office/officeart/2005/8/layout/hierarchy3"/>
    <dgm:cxn modelId="{90EF12A8-7364-874C-9C9E-D2A2B368D99A}" type="presParOf" srcId="{D51A5088-C344-0949-AD8A-1C4CE826436B}" destId="{BD070ACF-0703-DA47-AED4-43DAEF365EA4}" srcOrd="2" destOrd="0" presId="urn:microsoft.com/office/officeart/2005/8/layout/hierarchy3"/>
    <dgm:cxn modelId="{DF69B364-0467-134A-80E7-5530D743A6F9}" type="presParOf" srcId="{BD070ACF-0703-DA47-AED4-43DAEF365EA4}" destId="{C687C7D0-213D-E743-8545-5AF37F42C36C}" srcOrd="0" destOrd="0" presId="urn:microsoft.com/office/officeart/2005/8/layout/hierarchy3"/>
    <dgm:cxn modelId="{32178D61-A539-8B4D-ACB0-E280D2C145C0}" type="presParOf" srcId="{C687C7D0-213D-E743-8545-5AF37F42C36C}" destId="{2A9C5E10-0708-7C46-904F-893512C86D16}" srcOrd="0" destOrd="0" presId="urn:microsoft.com/office/officeart/2005/8/layout/hierarchy3"/>
    <dgm:cxn modelId="{3EEEB53A-5E01-2B4F-A8A1-5E96E5AA6768}" type="presParOf" srcId="{C687C7D0-213D-E743-8545-5AF37F42C36C}" destId="{C9E7E07C-C9C2-5A40-81A6-EC83CDDEE60F}" srcOrd="1" destOrd="0" presId="urn:microsoft.com/office/officeart/2005/8/layout/hierarchy3"/>
    <dgm:cxn modelId="{DBF76D85-9352-AE49-AF05-6C6487746312}" type="presParOf" srcId="{BD070ACF-0703-DA47-AED4-43DAEF365EA4}" destId="{E6B387EE-BE8C-F646-9A90-77CB2261AE1B}" srcOrd="1" destOrd="0" presId="urn:microsoft.com/office/officeart/2005/8/layout/hierarchy3"/>
    <dgm:cxn modelId="{B694847B-DAA3-8B41-AFB4-CC7876EADCEA}" type="presParOf" srcId="{E6B387EE-BE8C-F646-9A90-77CB2261AE1B}" destId="{AE90E2F8-4268-FD45-A15D-71D82451EE72}" srcOrd="0" destOrd="0" presId="urn:microsoft.com/office/officeart/2005/8/layout/hierarchy3"/>
    <dgm:cxn modelId="{FD972138-312B-A540-A355-5BEA5F2AC808}" type="presParOf" srcId="{E6B387EE-BE8C-F646-9A90-77CB2261AE1B}" destId="{A694D7CB-E4D4-F64F-8D3F-43831C85153F}" srcOrd="1" destOrd="0" presId="urn:microsoft.com/office/officeart/2005/8/layout/hierarchy3"/>
    <dgm:cxn modelId="{2A16CF4A-D044-F441-8F82-32E1FA3C8BF3}" type="presParOf" srcId="{E6B387EE-BE8C-F646-9A90-77CB2261AE1B}" destId="{A7295717-8653-C64B-9608-95F4ABB70DB3}" srcOrd="2" destOrd="0" presId="urn:microsoft.com/office/officeart/2005/8/layout/hierarchy3"/>
    <dgm:cxn modelId="{67164E9C-15AF-E542-9B7C-426F23357852}" type="presParOf" srcId="{E6B387EE-BE8C-F646-9A90-77CB2261AE1B}" destId="{1FE9E9CB-A77C-2F47-B978-439AB6C997F3}" srcOrd="3" destOrd="0" presId="urn:microsoft.com/office/officeart/2005/8/layout/hierarchy3"/>
    <dgm:cxn modelId="{CF8CAF35-CD83-6E49-AA06-9CBADE755D97}" type="presParOf" srcId="{E6B387EE-BE8C-F646-9A90-77CB2261AE1B}" destId="{A5289EE9-64FA-E446-AE9B-14792095162E}" srcOrd="4" destOrd="0" presId="urn:microsoft.com/office/officeart/2005/8/layout/hierarchy3"/>
    <dgm:cxn modelId="{8CA5FB0D-EBA3-3343-A827-C041466ADC0D}" type="presParOf" srcId="{E6B387EE-BE8C-F646-9A90-77CB2261AE1B}" destId="{1B3C2EE4-2F25-5442-B984-5AAEB41247A7}"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A74457-D2E4-854B-9A2D-4B74293B2DFB}">
      <dsp:nvSpPr>
        <dsp:cNvPr id="0" name=""/>
        <dsp:cNvSpPr/>
      </dsp:nvSpPr>
      <dsp:spPr>
        <a:xfrm>
          <a:off x="0" y="2402"/>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BD297C-9EA2-3E45-8F06-EB4F7EC91F55}">
      <dsp:nvSpPr>
        <dsp:cNvPr id="0" name=""/>
        <dsp:cNvSpPr/>
      </dsp:nvSpPr>
      <dsp:spPr>
        <a:xfrm>
          <a:off x="0" y="240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Prevalence of Trauma and Types of Trauma </a:t>
          </a:r>
        </a:p>
      </dsp:txBody>
      <dsp:txXfrm>
        <a:off x="0" y="2402"/>
        <a:ext cx="5641974" cy="1638814"/>
      </dsp:txXfrm>
    </dsp:sp>
    <dsp:sp modelId="{1300188D-E870-824B-9447-7E34A0BD4BCE}">
      <dsp:nvSpPr>
        <dsp:cNvPr id="0" name=""/>
        <dsp:cNvSpPr/>
      </dsp:nvSpPr>
      <dsp:spPr>
        <a:xfrm>
          <a:off x="0" y="1641217"/>
          <a:ext cx="5641974" cy="0"/>
        </a:xfrm>
        <a:prstGeom prst="line">
          <a:avLst/>
        </a:prstGeom>
        <a:solidFill>
          <a:schemeClr val="accent2">
            <a:hueOff val="1169987"/>
            <a:satOff val="8547"/>
            <a:lumOff val="-25293"/>
            <a:alphaOff val="0"/>
          </a:schemeClr>
        </a:solidFill>
        <a:ln w="15875" cap="flat" cmpd="sng" algn="ctr">
          <a:solidFill>
            <a:schemeClr val="accent2">
              <a:hueOff val="1169987"/>
              <a:satOff val="8547"/>
              <a:lumOff val="-252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78A9F9-D6AE-914F-ACF9-B4827B897F81}">
      <dsp:nvSpPr>
        <dsp:cNvPr id="0" name=""/>
        <dsp:cNvSpPr/>
      </dsp:nvSpPr>
      <dsp:spPr>
        <a:xfrm>
          <a:off x="0" y="1641217"/>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dirty="0">
              <a:solidFill>
                <a:schemeClr val="accent1"/>
              </a:solidFill>
            </a:rPr>
            <a:t>What does Trauma-Informed Care look like</a:t>
          </a:r>
        </a:p>
      </dsp:txBody>
      <dsp:txXfrm>
        <a:off x="0" y="1641217"/>
        <a:ext cx="5641974" cy="1638814"/>
      </dsp:txXfrm>
    </dsp:sp>
    <dsp:sp modelId="{2A5CEDF8-BC38-854E-8B0F-EA045CA8A594}">
      <dsp:nvSpPr>
        <dsp:cNvPr id="0" name=""/>
        <dsp:cNvSpPr/>
      </dsp:nvSpPr>
      <dsp:spPr>
        <a:xfrm>
          <a:off x="0" y="3280032"/>
          <a:ext cx="5641974" cy="0"/>
        </a:xfrm>
        <a:prstGeom prst="line">
          <a:avLst/>
        </a:prstGeom>
        <a:solidFill>
          <a:schemeClr val="accent2">
            <a:hueOff val="2339974"/>
            <a:satOff val="17094"/>
            <a:lumOff val="-50587"/>
            <a:alphaOff val="0"/>
          </a:schemeClr>
        </a:solidFill>
        <a:ln w="15875" cap="flat" cmpd="sng" algn="ctr">
          <a:solidFill>
            <a:schemeClr val="accent2">
              <a:hueOff val="2339974"/>
              <a:satOff val="17094"/>
              <a:lumOff val="-505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32C90-A1E3-AD4D-B84E-C3FED3B4C5C8}">
      <dsp:nvSpPr>
        <dsp:cNvPr id="0" name=""/>
        <dsp:cNvSpPr/>
      </dsp:nvSpPr>
      <dsp:spPr>
        <a:xfrm>
          <a:off x="0" y="3280032"/>
          <a:ext cx="5641974" cy="1638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7640" tIns="167640" rIns="167640" bIns="167640" numCol="1" spcCol="1270" anchor="t" anchorCtr="0">
          <a:noAutofit/>
        </a:bodyPr>
        <a:lstStyle/>
        <a:p>
          <a:pPr marL="0" lvl="0" indent="0" algn="l" defTabSz="1955800">
            <a:lnSpc>
              <a:spcPct val="90000"/>
            </a:lnSpc>
            <a:spcBef>
              <a:spcPct val="0"/>
            </a:spcBef>
            <a:spcAft>
              <a:spcPct val="35000"/>
            </a:spcAft>
            <a:buNone/>
          </a:pPr>
          <a:r>
            <a:rPr lang="en-US" sz="4400" kern="1200"/>
            <a:t>Tips for Preventing Re-Traumatization </a:t>
          </a:r>
        </a:p>
      </dsp:txBody>
      <dsp:txXfrm>
        <a:off x="0" y="3280032"/>
        <a:ext cx="5641974" cy="16388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E2A64-ECC8-4EB0-BE5F-8701BC87FD1A}">
      <dsp:nvSpPr>
        <dsp:cNvPr id="0" name=""/>
        <dsp:cNvSpPr/>
      </dsp:nvSpPr>
      <dsp:spPr>
        <a:xfrm>
          <a:off x="0" y="2042"/>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C3046-7744-4CB4-A2C5-557E00E62A4A}">
      <dsp:nvSpPr>
        <dsp:cNvPr id="0" name=""/>
        <dsp:cNvSpPr/>
      </dsp:nvSpPr>
      <dsp:spPr>
        <a:xfrm>
          <a:off x="313145" y="234960"/>
          <a:ext cx="569355" cy="569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9AF765E-A187-4AAA-B442-4E2C2EC37601}">
      <dsp:nvSpPr>
        <dsp:cNvPr id="0" name=""/>
        <dsp:cNvSpPr/>
      </dsp:nvSpPr>
      <dsp:spPr>
        <a:xfrm>
          <a:off x="1195647" y="2042"/>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a:t>Increased Medical Errors</a:t>
          </a:r>
        </a:p>
      </dsp:txBody>
      <dsp:txXfrm>
        <a:off x="1195647" y="2042"/>
        <a:ext cx="4446327" cy="1035192"/>
      </dsp:txXfrm>
    </dsp:sp>
    <dsp:sp modelId="{75A2110F-D2CE-4A00-B316-A6A337621157}">
      <dsp:nvSpPr>
        <dsp:cNvPr id="0" name=""/>
        <dsp:cNvSpPr/>
      </dsp:nvSpPr>
      <dsp:spPr>
        <a:xfrm>
          <a:off x="0" y="1296033"/>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64F1E-EF05-4F2F-8E43-6282ED986B4F}">
      <dsp:nvSpPr>
        <dsp:cNvPr id="0" name=""/>
        <dsp:cNvSpPr/>
      </dsp:nvSpPr>
      <dsp:spPr>
        <a:xfrm>
          <a:off x="313145" y="1528951"/>
          <a:ext cx="569355" cy="569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57E479D-CD5E-471D-B896-3C9FD101B95E}">
      <dsp:nvSpPr>
        <dsp:cNvPr id="0" name=""/>
        <dsp:cNvSpPr/>
      </dsp:nvSpPr>
      <dsp:spPr>
        <a:xfrm>
          <a:off x="1195647" y="1296033"/>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Decreased Communication and Morale</a:t>
          </a:r>
        </a:p>
      </dsp:txBody>
      <dsp:txXfrm>
        <a:off x="1195647" y="1296033"/>
        <a:ext cx="4446327" cy="1035192"/>
      </dsp:txXfrm>
    </dsp:sp>
    <dsp:sp modelId="{95DACD52-BD6E-40F2-B435-F731928DC0D9}">
      <dsp:nvSpPr>
        <dsp:cNvPr id="0" name=""/>
        <dsp:cNvSpPr/>
      </dsp:nvSpPr>
      <dsp:spPr>
        <a:xfrm>
          <a:off x="0" y="2590024"/>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106A3D-C3F2-4470-8793-9433394031A5}">
      <dsp:nvSpPr>
        <dsp:cNvPr id="0" name=""/>
        <dsp:cNvSpPr/>
      </dsp:nvSpPr>
      <dsp:spPr>
        <a:xfrm>
          <a:off x="313145" y="2822942"/>
          <a:ext cx="569355" cy="569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7F605D-2F53-421C-9B09-BC9A144EEEAA}">
      <dsp:nvSpPr>
        <dsp:cNvPr id="0" name=""/>
        <dsp:cNvSpPr/>
      </dsp:nvSpPr>
      <dsp:spPr>
        <a:xfrm>
          <a:off x="1195647" y="259002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a:t>High Turnover Rates</a:t>
          </a:r>
        </a:p>
      </dsp:txBody>
      <dsp:txXfrm>
        <a:off x="1195647" y="2590024"/>
        <a:ext cx="4446327" cy="1035192"/>
      </dsp:txXfrm>
    </dsp:sp>
    <dsp:sp modelId="{CFE6ED7E-7F7B-4D09-812F-FD263E615C05}">
      <dsp:nvSpPr>
        <dsp:cNvPr id="0" name=""/>
        <dsp:cNvSpPr/>
      </dsp:nvSpPr>
      <dsp:spPr>
        <a:xfrm>
          <a:off x="0" y="3884014"/>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BBA076-3B46-47DB-9557-032AB2795FAB}">
      <dsp:nvSpPr>
        <dsp:cNvPr id="0" name=""/>
        <dsp:cNvSpPr/>
      </dsp:nvSpPr>
      <dsp:spPr>
        <a:xfrm>
          <a:off x="313145" y="4116933"/>
          <a:ext cx="569355" cy="569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49B4D72-C971-4491-8C63-1D71A030C72F}">
      <dsp:nvSpPr>
        <dsp:cNvPr id="0" name=""/>
        <dsp:cNvSpPr/>
      </dsp:nvSpPr>
      <dsp:spPr>
        <a:xfrm>
          <a:off x="1195647" y="388401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Lower Patient Satisfaction</a:t>
          </a:r>
        </a:p>
      </dsp:txBody>
      <dsp:txXfrm>
        <a:off x="1195647" y="3884014"/>
        <a:ext cx="4446327" cy="103519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44BBA-AA29-7145-AD51-1AB4B8294DBE}">
      <dsp:nvSpPr>
        <dsp:cNvPr id="0" name=""/>
        <dsp:cNvSpPr/>
      </dsp:nvSpPr>
      <dsp:spPr>
        <a:xfrm>
          <a:off x="3110483" y="1809"/>
          <a:ext cx="3499294" cy="870523"/>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defRPr cap="all"/>
          </a:pPr>
          <a:r>
            <a:rPr lang="en-US" sz="2000" kern="1200"/>
            <a:t>Normalize Conversations around Mental Health</a:t>
          </a:r>
        </a:p>
      </dsp:txBody>
      <dsp:txXfrm>
        <a:off x="3152978" y="44304"/>
        <a:ext cx="3414304" cy="785533"/>
      </dsp:txXfrm>
    </dsp:sp>
    <dsp:sp modelId="{A8A24B29-90A5-354B-91A1-9F6AC40626CB}">
      <dsp:nvSpPr>
        <dsp:cNvPr id="0" name=""/>
        <dsp:cNvSpPr/>
      </dsp:nvSpPr>
      <dsp:spPr>
        <a:xfrm>
          <a:off x="3110483" y="915859"/>
          <a:ext cx="3499294" cy="870523"/>
        </a:xfrm>
        <a:prstGeom prst="roundRect">
          <a:avLst/>
        </a:prstGeom>
        <a:solidFill>
          <a:schemeClr val="accent5">
            <a:hueOff val="2944118"/>
            <a:satOff val="9586"/>
            <a:lumOff val="333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defRPr cap="all"/>
          </a:pPr>
          <a:r>
            <a:rPr lang="en-US" sz="2000" kern="1200"/>
            <a:t>Destigmatize Help-seeking</a:t>
          </a:r>
        </a:p>
      </dsp:txBody>
      <dsp:txXfrm>
        <a:off x="3152978" y="958354"/>
        <a:ext cx="3414304" cy="785533"/>
      </dsp:txXfrm>
    </dsp:sp>
    <dsp:sp modelId="{0C1D94B5-C1E7-F64C-B98D-E766095AD2D7}">
      <dsp:nvSpPr>
        <dsp:cNvPr id="0" name=""/>
        <dsp:cNvSpPr/>
      </dsp:nvSpPr>
      <dsp:spPr>
        <a:xfrm>
          <a:off x="3110483" y="1829909"/>
          <a:ext cx="3499294" cy="870523"/>
        </a:xfrm>
        <a:prstGeom prst="roundRect">
          <a:avLst/>
        </a:prstGeom>
        <a:solidFill>
          <a:schemeClr val="accent5">
            <a:hueOff val="5888237"/>
            <a:satOff val="19172"/>
            <a:lumOff val="6667"/>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defRPr cap="all"/>
          </a:pPr>
          <a:r>
            <a:rPr lang="en-US" sz="2000" kern="1200"/>
            <a:t>Train Leaders to Support Psychological Safety</a:t>
          </a:r>
        </a:p>
      </dsp:txBody>
      <dsp:txXfrm>
        <a:off x="3152978" y="1872404"/>
        <a:ext cx="3414304" cy="785533"/>
      </dsp:txXfrm>
    </dsp:sp>
    <dsp:sp modelId="{D93E28A8-8D8A-1445-9642-087D43FB39E0}">
      <dsp:nvSpPr>
        <dsp:cNvPr id="0" name=""/>
        <dsp:cNvSpPr/>
      </dsp:nvSpPr>
      <dsp:spPr>
        <a:xfrm>
          <a:off x="3110483" y="2743958"/>
          <a:ext cx="3499294" cy="870523"/>
        </a:xfrm>
        <a:prstGeom prst="roundRect">
          <a:avLst/>
        </a:prstGeom>
        <a:solidFill>
          <a:schemeClr val="accent5">
            <a:hueOff val="8832355"/>
            <a:satOff val="28758"/>
            <a:lumOff val="1000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defRPr cap="all"/>
          </a:pPr>
          <a:r>
            <a:rPr lang="en-US" sz="2000" kern="1200"/>
            <a:t>Peer Support Programs and Buddy Systems</a:t>
          </a:r>
        </a:p>
      </dsp:txBody>
      <dsp:txXfrm>
        <a:off x="3152978" y="2786453"/>
        <a:ext cx="3414304" cy="78553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6EC52-B0CA-4753-9891-A514BF4A5378}">
      <dsp:nvSpPr>
        <dsp:cNvPr id="0" name=""/>
        <dsp:cNvSpPr/>
      </dsp:nvSpPr>
      <dsp:spPr>
        <a:xfrm>
          <a:off x="626907" y="629142"/>
          <a:ext cx="1248979" cy="12489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555EB8-8509-424C-8C65-F76BEB8886EF}">
      <dsp:nvSpPr>
        <dsp:cNvPr id="0" name=""/>
        <dsp:cNvSpPr/>
      </dsp:nvSpPr>
      <dsp:spPr>
        <a:xfrm>
          <a:off x="893083" y="895318"/>
          <a:ext cx="716627" cy="71662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38DCDE5-1552-41C9-AF74-F1C4B2896709}">
      <dsp:nvSpPr>
        <dsp:cNvPr id="0" name=""/>
        <dsp:cNvSpPr/>
      </dsp:nvSpPr>
      <dsp:spPr>
        <a:xfrm>
          <a:off x="227643" y="2267149"/>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Provide Access to Confidential Mental Health Services</a:t>
          </a:r>
        </a:p>
      </dsp:txBody>
      <dsp:txXfrm>
        <a:off x="227643" y="2267149"/>
        <a:ext cx="2047508" cy="720000"/>
      </dsp:txXfrm>
    </dsp:sp>
    <dsp:sp modelId="{80F14D71-81B2-454B-9EB2-C994AB3B4935}">
      <dsp:nvSpPr>
        <dsp:cNvPr id="0" name=""/>
        <dsp:cNvSpPr/>
      </dsp:nvSpPr>
      <dsp:spPr>
        <a:xfrm>
          <a:off x="3032729" y="629142"/>
          <a:ext cx="1248979" cy="12489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94AB05-B717-44A9-9A74-64156F2208DA}">
      <dsp:nvSpPr>
        <dsp:cNvPr id="0" name=""/>
        <dsp:cNvSpPr/>
      </dsp:nvSpPr>
      <dsp:spPr>
        <a:xfrm>
          <a:off x="3298906" y="895318"/>
          <a:ext cx="716627" cy="71662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8083D47-6670-4F32-A39C-234255AF0519}">
      <dsp:nvSpPr>
        <dsp:cNvPr id="0" name=""/>
        <dsp:cNvSpPr/>
      </dsp:nvSpPr>
      <dsp:spPr>
        <a:xfrm>
          <a:off x="2633465" y="2267149"/>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Protected Time for Self-care and Breaks</a:t>
          </a:r>
        </a:p>
      </dsp:txBody>
      <dsp:txXfrm>
        <a:off x="2633465" y="2267149"/>
        <a:ext cx="2047508" cy="720000"/>
      </dsp:txXfrm>
    </dsp:sp>
    <dsp:sp modelId="{B00F631A-78FF-499C-9C90-EDD25B0B4143}">
      <dsp:nvSpPr>
        <dsp:cNvPr id="0" name=""/>
        <dsp:cNvSpPr/>
      </dsp:nvSpPr>
      <dsp:spPr>
        <a:xfrm>
          <a:off x="5438552" y="629142"/>
          <a:ext cx="1248979" cy="12489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B13109-EED1-4C66-8568-775BE9618975}">
      <dsp:nvSpPr>
        <dsp:cNvPr id="0" name=""/>
        <dsp:cNvSpPr/>
      </dsp:nvSpPr>
      <dsp:spPr>
        <a:xfrm>
          <a:off x="5704728" y="895318"/>
          <a:ext cx="716627" cy="71662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882904-66CC-488E-9B1D-32454413433D}">
      <dsp:nvSpPr>
        <dsp:cNvPr id="0" name=""/>
        <dsp:cNvSpPr/>
      </dsp:nvSpPr>
      <dsp:spPr>
        <a:xfrm>
          <a:off x="5039287" y="2267149"/>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Resiliency and Mindfulness Training</a:t>
          </a:r>
        </a:p>
      </dsp:txBody>
      <dsp:txXfrm>
        <a:off x="5039287" y="2267149"/>
        <a:ext cx="2047508" cy="720000"/>
      </dsp:txXfrm>
    </dsp:sp>
    <dsp:sp modelId="{5D9C53B1-5E81-46D9-8786-9D9CC2327B50}">
      <dsp:nvSpPr>
        <dsp:cNvPr id="0" name=""/>
        <dsp:cNvSpPr/>
      </dsp:nvSpPr>
      <dsp:spPr>
        <a:xfrm>
          <a:off x="7844374" y="629142"/>
          <a:ext cx="1248979" cy="12489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21B680-FA85-486D-8549-2ABFCE10C1D0}">
      <dsp:nvSpPr>
        <dsp:cNvPr id="0" name=""/>
        <dsp:cNvSpPr/>
      </dsp:nvSpPr>
      <dsp:spPr>
        <a:xfrm>
          <a:off x="8110550" y="895318"/>
          <a:ext cx="716627" cy="71662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8EB432A-40A3-489B-B2D5-BFC3B53A5615}">
      <dsp:nvSpPr>
        <dsp:cNvPr id="0" name=""/>
        <dsp:cNvSpPr/>
      </dsp:nvSpPr>
      <dsp:spPr>
        <a:xfrm>
          <a:off x="7445110" y="2267149"/>
          <a:ext cx="2047508"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defRPr cap="all"/>
          </a:pPr>
          <a:r>
            <a:rPr lang="en-US" sz="1600" kern="1200"/>
            <a:t>Debriefing after Critical Incidents</a:t>
          </a:r>
        </a:p>
      </dsp:txBody>
      <dsp:txXfrm>
        <a:off x="7445110" y="2267149"/>
        <a:ext cx="2047508" cy="72000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69C11-AB85-4C83-A5D7-B18C294DB7BF}">
      <dsp:nvSpPr>
        <dsp:cNvPr id="0" name=""/>
        <dsp:cNvSpPr/>
      </dsp:nvSpPr>
      <dsp:spPr>
        <a:xfrm>
          <a:off x="954023" y="849595"/>
          <a:ext cx="1255504" cy="12555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97C280-43E1-4440-B21E-8996D3F81751}">
      <dsp:nvSpPr>
        <dsp:cNvPr id="0" name=""/>
        <dsp:cNvSpPr/>
      </dsp:nvSpPr>
      <dsp:spPr>
        <a:xfrm>
          <a:off x="186771" y="2453764"/>
          <a:ext cx="27900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Foster a Culture of Openness and Support</a:t>
          </a:r>
        </a:p>
      </dsp:txBody>
      <dsp:txXfrm>
        <a:off x="186771" y="2453764"/>
        <a:ext cx="2790009" cy="720000"/>
      </dsp:txXfrm>
    </dsp:sp>
    <dsp:sp modelId="{A2A5A5FA-40E6-4095-8AEB-C38EA61CB4BD}">
      <dsp:nvSpPr>
        <dsp:cNvPr id="0" name=""/>
        <dsp:cNvSpPr/>
      </dsp:nvSpPr>
      <dsp:spPr>
        <a:xfrm>
          <a:off x="4232284" y="849595"/>
          <a:ext cx="1255504" cy="12555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DEA5E9-8585-4337-B26D-3FBECA3ACF32}">
      <dsp:nvSpPr>
        <dsp:cNvPr id="0" name=""/>
        <dsp:cNvSpPr/>
      </dsp:nvSpPr>
      <dsp:spPr>
        <a:xfrm>
          <a:off x="3465031" y="2453764"/>
          <a:ext cx="27900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Implement Regular Wellness Check-ins</a:t>
          </a:r>
        </a:p>
      </dsp:txBody>
      <dsp:txXfrm>
        <a:off x="3465031" y="2453764"/>
        <a:ext cx="2790009" cy="720000"/>
      </dsp:txXfrm>
    </dsp:sp>
    <dsp:sp modelId="{3D774542-0DD1-4EF5-A055-B160E9F3615E}">
      <dsp:nvSpPr>
        <dsp:cNvPr id="0" name=""/>
        <dsp:cNvSpPr/>
      </dsp:nvSpPr>
      <dsp:spPr>
        <a:xfrm>
          <a:off x="7510545" y="849595"/>
          <a:ext cx="1255504" cy="12555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102A01-F3E2-4949-9B6A-A052A8C44341}">
      <dsp:nvSpPr>
        <dsp:cNvPr id="0" name=""/>
        <dsp:cNvSpPr/>
      </dsp:nvSpPr>
      <dsp:spPr>
        <a:xfrm>
          <a:off x="6743292" y="2453764"/>
          <a:ext cx="279000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t>Encourage use of PTO and Ensure Manageable Workloads</a:t>
          </a:r>
        </a:p>
      </dsp:txBody>
      <dsp:txXfrm>
        <a:off x="6743292" y="2453764"/>
        <a:ext cx="2790009" cy="72000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A2DBE4-2D6C-0741-B7B9-B5F17B437840}">
      <dsp:nvSpPr>
        <dsp:cNvPr id="0" name=""/>
        <dsp:cNvSpPr/>
      </dsp:nvSpPr>
      <dsp:spPr>
        <a:xfrm>
          <a:off x="827087" y="0"/>
          <a:ext cx="4941888" cy="49418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3A8344-0972-B34A-9276-B3000B0ADE62}">
      <dsp:nvSpPr>
        <dsp:cNvPr id="0" name=""/>
        <dsp:cNvSpPr/>
      </dsp:nvSpPr>
      <dsp:spPr>
        <a:xfrm>
          <a:off x="1296566" y="469479"/>
          <a:ext cx="1927336" cy="19273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Changes in Behavior or Mood</a:t>
          </a:r>
        </a:p>
      </dsp:txBody>
      <dsp:txXfrm>
        <a:off x="1390651" y="563564"/>
        <a:ext cx="1739166" cy="1739166"/>
      </dsp:txXfrm>
    </dsp:sp>
    <dsp:sp modelId="{B48B9B44-75E7-8541-B911-F2A12C21A471}">
      <dsp:nvSpPr>
        <dsp:cNvPr id="0" name=""/>
        <dsp:cNvSpPr/>
      </dsp:nvSpPr>
      <dsp:spPr>
        <a:xfrm>
          <a:off x="3372159" y="469479"/>
          <a:ext cx="1927336" cy="19273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Withdrawal or Isolation</a:t>
          </a:r>
        </a:p>
      </dsp:txBody>
      <dsp:txXfrm>
        <a:off x="3466244" y="563564"/>
        <a:ext cx="1739166" cy="1739166"/>
      </dsp:txXfrm>
    </dsp:sp>
    <dsp:sp modelId="{95630E3D-FBD4-C247-BA6A-049F4306DDBD}">
      <dsp:nvSpPr>
        <dsp:cNvPr id="0" name=""/>
        <dsp:cNvSpPr/>
      </dsp:nvSpPr>
      <dsp:spPr>
        <a:xfrm>
          <a:off x="1296566" y="2545072"/>
          <a:ext cx="1927336" cy="19273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Increased Errors or Absenteeism</a:t>
          </a:r>
        </a:p>
      </dsp:txBody>
      <dsp:txXfrm>
        <a:off x="1390651" y="2639157"/>
        <a:ext cx="1739166" cy="1739166"/>
      </dsp:txXfrm>
    </dsp:sp>
    <dsp:sp modelId="{22981156-1ABE-B447-8B0C-4B0BBB790179}">
      <dsp:nvSpPr>
        <dsp:cNvPr id="0" name=""/>
        <dsp:cNvSpPr/>
      </dsp:nvSpPr>
      <dsp:spPr>
        <a:xfrm>
          <a:off x="3372159" y="2545072"/>
          <a:ext cx="1927336" cy="192733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t>Expressions of Hopelessness or Distress</a:t>
          </a:r>
        </a:p>
      </dsp:txBody>
      <dsp:txXfrm>
        <a:off x="3466244" y="2639157"/>
        <a:ext cx="1739166" cy="173916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F30C9-A96B-4A9E-BFF3-B92267712135}">
      <dsp:nvSpPr>
        <dsp:cNvPr id="0" name=""/>
        <dsp:cNvSpPr/>
      </dsp:nvSpPr>
      <dsp:spPr>
        <a:xfrm>
          <a:off x="0" y="3860"/>
          <a:ext cx="6596063" cy="8223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BC4422-B952-4C72-A18D-0675AC3D770D}">
      <dsp:nvSpPr>
        <dsp:cNvPr id="0" name=""/>
        <dsp:cNvSpPr/>
      </dsp:nvSpPr>
      <dsp:spPr>
        <a:xfrm>
          <a:off x="248764" y="188892"/>
          <a:ext cx="452298" cy="452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ED9109-7B22-42BA-9D0E-BC260E8E1F16}">
      <dsp:nvSpPr>
        <dsp:cNvPr id="0" name=""/>
        <dsp:cNvSpPr/>
      </dsp:nvSpPr>
      <dsp:spPr>
        <a:xfrm>
          <a:off x="949827" y="3860"/>
          <a:ext cx="5646235" cy="822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33" tIns="87033" rIns="87033" bIns="87033" numCol="1" spcCol="1270" anchor="ctr" anchorCtr="0">
          <a:noAutofit/>
        </a:bodyPr>
        <a:lstStyle/>
        <a:p>
          <a:pPr marL="0" lvl="0" indent="0" algn="l" defTabSz="844550">
            <a:lnSpc>
              <a:spcPct val="90000"/>
            </a:lnSpc>
            <a:spcBef>
              <a:spcPct val="0"/>
            </a:spcBef>
            <a:spcAft>
              <a:spcPct val="35000"/>
            </a:spcAft>
            <a:buNone/>
          </a:pPr>
          <a:r>
            <a:rPr lang="en-US" sz="1900" kern="1200"/>
            <a:t>Ensure Safety if at Risk of Harm</a:t>
          </a:r>
        </a:p>
      </dsp:txBody>
      <dsp:txXfrm>
        <a:off x="949827" y="3860"/>
        <a:ext cx="5646235" cy="822361"/>
      </dsp:txXfrm>
    </dsp:sp>
    <dsp:sp modelId="{93D399A1-AEF4-4749-8509-33CE56C1E487}">
      <dsp:nvSpPr>
        <dsp:cNvPr id="0" name=""/>
        <dsp:cNvSpPr/>
      </dsp:nvSpPr>
      <dsp:spPr>
        <a:xfrm>
          <a:off x="0" y="1031812"/>
          <a:ext cx="6596063" cy="8223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7EDC95-D4FE-4AC9-9FD8-16053CE2D728}">
      <dsp:nvSpPr>
        <dsp:cNvPr id="0" name=""/>
        <dsp:cNvSpPr/>
      </dsp:nvSpPr>
      <dsp:spPr>
        <a:xfrm>
          <a:off x="248764" y="1216843"/>
          <a:ext cx="452298" cy="452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C890F7-3B76-44B6-80AE-0616AE6F1395}">
      <dsp:nvSpPr>
        <dsp:cNvPr id="0" name=""/>
        <dsp:cNvSpPr/>
      </dsp:nvSpPr>
      <dsp:spPr>
        <a:xfrm>
          <a:off x="949827" y="1031812"/>
          <a:ext cx="5646235" cy="822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33" tIns="87033" rIns="87033" bIns="87033"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accent1"/>
              </a:solidFill>
            </a:rPr>
            <a:t>Connect to Resources (EAP, crisis lines)</a:t>
          </a:r>
        </a:p>
      </dsp:txBody>
      <dsp:txXfrm>
        <a:off x="949827" y="1031812"/>
        <a:ext cx="5646235" cy="822361"/>
      </dsp:txXfrm>
    </dsp:sp>
    <dsp:sp modelId="{DAEC7903-FA45-4E55-B1C3-D5A23F8BC6BC}">
      <dsp:nvSpPr>
        <dsp:cNvPr id="0" name=""/>
        <dsp:cNvSpPr/>
      </dsp:nvSpPr>
      <dsp:spPr>
        <a:xfrm>
          <a:off x="0" y="2059763"/>
          <a:ext cx="6596063" cy="8223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86A9AA-5ED9-470B-8A8A-1024F9AE7681}">
      <dsp:nvSpPr>
        <dsp:cNvPr id="0" name=""/>
        <dsp:cNvSpPr/>
      </dsp:nvSpPr>
      <dsp:spPr>
        <a:xfrm>
          <a:off x="248764" y="2244794"/>
          <a:ext cx="452298" cy="452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E4D6A3-90AB-424E-80F9-E53B22047662}">
      <dsp:nvSpPr>
        <dsp:cNvPr id="0" name=""/>
        <dsp:cNvSpPr/>
      </dsp:nvSpPr>
      <dsp:spPr>
        <a:xfrm>
          <a:off x="949827" y="2059763"/>
          <a:ext cx="5646235" cy="822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33" tIns="87033" rIns="87033" bIns="87033" numCol="1" spcCol="1270" anchor="ctr" anchorCtr="0">
          <a:noAutofit/>
        </a:bodyPr>
        <a:lstStyle/>
        <a:p>
          <a:pPr marL="0" lvl="0" indent="0" algn="l" defTabSz="844550">
            <a:lnSpc>
              <a:spcPct val="90000"/>
            </a:lnSpc>
            <a:spcBef>
              <a:spcPct val="0"/>
            </a:spcBef>
            <a:spcAft>
              <a:spcPct val="35000"/>
            </a:spcAft>
            <a:buNone/>
          </a:pPr>
          <a:r>
            <a:rPr lang="en-US" sz="1900" kern="1200"/>
            <a:t>Stay with them if needed</a:t>
          </a:r>
        </a:p>
      </dsp:txBody>
      <dsp:txXfrm>
        <a:off x="949827" y="2059763"/>
        <a:ext cx="5646235" cy="822361"/>
      </dsp:txXfrm>
    </dsp:sp>
    <dsp:sp modelId="{49584430-5130-4420-ABFD-341A023F904F}">
      <dsp:nvSpPr>
        <dsp:cNvPr id="0" name=""/>
        <dsp:cNvSpPr/>
      </dsp:nvSpPr>
      <dsp:spPr>
        <a:xfrm>
          <a:off x="0" y="3087714"/>
          <a:ext cx="6596063" cy="8223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DEE7E2-89C1-4551-9C18-CB4917537421}">
      <dsp:nvSpPr>
        <dsp:cNvPr id="0" name=""/>
        <dsp:cNvSpPr/>
      </dsp:nvSpPr>
      <dsp:spPr>
        <a:xfrm>
          <a:off x="248764" y="3272746"/>
          <a:ext cx="452298" cy="4522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3DB3F0A-70EF-4F7C-8E60-53230A61E816}">
      <dsp:nvSpPr>
        <dsp:cNvPr id="0" name=""/>
        <dsp:cNvSpPr/>
      </dsp:nvSpPr>
      <dsp:spPr>
        <a:xfrm>
          <a:off x="949827" y="3087714"/>
          <a:ext cx="5646235" cy="822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33" tIns="87033" rIns="87033" bIns="87033"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accent1"/>
              </a:solidFill>
            </a:rPr>
            <a:t>Document and Follow Institutional Protocols</a:t>
          </a:r>
        </a:p>
      </dsp:txBody>
      <dsp:txXfrm>
        <a:off x="949827" y="3087714"/>
        <a:ext cx="5646235" cy="822361"/>
      </dsp:txXfrm>
    </dsp:sp>
    <dsp:sp modelId="{B87DA880-7737-4BA9-960B-CD5297064DBC}">
      <dsp:nvSpPr>
        <dsp:cNvPr id="0" name=""/>
        <dsp:cNvSpPr/>
      </dsp:nvSpPr>
      <dsp:spPr>
        <a:xfrm>
          <a:off x="0" y="4115666"/>
          <a:ext cx="6596063" cy="82236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FB4628-A3E8-4173-BF5F-279149F85AD0}">
      <dsp:nvSpPr>
        <dsp:cNvPr id="0" name=""/>
        <dsp:cNvSpPr/>
      </dsp:nvSpPr>
      <dsp:spPr>
        <a:xfrm>
          <a:off x="248764" y="4300697"/>
          <a:ext cx="452298" cy="45229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EE2884-E31E-4BD1-927C-C67C74BCDEC7}">
      <dsp:nvSpPr>
        <dsp:cNvPr id="0" name=""/>
        <dsp:cNvSpPr/>
      </dsp:nvSpPr>
      <dsp:spPr>
        <a:xfrm>
          <a:off x="949827" y="4115666"/>
          <a:ext cx="5646235" cy="822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033" tIns="87033" rIns="87033" bIns="87033" numCol="1" spcCol="1270" anchor="ctr" anchorCtr="0">
          <a:noAutofit/>
        </a:bodyPr>
        <a:lstStyle/>
        <a:p>
          <a:pPr marL="0" lvl="0" indent="0" algn="l" defTabSz="844550">
            <a:lnSpc>
              <a:spcPct val="90000"/>
            </a:lnSpc>
            <a:spcBef>
              <a:spcPct val="0"/>
            </a:spcBef>
            <a:spcAft>
              <a:spcPct val="35000"/>
            </a:spcAft>
            <a:buNone/>
          </a:pPr>
          <a:r>
            <a:rPr lang="en-US" sz="1900" kern="1200"/>
            <a:t>Check-In or Circle Back</a:t>
          </a:r>
        </a:p>
      </dsp:txBody>
      <dsp:txXfrm>
        <a:off x="949827" y="4115666"/>
        <a:ext cx="5646235" cy="8223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ED379-E4FD-4A83-B4F4-DE5782B1FD64}">
      <dsp:nvSpPr>
        <dsp:cNvPr id="0" name=""/>
        <dsp:cNvSpPr/>
      </dsp:nvSpPr>
      <dsp:spPr>
        <a:xfrm>
          <a:off x="175261" y="315824"/>
          <a:ext cx="1353606" cy="13536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DAED2-3917-46AC-A295-514855CF49BB}">
      <dsp:nvSpPr>
        <dsp:cNvPr id="0" name=""/>
        <dsp:cNvSpPr/>
      </dsp:nvSpPr>
      <dsp:spPr>
        <a:xfrm>
          <a:off x="459519" y="600081"/>
          <a:ext cx="785091" cy="7850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DEB0551-3884-4FB0-A759-12B18CED9539}">
      <dsp:nvSpPr>
        <dsp:cNvPr id="0" name=""/>
        <dsp:cNvSpPr/>
      </dsp:nvSpPr>
      <dsp:spPr>
        <a:xfrm>
          <a:off x="1818926" y="315824"/>
          <a:ext cx="3190643" cy="135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Trauma-Informed Care Resource Guide (2017) </a:t>
          </a:r>
          <a:r>
            <a:rPr lang="en-US" sz="1100" b="0" i="0" kern="1200">
              <a:hlinkClick xmlns:r="http://schemas.openxmlformats.org/officeDocument/2006/relationships" r:id="rId3"/>
            </a:rPr>
            <a:t>https://www.crisisprevention.com/Blog/November-2018/</a:t>
          </a:r>
          <a:r>
            <a:rPr lang="en-US" sz="1100" kern="1200">
              <a:hlinkClick xmlns:r="http://schemas.openxmlformats.org/officeDocument/2006/relationships" r:id="rId3"/>
            </a:rPr>
            <a:t>Trauma-Informed-Care</a:t>
          </a:r>
          <a:endParaRPr lang="en-US" sz="1100" kern="1200"/>
        </a:p>
      </dsp:txBody>
      <dsp:txXfrm>
        <a:off x="1818926" y="315824"/>
        <a:ext cx="3190643" cy="1353606"/>
      </dsp:txXfrm>
    </dsp:sp>
    <dsp:sp modelId="{CAA7EFDA-5A1A-4BAC-A152-D0A063F00BE0}">
      <dsp:nvSpPr>
        <dsp:cNvPr id="0" name=""/>
        <dsp:cNvSpPr/>
      </dsp:nvSpPr>
      <dsp:spPr>
        <a:xfrm>
          <a:off x="5565516" y="315824"/>
          <a:ext cx="1353606" cy="13536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7107E9-71F4-4E71-BFCA-891E72A12687}">
      <dsp:nvSpPr>
        <dsp:cNvPr id="0" name=""/>
        <dsp:cNvSpPr/>
      </dsp:nvSpPr>
      <dsp:spPr>
        <a:xfrm>
          <a:off x="5849773" y="600081"/>
          <a:ext cx="785091" cy="785091"/>
        </a:xfrm>
        <a:prstGeom prst="rect">
          <a:avLst/>
        </a:prstGeom>
        <a:blipFill>
          <a:blip xmlns:r="http://schemas.openxmlformats.org/officeDocument/2006/relationships"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585413E-D5FB-404A-9EEE-46D9237ECED9}">
      <dsp:nvSpPr>
        <dsp:cNvPr id="0" name=""/>
        <dsp:cNvSpPr/>
      </dsp:nvSpPr>
      <dsp:spPr>
        <a:xfrm>
          <a:off x="7066480" y="315824"/>
          <a:ext cx="3476047" cy="135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dirty="0"/>
            <a:t>Trauma-Informed</a:t>
          </a:r>
          <a:r>
            <a:rPr lang="en-US" sz="1100" b="0" i="0" kern="1200" dirty="0"/>
            <a:t> Care Implementation Resource Center </a:t>
          </a:r>
          <a:r>
            <a:rPr lang="en-US" sz="1100" b="0" i="0" kern="1200" dirty="0">
              <a:hlinkClick xmlns:r="http://schemas.openxmlformats.org/officeDocument/2006/relationships" r:id="rId6"/>
            </a:rPr>
            <a:t>https://www.traumainformedcare.chcs.org/</a:t>
          </a:r>
          <a:r>
            <a:rPr lang="en-US" sz="1100" b="0" i="0" kern="1200" dirty="0"/>
            <a:t> Videos produced by </a:t>
          </a:r>
          <a:r>
            <a:rPr lang="en-US" sz="1100" b="0" i="0" kern="1200" dirty="0" err="1"/>
            <a:t>FreshFly</a:t>
          </a:r>
          <a:r>
            <a:rPr lang="en-US" sz="1100" b="0" i="0" kern="1200" dirty="0"/>
            <a:t> and Ruben de Luna Creative. </a:t>
          </a:r>
          <a:r>
            <a:rPr lang="en-US" sz="1100" b="0" i="0" kern="1200" dirty="0">
              <a:hlinkClick xmlns:r="http://schemas.openxmlformats.org/officeDocument/2006/relationships" r:id="rId7"/>
            </a:rPr>
            <a:t>https://youtu.be/</a:t>
          </a:r>
          <a:r>
            <a:rPr lang="en-US" sz="1100" kern="1200" dirty="0">
              <a:hlinkClick xmlns:r="http://schemas.openxmlformats.org/officeDocument/2006/relationships" r:id="rId7"/>
            </a:rPr>
            <a:t>KkeLz-fI0Mo</a:t>
          </a:r>
          <a:endParaRPr lang="en-US" sz="1100" kern="1200" dirty="0"/>
        </a:p>
      </dsp:txBody>
      <dsp:txXfrm>
        <a:off x="7066480" y="315824"/>
        <a:ext cx="3476047" cy="1353606"/>
      </dsp:txXfrm>
    </dsp:sp>
    <dsp:sp modelId="{0BA6DD3C-A88F-4419-987D-74265A2DFE63}">
      <dsp:nvSpPr>
        <dsp:cNvPr id="0" name=""/>
        <dsp:cNvSpPr/>
      </dsp:nvSpPr>
      <dsp:spPr>
        <a:xfrm>
          <a:off x="175261" y="2353294"/>
          <a:ext cx="1353606" cy="13536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50A2E7-257D-437D-BCAC-EE7545AB694A}">
      <dsp:nvSpPr>
        <dsp:cNvPr id="0" name=""/>
        <dsp:cNvSpPr/>
      </dsp:nvSpPr>
      <dsp:spPr>
        <a:xfrm>
          <a:off x="459519" y="2637551"/>
          <a:ext cx="785091" cy="785091"/>
        </a:xfrm>
        <a:prstGeom prst="rect">
          <a:avLst/>
        </a:prstGeom>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F6517FB-D82B-472B-A368-6EC09799603E}">
      <dsp:nvSpPr>
        <dsp:cNvPr id="0" name=""/>
        <dsp:cNvSpPr/>
      </dsp:nvSpPr>
      <dsp:spPr>
        <a:xfrm>
          <a:off x="1818926" y="2353294"/>
          <a:ext cx="3190643" cy="135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kern="1200"/>
            <a:t>Video</a:t>
          </a:r>
          <a:r>
            <a:rPr lang="en-US" sz="1100" b="0" i="0" kern="1200"/>
            <a:t> project on Principles of Trauma Informed Recovery, </a:t>
          </a:r>
          <a:r>
            <a:rPr lang="en-US" sz="1100" b="0" i="0" kern="1200">
              <a:hlinkClick xmlns:r="http://schemas.openxmlformats.org/officeDocument/2006/relationships" r:id="rId10"/>
            </a:rPr>
            <a:t>https://vimeo.com/107478500</a:t>
          </a:r>
          <a:endParaRPr lang="en-US" sz="1100" kern="1200"/>
        </a:p>
      </dsp:txBody>
      <dsp:txXfrm>
        <a:off x="1818926" y="2353294"/>
        <a:ext cx="3190643" cy="1353606"/>
      </dsp:txXfrm>
    </dsp:sp>
    <dsp:sp modelId="{214D6066-8917-43DF-848B-9F4999121312}">
      <dsp:nvSpPr>
        <dsp:cNvPr id="0" name=""/>
        <dsp:cNvSpPr/>
      </dsp:nvSpPr>
      <dsp:spPr>
        <a:xfrm>
          <a:off x="5565516" y="2353294"/>
          <a:ext cx="1353606" cy="13536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FD1540-C09D-4307-93A1-2E6D8E914BB0}">
      <dsp:nvSpPr>
        <dsp:cNvPr id="0" name=""/>
        <dsp:cNvSpPr/>
      </dsp:nvSpPr>
      <dsp:spPr>
        <a:xfrm>
          <a:off x="5849773" y="2637551"/>
          <a:ext cx="785091" cy="785091"/>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C00E5BA-829B-4A58-A588-CE4203C85FCC}">
      <dsp:nvSpPr>
        <dsp:cNvPr id="0" name=""/>
        <dsp:cNvSpPr/>
      </dsp:nvSpPr>
      <dsp:spPr>
        <a:xfrm>
          <a:off x="7209181" y="2353294"/>
          <a:ext cx="3190643" cy="13536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488950">
            <a:lnSpc>
              <a:spcPct val="90000"/>
            </a:lnSpc>
            <a:spcBef>
              <a:spcPct val="0"/>
            </a:spcBef>
            <a:spcAft>
              <a:spcPct val="35000"/>
            </a:spcAft>
            <a:buNone/>
          </a:pPr>
          <a:r>
            <a:rPr lang="en-US" sz="1100" b="0" i="0" kern="1200"/>
            <a:t>National Council for Behavioral Health, Shareables and Infographics, </a:t>
          </a:r>
          <a:r>
            <a:rPr lang="en-US" sz="1100" b="0" i="0" kern="1200">
              <a:hlinkClick xmlns:r="http://schemas.openxmlformats.org/officeDocument/2006/relationships" r:id="rId13"/>
            </a:rPr>
            <a:t>https://www.thenationalcouncil.org/consulting-best-practices/national-council-shareables/</a:t>
          </a:r>
          <a:endParaRPr lang="en-US" sz="1100" kern="1200"/>
        </a:p>
      </dsp:txBody>
      <dsp:txXfrm>
        <a:off x="7209181" y="2353294"/>
        <a:ext cx="3190643" cy="13536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F87FC-3DA0-4A49-BC69-D7251196B368}">
      <dsp:nvSpPr>
        <dsp:cNvPr id="0" name=""/>
        <dsp:cNvSpPr/>
      </dsp:nvSpPr>
      <dsp:spPr>
        <a:xfrm>
          <a:off x="2847" y="1258483"/>
          <a:ext cx="2033281" cy="12911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FB42B0-41CD-2A42-80B8-6207424BC766}">
      <dsp:nvSpPr>
        <dsp:cNvPr id="0" name=""/>
        <dsp:cNvSpPr/>
      </dsp:nvSpPr>
      <dsp:spPr>
        <a:xfrm>
          <a:off x="228767" y="1473107"/>
          <a:ext cx="2033281" cy="129113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Females</a:t>
          </a:r>
        </a:p>
      </dsp:txBody>
      <dsp:txXfrm>
        <a:off x="266583" y="1510923"/>
        <a:ext cx="1957649" cy="1215501"/>
      </dsp:txXfrm>
    </dsp:sp>
    <dsp:sp modelId="{FC526B16-FA2F-D845-B0DB-8E45957E365E}">
      <dsp:nvSpPr>
        <dsp:cNvPr id="0" name=""/>
        <dsp:cNvSpPr/>
      </dsp:nvSpPr>
      <dsp:spPr>
        <a:xfrm>
          <a:off x="2487969" y="1258483"/>
          <a:ext cx="2033281" cy="12911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651870-207C-4343-94FB-00315DCE1E4B}">
      <dsp:nvSpPr>
        <dsp:cNvPr id="0" name=""/>
        <dsp:cNvSpPr/>
      </dsp:nvSpPr>
      <dsp:spPr>
        <a:xfrm>
          <a:off x="2713889" y="1473107"/>
          <a:ext cx="2033281" cy="129113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Non-Hispanic American Indian </a:t>
          </a:r>
        </a:p>
      </dsp:txBody>
      <dsp:txXfrm>
        <a:off x="2751705" y="1510923"/>
        <a:ext cx="1957649" cy="1215501"/>
      </dsp:txXfrm>
    </dsp:sp>
    <dsp:sp modelId="{B9781052-1D85-5F4F-856C-551D90337E0A}">
      <dsp:nvSpPr>
        <dsp:cNvPr id="0" name=""/>
        <dsp:cNvSpPr/>
      </dsp:nvSpPr>
      <dsp:spPr>
        <a:xfrm>
          <a:off x="4973091" y="1258483"/>
          <a:ext cx="2033281" cy="12911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124F0AA-0E7E-A544-8F1B-AE9A127BDA04}">
      <dsp:nvSpPr>
        <dsp:cNvPr id="0" name=""/>
        <dsp:cNvSpPr/>
      </dsp:nvSpPr>
      <dsp:spPr>
        <a:xfrm>
          <a:off x="5199011" y="1473107"/>
          <a:ext cx="2033281" cy="129113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Alaskan Native adults</a:t>
          </a:r>
        </a:p>
      </dsp:txBody>
      <dsp:txXfrm>
        <a:off x="5236827" y="1510923"/>
        <a:ext cx="1957649" cy="1215501"/>
      </dsp:txXfrm>
    </dsp:sp>
    <dsp:sp modelId="{DC3D8E07-3768-5448-A765-168FB42B5F48}">
      <dsp:nvSpPr>
        <dsp:cNvPr id="0" name=""/>
        <dsp:cNvSpPr/>
      </dsp:nvSpPr>
      <dsp:spPr>
        <a:xfrm>
          <a:off x="7458212" y="1258483"/>
          <a:ext cx="2033281" cy="12911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0B7184-C20A-704A-BC0A-6D39BFC5A2DB}">
      <dsp:nvSpPr>
        <dsp:cNvPr id="0" name=""/>
        <dsp:cNvSpPr/>
      </dsp:nvSpPr>
      <dsp:spPr>
        <a:xfrm>
          <a:off x="7684132" y="1473107"/>
          <a:ext cx="2033281" cy="129113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Unemployed adults or adults who are unable to work</a:t>
          </a:r>
        </a:p>
      </dsp:txBody>
      <dsp:txXfrm>
        <a:off x="7721948" y="1510923"/>
        <a:ext cx="1957649" cy="12155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47A57-34D3-4945-A97B-971A1E7D5B74}">
      <dsp:nvSpPr>
        <dsp:cNvPr id="0" name=""/>
        <dsp:cNvSpPr/>
      </dsp:nvSpPr>
      <dsp:spPr>
        <a:xfrm>
          <a:off x="77468" y="403388"/>
          <a:ext cx="1266306" cy="12663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DDABE7-B2B0-4AB2-9568-0D913F80589E}">
      <dsp:nvSpPr>
        <dsp:cNvPr id="0" name=""/>
        <dsp:cNvSpPr/>
      </dsp:nvSpPr>
      <dsp:spPr>
        <a:xfrm>
          <a:off x="343392" y="669312"/>
          <a:ext cx="734457" cy="7344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38FDF1-8CC4-49D1-AE98-D3451C89896F}">
      <dsp:nvSpPr>
        <dsp:cNvPr id="0" name=""/>
        <dsp:cNvSpPr/>
      </dsp:nvSpPr>
      <dsp:spPr>
        <a:xfrm>
          <a:off x="1615126" y="403388"/>
          <a:ext cx="2984865" cy="126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A tool to help with tough conversations</a:t>
          </a:r>
        </a:p>
      </dsp:txBody>
      <dsp:txXfrm>
        <a:off x="1615126" y="403388"/>
        <a:ext cx="2984865" cy="1266306"/>
      </dsp:txXfrm>
    </dsp:sp>
    <dsp:sp modelId="{DCA0101E-A49D-407A-A014-3BE9AD90488D}">
      <dsp:nvSpPr>
        <dsp:cNvPr id="0" name=""/>
        <dsp:cNvSpPr/>
      </dsp:nvSpPr>
      <dsp:spPr>
        <a:xfrm>
          <a:off x="5120081" y="403388"/>
          <a:ext cx="1266306" cy="12663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41EB62-6D10-4F33-B384-5E2D7144ABE0}">
      <dsp:nvSpPr>
        <dsp:cNvPr id="0" name=""/>
        <dsp:cNvSpPr/>
      </dsp:nvSpPr>
      <dsp:spPr>
        <a:xfrm>
          <a:off x="5386005" y="669312"/>
          <a:ext cx="734457" cy="7344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9BF7C3-24AD-4E82-B6C3-BA1F24886E1A}">
      <dsp:nvSpPr>
        <dsp:cNvPr id="0" name=""/>
        <dsp:cNvSpPr/>
      </dsp:nvSpPr>
      <dsp:spPr>
        <a:xfrm>
          <a:off x="6657739" y="403388"/>
          <a:ext cx="2984865" cy="126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Requires us to have empathy, self-awareness, and the ability to partner with someone in your care</a:t>
          </a:r>
        </a:p>
      </dsp:txBody>
      <dsp:txXfrm>
        <a:off x="6657739" y="403388"/>
        <a:ext cx="2984865" cy="1266306"/>
      </dsp:txXfrm>
    </dsp:sp>
    <dsp:sp modelId="{E631D18F-FB3F-487B-BA2A-46B5456C12CD}">
      <dsp:nvSpPr>
        <dsp:cNvPr id="0" name=""/>
        <dsp:cNvSpPr/>
      </dsp:nvSpPr>
      <dsp:spPr>
        <a:xfrm>
          <a:off x="77468" y="2353665"/>
          <a:ext cx="1266306" cy="12663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3B4148-EF00-40B3-8E15-422C53562528}">
      <dsp:nvSpPr>
        <dsp:cNvPr id="0" name=""/>
        <dsp:cNvSpPr/>
      </dsp:nvSpPr>
      <dsp:spPr>
        <a:xfrm>
          <a:off x="343392" y="2619589"/>
          <a:ext cx="734457" cy="7344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00251D2-4DAC-4E0A-9D61-E0E7BBE8234A}">
      <dsp:nvSpPr>
        <dsp:cNvPr id="0" name=""/>
        <dsp:cNvSpPr/>
      </dsp:nvSpPr>
      <dsp:spPr>
        <a:xfrm>
          <a:off x="1615126" y="2353665"/>
          <a:ext cx="2984865" cy="126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Ask questions – and then LISTEN to the answers</a:t>
          </a:r>
        </a:p>
      </dsp:txBody>
      <dsp:txXfrm>
        <a:off x="1615126" y="2353665"/>
        <a:ext cx="2984865" cy="1266306"/>
      </dsp:txXfrm>
    </dsp:sp>
    <dsp:sp modelId="{CC8584B3-28B6-4455-8F92-F1E6E3F272B8}">
      <dsp:nvSpPr>
        <dsp:cNvPr id="0" name=""/>
        <dsp:cNvSpPr/>
      </dsp:nvSpPr>
      <dsp:spPr>
        <a:xfrm>
          <a:off x="5120081" y="2353665"/>
          <a:ext cx="1266306" cy="126630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8E8B87-6ABC-43BF-AFCF-852E3493B9FC}">
      <dsp:nvSpPr>
        <dsp:cNvPr id="0" name=""/>
        <dsp:cNvSpPr/>
      </dsp:nvSpPr>
      <dsp:spPr>
        <a:xfrm>
          <a:off x="5386005" y="2619589"/>
          <a:ext cx="734457" cy="7344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E58E889-3B89-4C23-8EDD-39BB740EB052}">
      <dsp:nvSpPr>
        <dsp:cNvPr id="0" name=""/>
        <dsp:cNvSpPr/>
      </dsp:nvSpPr>
      <dsp:spPr>
        <a:xfrm>
          <a:off x="6657739" y="2353665"/>
          <a:ext cx="2984865" cy="12663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Use first-person language</a:t>
          </a:r>
        </a:p>
      </dsp:txBody>
      <dsp:txXfrm>
        <a:off x="6657739" y="2353665"/>
        <a:ext cx="2984865" cy="12663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FE2CC-082C-994D-8305-CFE78518E39F}">
      <dsp:nvSpPr>
        <dsp:cNvPr id="0" name=""/>
        <dsp:cNvSpPr/>
      </dsp:nvSpPr>
      <dsp:spPr>
        <a:xfrm>
          <a:off x="731520" y="1101893"/>
          <a:ext cx="7071360" cy="3654435"/>
        </a:xfrm>
        <a:prstGeom prst="rect">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F324A6-F93C-4042-9B01-1B6799BEE7B1}">
      <dsp:nvSpPr>
        <dsp:cNvPr id="0" name=""/>
        <dsp:cNvSpPr/>
      </dsp:nvSpPr>
      <dsp:spPr>
        <a:xfrm>
          <a:off x="942848" y="1529283"/>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5" tIns="66675" rIns="66675" bIns="66675" numCol="1" spcCol="1270" anchor="t" anchorCtr="0">
          <a:noAutofit/>
        </a:bodyPr>
        <a:lstStyle/>
        <a:p>
          <a:pPr marL="0" lvl="0" indent="0" algn="l" defTabSz="1555750">
            <a:lnSpc>
              <a:spcPct val="90000"/>
            </a:lnSpc>
            <a:spcBef>
              <a:spcPct val="0"/>
            </a:spcBef>
            <a:spcAft>
              <a:spcPct val="35000"/>
            </a:spcAft>
            <a:buNone/>
          </a:pPr>
          <a:r>
            <a:rPr lang="en-US" sz="3500" kern="1200" dirty="0"/>
            <a:t>Say</a:t>
          </a:r>
        </a:p>
        <a:p>
          <a:pPr marL="228600" lvl="1" indent="-228600" algn="l" defTabSz="1200150">
            <a:lnSpc>
              <a:spcPct val="90000"/>
            </a:lnSpc>
            <a:spcBef>
              <a:spcPct val="0"/>
            </a:spcBef>
            <a:spcAft>
              <a:spcPct val="15000"/>
            </a:spcAft>
            <a:buChar char="•"/>
          </a:pPr>
          <a:r>
            <a:rPr lang="en-US" sz="2700" kern="1200" dirty="0"/>
            <a:t>“I’m here with you.”</a:t>
          </a:r>
        </a:p>
        <a:p>
          <a:pPr marL="228600" lvl="1" indent="-228600" algn="l" defTabSz="1200150">
            <a:lnSpc>
              <a:spcPct val="90000"/>
            </a:lnSpc>
            <a:spcBef>
              <a:spcPct val="0"/>
            </a:spcBef>
            <a:spcAft>
              <a:spcPct val="15000"/>
            </a:spcAft>
            <a:buChar char="•"/>
          </a:pPr>
          <a:r>
            <a:rPr lang="en-US" sz="2700" kern="1200" dirty="0"/>
            <a:t>“This must be incredibly hard.”</a:t>
          </a:r>
        </a:p>
        <a:p>
          <a:pPr marL="228600" lvl="1" indent="-228600" algn="l" defTabSz="1200150">
            <a:lnSpc>
              <a:spcPct val="90000"/>
            </a:lnSpc>
            <a:spcBef>
              <a:spcPct val="0"/>
            </a:spcBef>
            <a:spcAft>
              <a:spcPct val="15000"/>
            </a:spcAft>
            <a:buChar char="•"/>
          </a:pPr>
          <a:r>
            <a:rPr lang="en-US" sz="2700" kern="1200" dirty="0"/>
            <a:t>“Let’s talk about what this means for you and your baby.”</a:t>
          </a:r>
        </a:p>
      </dsp:txBody>
      <dsp:txXfrm>
        <a:off x="942848" y="1529283"/>
        <a:ext cx="3283712" cy="3126325"/>
      </dsp:txXfrm>
    </dsp:sp>
    <dsp:sp modelId="{EEBC92D0-4FBC-5847-9C27-7C2010E6C71B}">
      <dsp:nvSpPr>
        <dsp:cNvPr id="0" name=""/>
        <dsp:cNvSpPr/>
      </dsp:nvSpPr>
      <dsp:spPr>
        <a:xfrm>
          <a:off x="4299712" y="1529283"/>
          <a:ext cx="3283712" cy="312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675" tIns="66675" rIns="66675" bIns="66675" numCol="1" spcCol="1270" anchor="t" anchorCtr="0">
          <a:noAutofit/>
        </a:bodyPr>
        <a:lstStyle/>
        <a:p>
          <a:pPr marL="0" lvl="0" indent="0" algn="l" defTabSz="1555750">
            <a:lnSpc>
              <a:spcPct val="90000"/>
            </a:lnSpc>
            <a:spcBef>
              <a:spcPct val="0"/>
            </a:spcBef>
            <a:spcAft>
              <a:spcPct val="35000"/>
            </a:spcAft>
            <a:buNone/>
          </a:pPr>
          <a:r>
            <a:rPr lang="en-US" sz="3500" kern="1200" dirty="0"/>
            <a:t>Avoid</a:t>
          </a:r>
        </a:p>
        <a:p>
          <a:pPr marL="228600" lvl="1" indent="-228600" algn="l" defTabSz="1200150">
            <a:lnSpc>
              <a:spcPct val="90000"/>
            </a:lnSpc>
            <a:spcBef>
              <a:spcPct val="0"/>
            </a:spcBef>
            <a:spcAft>
              <a:spcPct val="15000"/>
            </a:spcAft>
            <a:buChar char="•"/>
          </a:pPr>
          <a:r>
            <a:rPr lang="en-US" sz="2700" kern="1200" dirty="0"/>
            <a:t>“At least…”</a:t>
          </a:r>
        </a:p>
        <a:p>
          <a:pPr marL="228600" lvl="1" indent="-228600" algn="l" defTabSz="1200150">
            <a:lnSpc>
              <a:spcPct val="90000"/>
            </a:lnSpc>
            <a:spcBef>
              <a:spcPct val="0"/>
            </a:spcBef>
            <a:spcAft>
              <a:spcPct val="15000"/>
            </a:spcAft>
            <a:buChar char="•"/>
          </a:pPr>
          <a:r>
            <a:rPr lang="en-US" sz="2700" kern="1200" dirty="0"/>
            <a:t>“Everything happens for a reason.”</a:t>
          </a:r>
        </a:p>
        <a:p>
          <a:pPr marL="228600" lvl="1" indent="-228600" algn="l" defTabSz="1200150">
            <a:lnSpc>
              <a:spcPct val="90000"/>
            </a:lnSpc>
            <a:spcBef>
              <a:spcPct val="0"/>
            </a:spcBef>
            <a:spcAft>
              <a:spcPct val="15000"/>
            </a:spcAft>
            <a:buChar char="•"/>
          </a:pPr>
          <a:r>
            <a:rPr lang="en-US" sz="2700" kern="1200" dirty="0"/>
            <a:t>Medical jargon</a:t>
          </a:r>
        </a:p>
      </dsp:txBody>
      <dsp:txXfrm>
        <a:off x="4299712" y="1529283"/>
        <a:ext cx="3283712" cy="3126325"/>
      </dsp:txXfrm>
    </dsp:sp>
    <dsp:sp modelId="{42D764E9-18B8-BA4C-9BD7-D44230D2F40B}">
      <dsp:nvSpPr>
        <dsp:cNvPr id="0" name=""/>
        <dsp:cNvSpPr/>
      </dsp:nvSpPr>
      <dsp:spPr>
        <a:xfrm>
          <a:off x="0" y="370560"/>
          <a:ext cx="1381760" cy="1381760"/>
        </a:xfrm>
        <a:prstGeom prst="plus">
          <a:avLst>
            <a:gd name="adj" fmla="val 32810"/>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BD652-B480-234E-8E4C-8C23F531021A}">
      <dsp:nvSpPr>
        <dsp:cNvPr id="0" name=""/>
        <dsp:cNvSpPr/>
      </dsp:nvSpPr>
      <dsp:spPr>
        <a:xfrm>
          <a:off x="6827519" y="867474"/>
          <a:ext cx="1300480" cy="445662"/>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C475F0-1D47-5446-B393-3557EAF65B75}">
      <dsp:nvSpPr>
        <dsp:cNvPr id="0" name=""/>
        <dsp:cNvSpPr/>
      </dsp:nvSpPr>
      <dsp:spPr>
        <a:xfrm>
          <a:off x="4267200" y="1535968"/>
          <a:ext cx="812" cy="2985941"/>
        </a:xfrm>
        <a:prstGeom prst="line">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821BA5-6502-4FF3-8548-3D5AB0DE3EC3}">
      <dsp:nvSpPr>
        <dsp:cNvPr id="0" name=""/>
        <dsp:cNvSpPr/>
      </dsp:nvSpPr>
      <dsp:spPr>
        <a:xfrm>
          <a:off x="0" y="2042"/>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979527-8601-4EE1-8E61-F76F5017D026}">
      <dsp:nvSpPr>
        <dsp:cNvPr id="0" name=""/>
        <dsp:cNvSpPr/>
      </dsp:nvSpPr>
      <dsp:spPr>
        <a:xfrm>
          <a:off x="313145" y="234960"/>
          <a:ext cx="569355" cy="5693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3063FC-FA63-4D89-BAB4-3436209A3D2E}">
      <dsp:nvSpPr>
        <dsp:cNvPr id="0" name=""/>
        <dsp:cNvSpPr/>
      </dsp:nvSpPr>
      <dsp:spPr>
        <a:xfrm>
          <a:off x="1195647" y="2042"/>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a:t>Respect Spiritual and Cultural Beliefs</a:t>
          </a:r>
        </a:p>
      </dsp:txBody>
      <dsp:txXfrm>
        <a:off x="1195647" y="2042"/>
        <a:ext cx="4446327" cy="1035192"/>
      </dsp:txXfrm>
    </dsp:sp>
    <dsp:sp modelId="{D646BB9A-E675-452D-B78B-AD735995B8EE}">
      <dsp:nvSpPr>
        <dsp:cNvPr id="0" name=""/>
        <dsp:cNvSpPr/>
      </dsp:nvSpPr>
      <dsp:spPr>
        <a:xfrm>
          <a:off x="0" y="1296033"/>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43EFB5-E330-4A4F-B9A6-A10C2ABB1D87}">
      <dsp:nvSpPr>
        <dsp:cNvPr id="0" name=""/>
        <dsp:cNvSpPr/>
      </dsp:nvSpPr>
      <dsp:spPr>
        <a:xfrm>
          <a:off x="313145" y="1528951"/>
          <a:ext cx="569355" cy="5693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51F9C1-EE70-4EB6-B327-37EE752C1FD8}">
      <dsp:nvSpPr>
        <dsp:cNvPr id="0" name=""/>
        <dsp:cNvSpPr/>
      </dsp:nvSpPr>
      <dsp:spPr>
        <a:xfrm>
          <a:off x="1195647" y="1296033"/>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Use Interpreter Services when Needed</a:t>
          </a:r>
        </a:p>
      </dsp:txBody>
      <dsp:txXfrm>
        <a:off x="1195647" y="1296033"/>
        <a:ext cx="4446327" cy="1035192"/>
      </dsp:txXfrm>
    </dsp:sp>
    <dsp:sp modelId="{2FB94883-9B98-414B-98BF-AFFE577C8BC0}">
      <dsp:nvSpPr>
        <dsp:cNvPr id="0" name=""/>
        <dsp:cNvSpPr/>
      </dsp:nvSpPr>
      <dsp:spPr>
        <a:xfrm>
          <a:off x="0" y="2590024"/>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296005-5AB7-411A-8EB1-19FFAB20D45C}">
      <dsp:nvSpPr>
        <dsp:cNvPr id="0" name=""/>
        <dsp:cNvSpPr/>
      </dsp:nvSpPr>
      <dsp:spPr>
        <a:xfrm>
          <a:off x="313145" y="2822942"/>
          <a:ext cx="569355" cy="5693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26F4BA-B8BC-412F-B1E5-CC18C9F1B137}">
      <dsp:nvSpPr>
        <dsp:cNvPr id="0" name=""/>
        <dsp:cNvSpPr/>
      </dsp:nvSpPr>
      <dsp:spPr>
        <a:xfrm>
          <a:off x="1195647" y="259002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a:t>Recognize Different Grieving Styles</a:t>
          </a:r>
        </a:p>
      </dsp:txBody>
      <dsp:txXfrm>
        <a:off x="1195647" y="2590024"/>
        <a:ext cx="4446327" cy="1035192"/>
      </dsp:txXfrm>
    </dsp:sp>
    <dsp:sp modelId="{AD1D68D8-55C6-4B46-A363-843B96EE0AFE}">
      <dsp:nvSpPr>
        <dsp:cNvPr id="0" name=""/>
        <dsp:cNvSpPr/>
      </dsp:nvSpPr>
      <dsp:spPr>
        <a:xfrm>
          <a:off x="0" y="3884014"/>
          <a:ext cx="5641974" cy="103519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BC6F84-DD0A-4FB6-AC10-A598B3125B84}">
      <dsp:nvSpPr>
        <dsp:cNvPr id="0" name=""/>
        <dsp:cNvSpPr/>
      </dsp:nvSpPr>
      <dsp:spPr>
        <a:xfrm>
          <a:off x="313145" y="4116933"/>
          <a:ext cx="569355" cy="56935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8A1EB7-2B32-4174-8CE5-8F2272EC522B}">
      <dsp:nvSpPr>
        <dsp:cNvPr id="0" name=""/>
        <dsp:cNvSpPr/>
      </dsp:nvSpPr>
      <dsp:spPr>
        <a:xfrm>
          <a:off x="1195647" y="3884014"/>
          <a:ext cx="4446327" cy="1035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558" tIns="109558" rIns="109558" bIns="109558"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Validate Emotional Reactions, even if Intense</a:t>
          </a:r>
        </a:p>
      </dsp:txBody>
      <dsp:txXfrm>
        <a:off x="1195647" y="3884014"/>
        <a:ext cx="4446327" cy="103519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5C3991-0B0A-4657-A0D6-E28D3D7FC082}">
      <dsp:nvSpPr>
        <dsp:cNvPr id="0" name=""/>
        <dsp:cNvSpPr/>
      </dsp:nvSpPr>
      <dsp:spPr>
        <a:xfrm>
          <a:off x="1214487" y="75624"/>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7317F-9AF4-4605-B77C-5C6A70E717C9}">
      <dsp:nvSpPr>
        <dsp:cNvPr id="0" name=""/>
        <dsp:cNvSpPr/>
      </dsp:nvSpPr>
      <dsp:spPr>
        <a:xfrm>
          <a:off x="1448487" y="309624"/>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9F35CA-A4DD-4AB2-9C27-B081C7D8F2CE}">
      <dsp:nvSpPr>
        <dsp:cNvPr id="0" name=""/>
        <dsp:cNvSpPr/>
      </dsp:nvSpPr>
      <dsp:spPr>
        <a:xfrm>
          <a:off x="863487" y="151562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Encourage Questions and Allow Silence</a:t>
          </a:r>
        </a:p>
      </dsp:txBody>
      <dsp:txXfrm>
        <a:off x="863487" y="1515625"/>
        <a:ext cx="1800000" cy="720000"/>
      </dsp:txXfrm>
    </dsp:sp>
    <dsp:sp modelId="{783D2F74-A9CE-4A8E-A9C7-9ED66473B84C}">
      <dsp:nvSpPr>
        <dsp:cNvPr id="0" name=""/>
        <dsp:cNvSpPr/>
      </dsp:nvSpPr>
      <dsp:spPr>
        <a:xfrm>
          <a:off x="3329487" y="75624"/>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AC8D84-5ED3-422C-92E4-DE48C4B0E789}">
      <dsp:nvSpPr>
        <dsp:cNvPr id="0" name=""/>
        <dsp:cNvSpPr/>
      </dsp:nvSpPr>
      <dsp:spPr>
        <a:xfrm>
          <a:off x="3563487" y="309624"/>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62C60D1-363E-4A15-B4C0-CBD0D200D11D}">
      <dsp:nvSpPr>
        <dsp:cNvPr id="0" name=""/>
        <dsp:cNvSpPr/>
      </dsp:nvSpPr>
      <dsp:spPr>
        <a:xfrm>
          <a:off x="2978487" y="151562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Provide Written Information if Appropriate</a:t>
          </a:r>
        </a:p>
      </dsp:txBody>
      <dsp:txXfrm>
        <a:off x="2978487" y="1515625"/>
        <a:ext cx="1800000" cy="720000"/>
      </dsp:txXfrm>
    </dsp:sp>
    <dsp:sp modelId="{D440F2E6-4DDF-4DD3-8386-0CB253633275}">
      <dsp:nvSpPr>
        <dsp:cNvPr id="0" name=""/>
        <dsp:cNvSpPr/>
      </dsp:nvSpPr>
      <dsp:spPr>
        <a:xfrm>
          <a:off x="1214487" y="2685625"/>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B58E9E-DAA0-43A4-B3A0-B35729549B19}">
      <dsp:nvSpPr>
        <dsp:cNvPr id="0" name=""/>
        <dsp:cNvSpPr/>
      </dsp:nvSpPr>
      <dsp:spPr>
        <a:xfrm>
          <a:off x="1448487" y="2919625"/>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7FD00F8-40C9-4EDC-8860-475A17B7BE04}">
      <dsp:nvSpPr>
        <dsp:cNvPr id="0" name=""/>
        <dsp:cNvSpPr/>
      </dsp:nvSpPr>
      <dsp:spPr>
        <a:xfrm>
          <a:off x="863487" y="412562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Offer Ongoing Updates and Access</a:t>
          </a:r>
        </a:p>
      </dsp:txBody>
      <dsp:txXfrm>
        <a:off x="863487" y="4125625"/>
        <a:ext cx="1800000" cy="720000"/>
      </dsp:txXfrm>
    </dsp:sp>
    <dsp:sp modelId="{5189B158-C3B6-446D-952C-6B9942254090}">
      <dsp:nvSpPr>
        <dsp:cNvPr id="0" name=""/>
        <dsp:cNvSpPr/>
      </dsp:nvSpPr>
      <dsp:spPr>
        <a:xfrm>
          <a:off x="3329487" y="2685625"/>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775AC8-B5DA-49CC-B051-A1CD7EAAC5BF}">
      <dsp:nvSpPr>
        <dsp:cNvPr id="0" name=""/>
        <dsp:cNvSpPr/>
      </dsp:nvSpPr>
      <dsp:spPr>
        <a:xfrm>
          <a:off x="3563487" y="2919625"/>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07BD820-8F4C-44B7-BD35-2E2AAFAC1883}">
      <dsp:nvSpPr>
        <dsp:cNvPr id="0" name=""/>
        <dsp:cNvSpPr/>
      </dsp:nvSpPr>
      <dsp:spPr>
        <a:xfrm>
          <a:off x="2978487" y="4125625"/>
          <a:ext cx="180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US" sz="1400" kern="1200"/>
            <a:t>Connect with Support: Counseling, Palliative Care, Chaplaincy</a:t>
          </a:r>
        </a:p>
      </dsp:txBody>
      <dsp:txXfrm>
        <a:off x="2978487" y="4125625"/>
        <a:ext cx="1800000"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B9011-28C4-1048-932B-1D905FF2F5D3}">
      <dsp:nvSpPr>
        <dsp:cNvPr id="0" name=""/>
        <dsp:cNvSpPr/>
      </dsp:nvSpPr>
      <dsp:spPr>
        <a:xfrm>
          <a:off x="0" y="60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1D594E-6A7A-CE48-9EBB-0D12B605ECC2}">
      <dsp:nvSpPr>
        <dsp:cNvPr id="0" name=""/>
        <dsp:cNvSpPr/>
      </dsp:nvSpPr>
      <dsp:spPr>
        <a:xfrm>
          <a:off x="0" y="600"/>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b="0" i="0" kern="1200"/>
            <a:t>Honesty, Compassion, and Effective communication are the key components to having a successful difficult discussion</a:t>
          </a:r>
          <a:endParaRPr lang="en-US" sz="2100" kern="1200"/>
        </a:p>
      </dsp:txBody>
      <dsp:txXfrm>
        <a:off x="0" y="600"/>
        <a:ext cx="5641974" cy="984009"/>
      </dsp:txXfrm>
    </dsp:sp>
    <dsp:sp modelId="{E26B387A-32B2-0F49-A328-D8D91810743D}">
      <dsp:nvSpPr>
        <dsp:cNvPr id="0" name=""/>
        <dsp:cNvSpPr/>
      </dsp:nvSpPr>
      <dsp:spPr>
        <a:xfrm>
          <a:off x="0" y="984610"/>
          <a:ext cx="5641974" cy="0"/>
        </a:xfrm>
        <a:prstGeom prst="line">
          <a:avLst/>
        </a:prstGeom>
        <a:solidFill>
          <a:schemeClr val="accent2">
            <a:hueOff val="584993"/>
            <a:satOff val="4273"/>
            <a:lumOff val="-12647"/>
            <a:alphaOff val="0"/>
          </a:schemeClr>
        </a:solidFill>
        <a:ln w="15875" cap="flat" cmpd="sng" algn="ctr">
          <a:solidFill>
            <a:schemeClr val="accent2">
              <a:hueOff val="584993"/>
              <a:satOff val="4273"/>
              <a:lumOff val="-1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EFBBB0-F7FA-6542-AE3A-DD5C3DB836F6}">
      <dsp:nvSpPr>
        <dsp:cNvPr id="0" name=""/>
        <dsp:cNvSpPr/>
      </dsp:nvSpPr>
      <dsp:spPr>
        <a:xfrm>
          <a:off x="0" y="984610"/>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accent1"/>
              </a:solidFill>
            </a:rPr>
            <a:t>Effective Communication is a Skill to be Learned…Not Practiced</a:t>
          </a:r>
        </a:p>
      </dsp:txBody>
      <dsp:txXfrm>
        <a:off x="0" y="984610"/>
        <a:ext cx="5641974" cy="984009"/>
      </dsp:txXfrm>
    </dsp:sp>
    <dsp:sp modelId="{9FE2EC9F-8BBA-B84B-B165-060D794731EC}">
      <dsp:nvSpPr>
        <dsp:cNvPr id="0" name=""/>
        <dsp:cNvSpPr/>
      </dsp:nvSpPr>
      <dsp:spPr>
        <a:xfrm>
          <a:off x="0" y="1968620"/>
          <a:ext cx="5641974" cy="0"/>
        </a:xfrm>
        <a:prstGeom prst="line">
          <a:avLst/>
        </a:prstGeom>
        <a:solidFill>
          <a:schemeClr val="accent2">
            <a:hueOff val="1169987"/>
            <a:satOff val="8547"/>
            <a:lumOff val="-25293"/>
            <a:alphaOff val="0"/>
          </a:schemeClr>
        </a:solidFill>
        <a:ln w="15875" cap="flat" cmpd="sng" algn="ctr">
          <a:solidFill>
            <a:schemeClr val="accent2">
              <a:hueOff val="1169987"/>
              <a:satOff val="8547"/>
              <a:lumOff val="-2529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50D018-FF77-D649-A8B6-181686BD7CBE}">
      <dsp:nvSpPr>
        <dsp:cNvPr id="0" name=""/>
        <dsp:cNvSpPr/>
      </dsp:nvSpPr>
      <dsp:spPr>
        <a:xfrm>
          <a:off x="0" y="1968620"/>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Effective Communication is an Act of Compassion</a:t>
          </a:r>
        </a:p>
      </dsp:txBody>
      <dsp:txXfrm>
        <a:off x="0" y="1968620"/>
        <a:ext cx="5641974" cy="984009"/>
      </dsp:txXfrm>
    </dsp:sp>
    <dsp:sp modelId="{03FC3B30-2A9F-B740-A48B-2AD4166E9ADB}">
      <dsp:nvSpPr>
        <dsp:cNvPr id="0" name=""/>
        <dsp:cNvSpPr/>
      </dsp:nvSpPr>
      <dsp:spPr>
        <a:xfrm>
          <a:off x="0" y="2952629"/>
          <a:ext cx="5641974" cy="0"/>
        </a:xfrm>
        <a:prstGeom prst="line">
          <a:avLst/>
        </a:prstGeom>
        <a:solidFill>
          <a:schemeClr val="accent2">
            <a:hueOff val="1754980"/>
            <a:satOff val="12821"/>
            <a:lumOff val="-37940"/>
            <a:alphaOff val="0"/>
          </a:schemeClr>
        </a:solidFill>
        <a:ln w="15875" cap="flat" cmpd="sng" algn="ctr">
          <a:solidFill>
            <a:schemeClr val="accent2">
              <a:hueOff val="1754980"/>
              <a:satOff val="12821"/>
              <a:lumOff val="-3794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FB820E-EE2B-7649-BF7F-BAC806C0AE35}">
      <dsp:nvSpPr>
        <dsp:cNvPr id="0" name=""/>
        <dsp:cNvSpPr/>
      </dsp:nvSpPr>
      <dsp:spPr>
        <a:xfrm>
          <a:off x="0" y="2952629"/>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dirty="0">
              <a:solidFill>
                <a:schemeClr val="accent1"/>
              </a:solidFill>
            </a:rPr>
            <a:t>Families remember How We make Them Feel</a:t>
          </a:r>
        </a:p>
      </dsp:txBody>
      <dsp:txXfrm>
        <a:off x="0" y="2952629"/>
        <a:ext cx="5641974" cy="984009"/>
      </dsp:txXfrm>
    </dsp:sp>
    <dsp:sp modelId="{0E319407-A179-E54A-91BE-35B85B12C3A9}">
      <dsp:nvSpPr>
        <dsp:cNvPr id="0" name=""/>
        <dsp:cNvSpPr/>
      </dsp:nvSpPr>
      <dsp:spPr>
        <a:xfrm>
          <a:off x="0" y="3936639"/>
          <a:ext cx="5641974" cy="0"/>
        </a:xfrm>
        <a:prstGeom prst="line">
          <a:avLst/>
        </a:prstGeom>
        <a:solidFill>
          <a:schemeClr val="accent2">
            <a:hueOff val="2339974"/>
            <a:satOff val="17094"/>
            <a:lumOff val="-50587"/>
            <a:alphaOff val="0"/>
          </a:schemeClr>
        </a:solidFill>
        <a:ln w="15875" cap="flat" cmpd="sng" algn="ctr">
          <a:solidFill>
            <a:schemeClr val="accent2">
              <a:hueOff val="2339974"/>
              <a:satOff val="17094"/>
              <a:lumOff val="-5058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C46ABB-F4B3-5B42-A42E-C827619BB68A}">
      <dsp:nvSpPr>
        <dsp:cNvPr id="0" name=""/>
        <dsp:cNvSpPr/>
      </dsp:nvSpPr>
      <dsp:spPr>
        <a:xfrm>
          <a:off x="0" y="3936639"/>
          <a:ext cx="5641974" cy="9840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US" sz="2100" kern="1200"/>
            <a:t>Practice, Teamwork, and Empathy make a Difference</a:t>
          </a:r>
        </a:p>
      </dsp:txBody>
      <dsp:txXfrm>
        <a:off x="0" y="3936639"/>
        <a:ext cx="5641974" cy="98400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26B9C4-D617-9144-A025-41B8F5872ABE}">
      <dsp:nvSpPr>
        <dsp:cNvPr id="0" name=""/>
        <dsp:cNvSpPr/>
      </dsp:nvSpPr>
      <dsp:spPr>
        <a:xfrm>
          <a:off x="827080" y="2273"/>
          <a:ext cx="1773136" cy="8865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Emotional</a:t>
          </a:r>
        </a:p>
      </dsp:txBody>
      <dsp:txXfrm>
        <a:off x="853047" y="28240"/>
        <a:ext cx="1721202" cy="834634"/>
      </dsp:txXfrm>
    </dsp:sp>
    <dsp:sp modelId="{5D296167-0EBD-4140-8963-99282DA7D9B6}">
      <dsp:nvSpPr>
        <dsp:cNvPr id="0" name=""/>
        <dsp:cNvSpPr/>
      </dsp:nvSpPr>
      <dsp:spPr>
        <a:xfrm>
          <a:off x="1004393" y="888841"/>
          <a:ext cx="177313" cy="664926"/>
        </a:xfrm>
        <a:custGeom>
          <a:avLst/>
          <a:gdLst/>
          <a:ahLst/>
          <a:cxnLst/>
          <a:rect l="0" t="0" r="0" b="0"/>
          <a:pathLst>
            <a:path>
              <a:moveTo>
                <a:pt x="0" y="0"/>
              </a:moveTo>
              <a:lnTo>
                <a:pt x="0" y="664926"/>
              </a:lnTo>
              <a:lnTo>
                <a:pt x="177313" y="66492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EA2C5EB-B047-A04A-A84A-F416A6479C50}">
      <dsp:nvSpPr>
        <dsp:cNvPr id="0" name=""/>
        <dsp:cNvSpPr/>
      </dsp:nvSpPr>
      <dsp:spPr>
        <a:xfrm>
          <a:off x="1181707" y="1110484"/>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Irritability</a:t>
          </a:r>
        </a:p>
      </dsp:txBody>
      <dsp:txXfrm>
        <a:off x="1207674" y="1136451"/>
        <a:ext cx="1366575" cy="834634"/>
      </dsp:txXfrm>
    </dsp:sp>
    <dsp:sp modelId="{E4FE954A-2C22-8F4D-9CC3-5C5BB22C7CC2}">
      <dsp:nvSpPr>
        <dsp:cNvPr id="0" name=""/>
        <dsp:cNvSpPr/>
      </dsp:nvSpPr>
      <dsp:spPr>
        <a:xfrm>
          <a:off x="1004393" y="888841"/>
          <a:ext cx="177313" cy="1773136"/>
        </a:xfrm>
        <a:custGeom>
          <a:avLst/>
          <a:gdLst/>
          <a:ahLst/>
          <a:cxnLst/>
          <a:rect l="0" t="0" r="0" b="0"/>
          <a:pathLst>
            <a:path>
              <a:moveTo>
                <a:pt x="0" y="0"/>
              </a:moveTo>
              <a:lnTo>
                <a:pt x="0" y="1773136"/>
              </a:lnTo>
              <a:lnTo>
                <a:pt x="177313" y="177313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6425D6-36EB-D242-9BDB-8BE32EC132EA}">
      <dsp:nvSpPr>
        <dsp:cNvPr id="0" name=""/>
        <dsp:cNvSpPr/>
      </dsp:nvSpPr>
      <dsp:spPr>
        <a:xfrm>
          <a:off x="1181707" y="2218694"/>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Hopelessness</a:t>
          </a:r>
        </a:p>
      </dsp:txBody>
      <dsp:txXfrm>
        <a:off x="1207674" y="2244661"/>
        <a:ext cx="1366575" cy="834634"/>
      </dsp:txXfrm>
    </dsp:sp>
    <dsp:sp modelId="{2EECCDB7-1AF3-924A-8A1E-F52E3A68D892}">
      <dsp:nvSpPr>
        <dsp:cNvPr id="0" name=""/>
        <dsp:cNvSpPr/>
      </dsp:nvSpPr>
      <dsp:spPr>
        <a:xfrm>
          <a:off x="1004393" y="888841"/>
          <a:ext cx="177313" cy="2881347"/>
        </a:xfrm>
        <a:custGeom>
          <a:avLst/>
          <a:gdLst/>
          <a:ahLst/>
          <a:cxnLst/>
          <a:rect l="0" t="0" r="0" b="0"/>
          <a:pathLst>
            <a:path>
              <a:moveTo>
                <a:pt x="0" y="0"/>
              </a:moveTo>
              <a:lnTo>
                <a:pt x="0" y="2881347"/>
              </a:lnTo>
              <a:lnTo>
                <a:pt x="177313" y="288134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D752C7-172E-6B4D-8409-64A75EA451A1}">
      <dsp:nvSpPr>
        <dsp:cNvPr id="0" name=""/>
        <dsp:cNvSpPr/>
      </dsp:nvSpPr>
      <dsp:spPr>
        <a:xfrm>
          <a:off x="1181707" y="3326905"/>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Detachment</a:t>
          </a:r>
        </a:p>
      </dsp:txBody>
      <dsp:txXfrm>
        <a:off x="1207674" y="3352872"/>
        <a:ext cx="1366575" cy="834634"/>
      </dsp:txXfrm>
    </dsp:sp>
    <dsp:sp modelId="{ADBEB299-F881-C74C-A8D6-1C5B10CDB467}">
      <dsp:nvSpPr>
        <dsp:cNvPr id="0" name=""/>
        <dsp:cNvSpPr/>
      </dsp:nvSpPr>
      <dsp:spPr>
        <a:xfrm>
          <a:off x="3043501" y="0"/>
          <a:ext cx="1773136" cy="8865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Physical</a:t>
          </a:r>
        </a:p>
      </dsp:txBody>
      <dsp:txXfrm>
        <a:off x="3069468" y="25967"/>
        <a:ext cx="1721202" cy="834634"/>
      </dsp:txXfrm>
    </dsp:sp>
    <dsp:sp modelId="{F9AB4B4C-91BF-FF49-98BD-5E3C56E366FA}">
      <dsp:nvSpPr>
        <dsp:cNvPr id="0" name=""/>
        <dsp:cNvSpPr/>
      </dsp:nvSpPr>
      <dsp:spPr>
        <a:xfrm>
          <a:off x="3220814" y="886568"/>
          <a:ext cx="177313" cy="667199"/>
        </a:xfrm>
        <a:custGeom>
          <a:avLst/>
          <a:gdLst/>
          <a:ahLst/>
          <a:cxnLst/>
          <a:rect l="0" t="0" r="0" b="0"/>
          <a:pathLst>
            <a:path>
              <a:moveTo>
                <a:pt x="0" y="0"/>
              </a:moveTo>
              <a:lnTo>
                <a:pt x="0" y="667199"/>
              </a:lnTo>
              <a:lnTo>
                <a:pt x="177313" y="66719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A90579-4AF3-8A4E-AB2E-879D7D0E0AA1}">
      <dsp:nvSpPr>
        <dsp:cNvPr id="0" name=""/>
        <dsp:cNvSpPr/>
      </dsp:nvSpPr>
      <dsp:spPr>
        <a:xfrm>
          <a:off x="3398128" y="1110484"/>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Fatigue</a:t>
          </a:r>
        </a:p>
      </dsp:txBody>
      <dsp:txXfrm>
        <a:off x="3424095" y="1136451"/>
        <a:ext cx="1366575" cy="834634"/>
      </dsp:txXfrm>
    </dsp:sp>
    <dsp:sp modelId="{82FF0293-39E8-134C-93F6-97A69ED52E0B}">
      <dsp:nvSpPr>
        <dsp:cNvPr id="0" name=""/>
        <dsp:cNvSpPr/>
      </dsp:nvSpPr>
      <dsp:spPr>
        <a:xfrm>
          <a:off x="3220814" y="886568"/>
          <a:ext cx="177313" cy="1775410"/>
        </a:xfrm>
        <a:custGeom>
          <a:avLst/>
          <a:gdLst/>
          <a:ahLst/>
          <a:cxnLst/>
          <a:rect l="0" t="0" r="0" b="0"/>
          <a:pathLst>
            <a:path>
              <a:moveTo>
                <a:pt x="0" y="0"/>
              </a:moveTo>
              <a:lnTo>
                <a:pt x="0" y="1775410"/>
              </a:lnTo>
              <a:lnTo>
                <a:pt x="177313" y="177541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71FE1F-5668-7A41-A30E-C45F8A2CCCB0}">
      <dsp:nvSpPr>
        <dsp:cNvPr id="0" name=""/>
        <dsp:cNvSpPr/>
      </dsp:nvSpPr>
      <dsp:spPr>
        <a:xfrm>
          <a:off x="3398128" y="2218694"/>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Insomnia</a:t>
          </a:r>
        </a:p>
      </dsp:txBody>
      <dsp:txXfrm>
        <a:off x="3424095" y="2244661"/>
        <a:ext cx="1366575" cy="834634"/>
      </dsp:txXfrm>
    </dsp:sp>
    <dsp:sp modelId="{588D57E4-49C7-5442-B6B0-1D4D3C7A6C21}">
      <dsp:nvSpPr>
        <dsp:cNvPr id="0" name=""/>
        <dsp:cNvSpPr/>
      </dsp:nvSpPr>
      <dsp:spPr>
        <a:xfrm>
          <a:off x="3220814" y="886568"/>
          <a:ext cx="177313" cy="2883620"/>
        </a:xfrm>
        <a:custGeom>
          <a:avLst/>
          <a:gdLst/>
          <a:ahLst/>
          <a:cxnLst/>
          <a:rect l="0" t="0" r="0" b="0"/>
          <a:pathLst>
            <a:path>
              <a:moveTo>
                <a:pt x="0" y="0"/>
              </a:moveTo>
              <a:lnTo>
                <a:pt x="0" y="2883620"/>
              </a:lnTo>
              <a:lnTo>
                <a:pt x="177313" y="288362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E16F327-5CED-824B-9313-D38ED2B8A838}">
      <dsp:nvSpPr>
        <dsp:cNvPr id="0" name=""/>
        <dsp:cNvSpPr/>
      </dsp:nvSpPr>
      <dsp:spPr>
        <a:xfrm>
          <a:off x="3398128" y="3326905"/>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Somatic Symptoms</a:t>
          </a:r>
        </a:p>
      </dsp:txBody>
      <dsp:txXfrm>
        <a:off x="3424095" y="3352872"/>
        <a:ext cx="1366575" cy="834634"/>
      </dsp:txXfrm>
    </dsp:sp>
    <dsp:sp modelId="{2A9C5E10-0708-7C46-904F-893512C86D16}">
      <dsp:nvSpPr>
        <dsp:cNvPr id="0" name=""/>
        <dsp:cNvSpPr/>
      </dsp:nvSpPr>
      <dsp:spPr>
        <a:xfrm>
          <a:off x="5259922" y="2273"/>
          <a:ext cx="1773136" cy="8865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marL="0" lvl="0" indent="0" algn="ctr" defTabSz="1289050">
            <a:lnSpc>
              <a:spcPct val="90000"/>
            </a:lnSpc>
            <a:spcBef>
              <a:spcPct val="0"/>
            </a:spcBef>
            <a:spcAft>
              <a:spcPct val="35000"/>
            </a:spcAft>
            <a:buNone/>
          </a:pPr>
          <a:r>
            <a:rPr lang="en-US" sz="2900" kern="1200" dirty="0"/>
            <a:t>Behavioral</a:t>
          </a:r>
        </a:p>
      </dsp:txBody>
      <dsp:txXfrm>
        <a:off x="5285889" y="28240"/>
        <a:ext cx="1721202" cy="834634"/>
      </dsp:txXfrm>
    </dsp:sp>
    <dsp:sp modelId="{AE90E2F8-4268-FD45-A15D-71D82451EE72}">
      <dsp:nvSpPr>
        <dsp:cNvPr id="0" name=""/>
        <dsp:cNvSpPr/>
      </dsp:nvSpPr>
      <dsp:spPr>
        <a:xfrm>
          <a:off x="5437235" y="888841"/>
          <a:ext cx="177313" cy="664926"/>
        </a:xfrm>
        <a:custGeom>
          <a:avLst/>
          <a:gdLst/>
          <a:ahLst/>
          <a:cxnLst/>
          <a:rect l="0" t="0" r="0" b="0"/>
          <a:pathLst>
            <a:path>
              <a:moveTo>
                <a:pt x="0" y="0"/>
              </a:moveTo>
              <a:lnTo>
                <a:pt x="0" y="664926"/>
              </a:lnTo>
              <a:lnTo>
                <a:pt x="177313" y="66492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94D7CB-E4D4-F64F-8D3F-43831C85153F}">
      <dsp:nvSpPr>
        <dsp:cNvPr id="0" name=""/>
        <dsp:cNvSpPr/>
      </dsp:nvSpPr>
      <dsp:spPr>
        <a:xfrm>
          <a:off x="5614549" y="1110484"/>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Absenteeism</a:t>
          </a:r>
        </a:p>
      </dsp:txBody>
      <dsp:txXfrm>
        <a:off x="5640516" y="1136451"/>
        <a:ext cx="1366575" cy="834634"/>
      </dsp:txXfrm>
    </dsp:sp>
    <dsp:sp modelId="{A7295717-8653-C64B-9608-95F4ABB70DB3}">
      <dsp:nvSpPr>
        <dsp:cNvPr id="0" name=""/>
        <dsp:cNvSpPr/>
      </dsp:nvSpPr>
      <dsp:spPr>
        <a:xfrm>
          <a:off x="5437235" y="888841"/>
          <a:ext cx="177313" cy="1773136"/>
        </a:xfrm>
        <a:custGeom>
          <a:avLst/>
          <a:gdLst/>
          <a:ahLst/>
          <a:cxnLst/>
          <a:rect l="0" t="0" r="0" b="0"/>
          <a:pathLst>
            <a:path>
              <a:moveTo>
                <a:pt x="0" y="0"/>
              </a:moveTo>
              <a:lnTo>
                <a:pt x="0" y="1773136"/>
              </a:lnTo>
              <a:lnTo>
                <a:pt x="177313" y="1773136"/>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E9E9CB-A77C-2F47-B978-439AB6C997F3}">
      <dsp:nvSpPr>
        <dsp:cNvPr id="0" name=""/>
        <dsp:cNvSpPr/>
      </dsp:nvSpPr>
      <dsp:spPr>
        <a:xfrm>
          <a:off x="5614549" y="2218694"/>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Reduced Performance</a:t>
          </a:r>
        </a:p>
      </dsp:txBody>
      <dsp:txXfrm>
        <a:off x="5640516" y="2244661"/>
        <a:ext cx="1366575" cy="834634"/>
      </dsp:txXfrm>
    </dsp:sp>
    <dsp:sp modelId="{A5289EE9-64FA-E446-AE9B-14792095162E}">
      <dsp:nvSpPr>
        <dsp:cNvPr id="0" name=""/>
        <dsp:cNvSpPr/>
      </dsp:nvSpPr>
      <dsp:spPr>
        <a:xfrm>
          <a:off x="5437235" y="888841"/>
          <a:ext cx="177313" cy="2881347"/>
        </a:xfrm>
        <a:custGeom>
          <a:avLst/>
          <a:gdLst/>
          <a:ahLst/>
          <a:cxnLst/>
          <a:rect l="0" t="0" r="0" b="0"/>
          <a:pathLst>
            <a:path>
              <a:moveTo>
                <a:pt x="0" y="0"/>
              </a:moveTo>
              <a:lnTo>
                <a:pt x="0" y="2881347"/>
              </a:lnTo>
              <a:lnTo>
                <a:pt x="177313" y="288134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3C2EE4-2F25-5442-B984-5AAEB41247A7}">
      <dsp:nvSpPr>
        <dsp:cNvPr id="0" name=""/>
        <dsp:cNvSpPr/>
      </dsp:nvSpPr>
      <dsp:spPr>
        <a:xfrm>
          <a:off x="5614549" y="3326905"/>
          <a:ext cx="1418509" cy="88656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dirty="0"/>
            <a:t>Isolation</a:t>
          </a:r>
        </a:p>
      </dsp:txBody>
      <dsp:txXfrm>
        <a:off x="5640516" y="3352872"/>
        <a:ext cx="1366575" cy="8346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9/3/layout/PlusandMinus">
  <dgm:title val=""/>
  <dgm:desc val=""/>
  <dgm:catLst>
    <dgm:cat type="relationship" pri="3600"/>
  </dgm:catLst>
  <dgm:samp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2"/>
      <dgm:chPref val="2"/>
      <dgm:dir/>
      <dgm:animOne/>
      <dgm:resizeHandles val="exact"/>
    </dgm:varLst>
    <dgm:alg type="composite">
      <dgm:param type="ar" val="1.8238"/>
    </dgm:alg>
    <dgm:shape xmlns:r="http://schemas.openxmlformats.org/officeDocument/2006/relationships" r:blip="">
      <dgm:adjLst/>
    </dgm:shape>
    <dgm:choose name="Name1">
      <dgm:if name="Name2" func="var" arg="dir" op="equ" val="norm">
        <dgm:constrLst>
          <dgm:constr type="primFontSz" for="des" ptType="node" op="equ" val="65"/>
          <dgm:constr type="l" for="ch" forName="Background" refType="w" fact="0.09"/>
          <dgm:constr type="t" for="ch" forName="Background" refType="h" fact="0.1641"/>
          <dgm:constr type="w" for="ch" forName="Background" refType="w" fact="0.87"/>
          <dgm:constr type="h" for="ch" forName="Background" refType="h" fact="0.82"/>
          <dgm:constr type="l" for="ch" forName="ParentText1" refType="w" fact="0.116"/>
          <dgm:constr type="t" for="ch" forName="ParentText1" refType="h" fact="0.26"/>
          <dgm:constr type="w" for="ch" forName="ParentText1" refType="w" fact="0.404"/>
          <dgm:constr type="h" for="ch" forName="ParentText1" refType="h" fact="0.7015"/>
          <dgm:constr type="l" for="ch" forName="ParentText2" refType="w" fact="0.529"/>
          <dgm:constr type="t" for="ch" forName="ParentText2" refType="h" fact="0.26"/>
          <dgm:constr type="w" for="ch" forName="ParentText2" refType="w" fact="0.404"/>
          <dgm:constr type="h" for="ch" forName="ParentText2" refType="h" fact="0.7015"/>
          <dgm:constr type="l" for="ch" forName="Plus" refType="w" fact="0"/>
          <dgm:constr type="t" for="ch" forName="Plus" refType="h" fact="0"/>
          <dgm:constr type="w" for="ch" forName="Plus" refType="w" fact="0.17"/>
          <dgm:constr type="h" for="ch" forName="Plus" refType="w" refFor="ch" refForName="Plus"/>
          <dgm:constr type="l" for="ch" forName="Minus" refType="w" fact="0.84"/>
          <dgm:constr type="t" for="ch" forName="Minus" refType="h" fact="0.1115"/>
          <dgm:constr type="w" for="ch" forName="Minus" refType="w" fact="0.16"/>
          <dgm:constr type="h" for="ch" forName="Minus" refType="h" fact="0.1"/>
          <dgm:constr type="l" for="ch" forName="Divider" refType="w" fact="0.525"/>
          <dgm:constr type="t" for="ch" forName="Divider" refType="h" fact="0.2615"/>
          <dgm:constr type="w" for="ch" forName="Divider" refType="w" fact="0.0001"/>
          <dgm:constr type="h" for="ch" forName="Divider" refType="h" fact="0.67"/>
        </dgm:constrLst>
      </dgm:if>
      <dgm:else name="Name3">
        <dgm:constrLst>
          <dgm:constr type="primFontSz" for="des" ptType="node" op="equ" val="65"/>
          <dgm:constr type="r" for="ch" forName="Background" refType="w" fact="-0.09"/>
          <dgm:constr type="t" for="ch" forName="Background" refType="h" fact="0.1641"/>
          <dgm:constr type="w" for="ch" forName="Background" refType="w" fact="0.87"/>
          <dgm:constr type="h" for="ch" forName="Background" refType="h" fact="0.82"/>
          <dgm:constr type="r" for="ch" forName="ParentText1" refType="w" fact="-0.116"/>
          <dgm:constr type="t" for="ch" forName="ParentText1" refType="h" fact="0.26"/>
          <dgm:constr type="w" for="ch" forName="ParentText1" refType="w" fact="0.404"/>
          <dgm:constr type="h" for="ch" forName="ParentText1" refType="h" fact="0.7015"/>
          <dgm:constr type="r" for="ch" forName="ParentText2" refType="w" fact="-0.529"/>
          <dgm:constr type="t" for="ch" forName="ParentText2" refType="h" fact="0.26"/>
          <dgm:constr type="w" for="ch" forName="ParentText2" refType="w" fact="0.404"/>
          <dgm:constr type="h" for="ch" forName="ParentText2" refType="h" fact="0.7015"/>
          <dgm:constr type="r" for="ch" forName="Plus" refType="w" fact="0"/>
          <dgm:constr type="t" for="ch" forName="Plus" refType="h" fact="0"/>
          <dgm:constr type="w" for="ch" forName="Plus" refType="w" fact="0.17"/>
          <dgm:constr type="h" for="ch" forName="Plus" refType="w" refFor="ch" refForName="Plus"/>
          <dgm:constr type="r" for="ch" forName="Minus" refType="w" fact="-0.84"/>
          <dgm:constr type="t" for="ch" forName="Minus" refType="h" fact="0.1115"/>
          <dgm:constr type="w" for="ch" forName="Minus" refType="w" fact="0.16"/>
          <dgm:constr type="h" for="ch" forName="Minus" refType="h" fact="0.1"/>
          <dgm:constr type="r" for="ch" forName="Divider" refType="w" fact="-0.525"/>
          <dgm:constr type="t" for="ch" forName="Divider" refType="h" fact="0.2615"/>
          <dgm:constr type="w" for="ch" forName="Divider" refType="w" fact="0.0001"/>
          <dgm:constr type="h" for="ch" forName="Divider" refType="h" fact="0.67"/>
        </dgm:constrLst>
      </dgm:else>
    </dgm:choose>
    <dgm:layoutNode name="Background" styleLbl="bgImgPlace1">
      <dgm:alg type="sp"/>
      <dgm:shape xmlns:r="http://schemas.openxmlformats.org/officeDocument/2006/relationships" type="rect" r:blip="">
        <dgm:adjLst/>
      </dgm:shape>
      <dgm:presOf/>
    </dgm:layoutNode>
    <dgm:layoutNode name="ParentText1"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1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Text2"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ch desOrSelf" ptType="node node" st="2 1" cnt="1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lus" styleLbl="alignNode1">
      <dgm:alg type="sp"/>
      <dgm:shape xmlns:r="http://schemas.openxmlformats.org/officeDocument/2006/relationships" type="plus" r:blip="">
        <dgm:adjLst>
          <dgm:adj idx="1" val="0.3281"/>
        </dgm:adjLst>
      </dgm:shape>
      <dgm:presOf/>
    </dgm:layoutNode>
    <dgm:layoutNode name="Minus" styleLbl="alignNode1">
      <dgm:alg type="sp"/>
      <dgm:shape xmlns:r="http://schemas.openxmlformats.org/officeDocument/2006/relationships" type="rect" r:blip="">
        <dgm:adjLst/>
      </dgm:shape>
      <dgm:presOf/>
    </dgm:layoutNode>
    <dgm:layoutNode name="Divider" styleLbl="parChTrans1D1">
      <dgm:alg type="sp"/>
      <dgm:shape xmlns:r="http://schemas.openxmlformats.org/officeDocument/2006/relationships" type="line" r:blip="">
        <dgm:adjLst/>
      </dgm:shape>
      <dgm:presOf/>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9E4FF9-7431-7942-8BCB-EA2071FE565E}" type="datetimeFigureOut">
              <a:rPr lang="en-US" smtClean="0"/>
              <a:t>6/2/25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CCBB85-4DC1-B240-9647-2A5A89B6BA47}" type="slidenum">
              <a:rPr lang="en-US" smtClean="0"/>
              <a:t>‹#›</a:t>
            </a:fld>
            <a:endParaRPr lang="en-US"/>
          </a:p>
        </p:txBody>
      </p:sp>
    </p:spTree>
    <p:extLst>
      <p:ext uri="{BB962C8B-B14F-4D97-AF65-F5344CB8AC3E}">
        <p14:creationId xmlns:p14="http://schemas.microsoft.com/office/powerpoint/2010/main" val="325940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2</a:t>
            </a:fld>
            <a:endParaRPr lang="en-US"/>
          </a:p>
        </p:txBody>
      </p:sp>
    </p:spTree>
    <p:extLst>
      <p:ext uri="{BB962C8B-B14F-4D97-AF65-F5344CB8AC3E}">
        <p14:creationId xmlns:p14="http://schemas.microsoft.com/office/powerpoint/2010/main" val="2564995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example: You approach a client to join the group in an icebreaker to welcome someone new. It appears your client is finishing up an earlier task. You ask, “Want to play?” while touching their shoulder lightly. The person turns suddenly and strikes out at you, screaming, “Get away from me! Don’t touch me!”</a:t>
            </a:r>
          </a:p>
        </p:txBody>
      </p:sp>
      <p:sp>
        <p:nvSpPr>
          <p:cNvPr id="4" name="Slide Number Placeholder 3"/>
          <p:cNvSpPr>
            <a:spLocks noGrp="1"/>
          </p:cNvSpPr>
          <p:nvPr>
            <p:ph type="sldNum" sz="quarter" idx="5"/>
          </p:nvPr>
        </p:nvSpPr>
        <p:spPr/>
        <p:txBody>
          <a:bodyPr/>
          <a:lstStyle/>
          <a:p>
            <a:fld id="{B26D3421-94BF-4A1E-9911-1BCBC750CD3D}" type="slidenum">
              <a:t>14</a:t>
            </a:fld>
            <a:endParaRPr lang="en-US"/>
          </a:p>
        </p:txBody>
      </p:sp>
    </p:spTree>
    <p:extLst>
      <p:ext uri="{BB962C8B-B14F-4D97-AF65-F5344CB8AC3E}">
        <p14:creationId xmlns:p14="http://schemas.microsoft.com/office/powerpoint/2010/main" val="34191157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step is to recognize how common trauma is, and to understand that every patient may have experienced serious trauma. We don’t necessarily need to question people about their experiences; rather, we should just assume that they may have this history, and act accordingly.</a:t>
            </a:r>
          </a:p>
          <a:p>
            <a:endParaRPr lang="en-US" dirty="0"/>
          </a:p>
          <a:p>
            <a:pPr>
              <a:lnSpc>
                <a:spcPct val="100000"/>
              </a:lnSpc>
            </a:pPr>
            <a:r>
              <a:rPr lang="en-US" sz="2400" b="1" dirty="0">
                <a:solidFill>
                  <a:schemeClr val="bg1">
                    <a:alpha val="80000"/>
                  </a:schemeClr>
                </a:solidFill>
                <a:ea typeface="+mn-lt"/>
                <a:cs typeface="+mn-lt"/>
              </a:rPr>
              <a:t>We should explain why we need to perform a physical exam, especially if it involves the breasts or genitals.</a:t>
            </a:r>
          </a:p>
          <a:p>
            <a:pPr lvl="1">
              <a:lnSpc>
                <a:spcPct val="100000"/>
              </a:lnSpc>
              <a:buFont typeface="Courier New" panose="020B0604020202020204" pitchFamily="34" charset="0"/>
              <a:buChar char="o"/>
            </a:pPr>
            <a:r>
              <a:rPr lang="en-US" sz="2000" dirty="0">
                <a:solidFill>
                  <a:schemeClr val="bg1">
                    <a:alpha val="80000"/>
                  </a:schemeClr>
                </a:solidFill>
                <a:ea typeface="+mn-lt"/>
                <a:cs typeface="+mn-lt"/>
              </a:rPr>
              <a:t>Allow them to have a support person if they choose </a:t>
            </a:r>
          </a:p>
          <a:p>
            <a:pPr lvl="1">
              <a:lnSpc>
                <a:spcPct val="100000"/>
              </a:lnSpc>
              <a:buFont typeface="Courier New" panose="020B0604020202020204" pitchFamily="34" charset="0"/>
              <a:buChar char="o"/>
            </a:pPr>
            <a:r>
              <a:rPr lang="en-US" sz="2000" dirty="0">
                <a:solidFill>
                  <a:schemeClr val="bg1">
                    <a:alpha val="80000"/>
                  </a:schemeClr>
                </a:solidFill>
                <a:ea typeface="+mn-lt"/>
                <a:cs typeface="+mn-lt"/>
              </a:rPr>
              <a:t>Tell them that we will </a:t>
            </a:r>
            <a:r>
              <a:rPr lang="en-US" sz="2000" b="1" dirty="0">
                <a:solidFill>
                  <a:schemeClr val="bg1">
                    <a:alpha val="80000"/>
                  </a:schemeClr>
                </a:solidFill>
                <a:ea typeface="+mn-lt"/>
                <a:cs typeface="+mn-lt"/>
              </a:rPr>
              <a:t>stop</a:t>
            </a:r>
            <a:r>
              <a:rPr lang="en-US" sz="2000" dirty="0">
                <a:solidFill>
                  <a:schemeClr val="bg1">
                    <a:alpha val="80000"/>
                  </a:schemeClr>
                </a:solidFill>
                <a:ea typeface="+mn-lt"/>
                <a:cs typeface="+mn-lt"/>
              </a:rPr>
              <a:t> at any time, just say the word</a:t>
            </a:r>
          </a:p>
          <a:p>
            <a:pPr lvl="1">
              <a:lnSpc>
                <a:spcPct val="100000"/>
              </a:lnSpc>
              <a:buFont typeface="Courier New" panose="020B0604020202020204" pitchFamily="34" charset="0"/>
              <a:buChar char="o"/>
            </a:pPr>
            <a:r>
              <a:rPr lang="en-US" sz="2000" dirty="0">
                <a:solidFill>
                  <a:schemeClr val="bg1">
                    <a:alpha val="80000"/>
                  </a:schemeClr>
                </a:solidFill>
                <a:ea typeface="+mn-lt"/>
                <a:cs typeface="+mn-lt"/>
              </a:rPr>
              <a:t>We can respond with compassion and work with them, rather than attempting to force them or becoming annoyed </a:t>
            </a:r>
          </a:p>
        </p:txBody>
      </p:sp>
      <p:sp>
        <p:nvSpPr>
          <p:cNvPr id="4" name="Slide Number Placeholder 3"/>
          <p:cNvSpPr>
            <a:spLocks noGrp="1"/>
          </p:cNvSpPr>
          <p:nvPr>
            <p:ph type="sldNum" sz="quarter" idx="5"/>
          </p:nvPr>
        </p:nvSpPr>
        <p:spPr/>
        <p:txBody>
          <a:bodyPr/>
          <a:lstStyle/>
          <a:p>
            <a:fld id="{B26D3421-94BF-4A1E-9911-1BCBC750CD3D}" type="slidenum">
              <a:rPr lang="en-US"/>
              <a:t>15</a:t>
            </a:fld>
            <a:endParaRPr lang="en-US"/>
          </a:p>
        </p:txBody>
      </p:sp>
    </p:spTree>
    <p:extLst>
      <p:ext uri="{BB962C8B-B14F-4D97-AF65-F5344CB8AC3E}">
        <p14:creationId xmlns:p14="http://schemas.microsoft.com/office/powerpoint/2010/main" val="907599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b="1" dirty="0"/>
              <a:t>Collect data and screen for trauma histories. (</a:t>
            </a:r>
            <a:r>
              <a:rPr lang="en-US" sz="1200" b="0" i="0" kern="1200" dirty="0">
                <a:solidFill>
                  <a:schemeClr val="tx1"/>
                </a:solidFill>
                <a:effectLst/>
                <a:latin typeface="+mn-lt"/>
                <a:ea typeface="+mn-ea"/>
                <a:cs typeface="+mn-cs"/>
              </a:rPr>
              <a:t>Stressful Life Events Screening Questionnaire (SLESQ)</a:t>
            </a:r>
          </a:p>
          <a:p>
            <a:endParaRPr lang="en-US" b="1" dirty="0"/>
          </a:p>
          <a:p>
            <a:r>
              <a:rPr lang="en-US" dirty="0"/>
              <a:t>The most important domains to screen among individuals with trauma histories include: </a:t>
            </a:r>
          </a:p>
          <a:p>
            <a:r>
              <a:rPr lang="en-US" dirty="0"/>
              <a:t>Trauma-related symptoms. </a:t>
            </a:r>
          </a:p>
          <a:p>
            <a:r>
              <a:rPr lang="en-US" dirty="0"/>
              <a:t>Depressive or dissociative symptoms, </a:t>
            </a:r>
          </a:p>
          <a:p>
            <a:r>
              <a:rPr lang="en-US" dirty="0"/>
              <a:t>sleep disturbances, and intrusive experiences.</a:t>
            </a:r>
          </a:p>
          <a:p>
            <a:r>
              <a:rPr lang="en-US" sz="1200" b="1" i="0" kern="1200" dirty="0">
                <a:solidFill>
                  <a:schemeClr val="tx1"/>
                </a:solidFill>
                <a:effectLst/>
                <a:latin typeface="+mn-lt"/>
                <a:ea typeface="+mn-ea"/>
                <a:cs typeface="+mn-cs"/>
              </a:rPr>
              <a:t>The Stressful Life Events Screening Questionnaire (SLESQ) </a:t>
            </a:r>
            <a:r>
              <a:rPr lang="en-US" sz="1200" b="0" i="0" kern="1200" dirty="0">
                <a:solidFill>
                  <a:schemeClr val="tx1"/>
                </a:solidFill>
                <a:effectLst/>
                <a:latin typeface="+mn-lt"/>
                <a:ea typeface="+mn-ea"/>
                <a:cs typeface="+mn-cs"/>
              </a:rPr>
              <a:t>is a 13-item self-report measure for non-treatment seeking samples that assesses lifetime exposure to traumatic events. Eleven specific and two general categories of events, such as a life-threatening accident, physical and sexual abuse, witness to another person being killed or assaulted, are examined. For each event, respondents are asked to indicate whether the event occurred ("yes" or "no"), their age at time of the event, as well as other specific items related to the event, such as the frequency, duration, whether anyone died, or was hospitalization, etc. The SLESQ is recommended for research and general screening purposes, and is available in English and Spanish.</a:t>
            </a:r>
            <a:endParaRPr lang="en-US" dirty="0"/>
          </a:p>
          <a:p>
            <a:r>
              <a:rPr lang="en-US" dirty="0"/>
              <a:t>2. </a:t>
            </a:r>
            <a:r>
              <a:rPr lang="en-US" b="1" dirty="0"/>
              <a:t>Grow your skill of attunement. </a:t>
            </a:r>
          </a:p>
          <a:p>
            <a:r>
              <a:rPr lang="en-US" dirty="0"/>
              <a:t>That is, develop your capacity and the capacity of staff and clients to accurately read each other’s cues and respond appropriately.</a:t>
            </a:r>
          </a:p>
          <a:p>
            <a:r>
              <a:rPr lang="en-US" dirty="0"/>
              <a:t>3. </a:t>
            </a:r>
            <a:r>
              <a:rPr lang="en-US" b="1" dirty="0"/>
              <a:t>Look for the causes of behaviors.</a:t>
            </a:r>
          </a:p>
          <a:p>
            <a:r>
              <a:rPr lang="en-US" dirty="0"/>
              <a:t>Seek to understand the function of behaviors and what the behaviors are communicating.</a:t>
            </a:r>
          </a:p>
          <a:p>
            <a:r>
              <a:rPr lang="en-US" dirty="0"/>
              <a:t> What you might view as a frustrating behavior may actually be a coping mechanism attempt.</a:t>
            </a:r>
          </a:p>
          <a:p>
            <a:r>
              <a:rPr lang="en-US" dirty="0"/>
              <a:t> If your response is not trauma-informed, it could play right into causing the individual to feel less safe and even more disconnected.</a:t>
            </a:r>
          </a:p>
          <a:p>
            <a:pPr marL="457200" indent="-457200"/>
            <a:r>
              <a:rPr lang="en-US" dirty="0"/>
              <a:t>4. Use person-centered,</a:t>
            </a:r>
            <a:r>
              <a:rPr lang="en-US" baseline="0" dirty="0"/>
              <a:t> strength based thinking and language- </a:t>
            </a:r>
            <a:r>
              <a:rPr lang="en-US" dirty="0"/>
              <a:t>Help to shift from a deficit-based mindset to a strength-based mindset. </a:t>
            </a:r>
            <a:endParaRPr lang="en-US" dirty="0">
              <a:solidFill>
                <a:srgbClr val="B0C1EF"/>
              </a:solidFill>
            </a:endParaRPr>
          </a:p>
          <a:p>
            <a:pPr marL="914400" lvl="1" indent="-457200">
              <a:buFont typeface="Courier New" panose="020B0604020202020204" pitchFamily="34" charset="0"/>
              <a:buChar char="o"/>
            </a:pPr>
            <a:r>
              <a:rPr lang="en-US" dirty="0"/>
              <a:t>Instead of looking at how a person is “a victim” or “damaged,” we can view them as a survivor. </a:t>
            </a:r>
            <a:endParaRPr lang="en-US" dirty="0">
              <a:solidFill>
                <a:srgbClr val="B0C1EF"/>
              </a:solidFill>
            </a:endParaRPr>
          </a:p>
          <a:p>
            <a:pPr marL="914400" lvl="1" indent="-457200">
              <a:buFont typeface="Courier New" panose="020B0604020202020204" pitchFamily="34" charset="0"/>
              <a:buChar char="o"/>
            </a:pPr>
            <a:r>
              <a:rPr lang="en-US" dirty="0"/>
              <a:t>Focus on what they can do, and not on what they cannot do.</a:t>
            </a:r>
            <a:endParaRPr lang="en-US" dirty="0">
              <a:solidFill>
                <a:schemeClr val="accent3">
                  <a:lumMod val="40000"/>
                  <a:lumOff val="6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sz="1200" b="1" dirty="0">
                <a:solidFill>
                  <a:schemeClr val="accent3">
                    <a:lumMod val="40000"/>
                    <a:lumOff val="60000"/>
                  </a:schemeClr>
                </a:solidFill>
                <a:ea typeface="+mn-lt"/>
                <a:cs typeface="+mn-lt"/>
              </a:rPr>
              <a:t>Provide consistency, predictability, and choice-making opportunities.</a:t>
            </a:r>
            <a:endParaRPr lang="en-US" sz="1200" b="1" dirty="0">
              <a:solidFill>
                <a:schemeClr val="accent3">
                  <a:lumMod val="40000"/>
                  <a:lumOff val="60000"/>
                </a:schemeClr>
              </a:solidFill>
            </a:endParaRPr>
          </a:p>
          <a:p>
            <a:r>
              <a:rPr lang="en-US" dirty="0"/>
              <a:t>Meet the person where they are, in a way they understand. </a:t>
            </a:r>
          </a:p>
          <a:p>
            <a:r>
              <a:rPr lang="en-US" dirty="0"/>
              <a:t>Consistency and predictability provide feelings of safety for the individual, helping to reduce anxiety. </a:t>
            </a:r>
          </a:p>
          <a:p>
            <a:r>
              <a:rPr lang="en-US" dirty="0"/>
              <a:t>And by providing choice-making opportunities, you allow that person to have control.</a:t>
            </a:r>
          </a:p>
          <a:p>
            <a:r>
              <a:rPr lang="en-US" dirty="0"/>
              <a:t> All of this can go a long way to empower the person.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a:t>
            </a:r>
            <a:r>
              <a:rPr lang="en-US" baseline="0" dirty="0"/>
              <a:t> </a:t>
            </a:r>
            <a:r>
              <a:rPr lang="en-US" dirty="0">
                <a:solidFill>
                  <a:schemeClr val="accent4">
                    <a:lumMod val="60000"/>
                    <a:lumOff val="40000"/>
                  </a:schemeClr>
                </a:solidFill>
                <a:ea typeface="+mn-lt"/>
                <a:cs typeface="+mn-lt"/>
              </a:rPr>
              <a:t>Always weigh the physiological, psychological, and social risks of any physical interventions. Be sure to choose the least-restrictive option possible in every situation.</a:t>
            </a:r>
          </a:p>
          <a:p>
            <a:pPr marL="457200" indent="-457200"/>
            <a:r>
              <a:rPr lang="en-US" dirty="0">
                <a:solidFill>
                  <a:schemeClr val="accent4">
                    <a:lumMod val="60000"/>
                    <a:lumOff val="40000"/>
                  </a:schemeClr>
                </a:solidFill>
                <a:ea typeface="+mn-lt"/>
                <a:cs typeface="+mn-lt"/>
              </a:rPr>
              <a:t>7. Debrief. </a:t>
            </a:r>
            <a:r>
              <a:rPr lang="en-US" dirty="0"/>
              <a:t>Prioritize debriefing after any crisis. </a:t>
            </a:r>
          </a:p>
          <a:p>
            <a:pPr marL="914400" lvl="1" indent="-457200">
              <a:buFont typeface="Courier New" panose="020B0604020202020204" pitchFamily="34" charset="0"/>
              <a:buChar char="o"/>
            </a:pPr>
            <a:r>
              <a:rPr lang="en-US" dirty="0"/>
              <a:t>This will help you find patterns and triggers—and prevent crises from reoccurring.</a:t>
            </a:r>
          </a:p>
          <a:p>
            <a:pPr marL="914400" lvl="1" indent="-457200">
              <a:buFont typeface="Courier New" panose="020B0604020202020204" pitchFamily="34" charset="0"/>
              <a:buChar char="o"/>
            </a:pPr>
            <a:r>
              <a:rPr lang="en-US" dirty="0"/>
              <a:t> It will also help you help the person foster resilience and develop successful coping skills.</a:t>
            </a:r>
            <a:endParaRPr lang="en-US"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4">
                  <a:lumMod val="60000"/>
                  <a:lumOff val="40000"/>
                </a:schemeClr>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accent4">
                  <a:lumMod val="60000"/>
                  <a:lumOff val="40000"/>
                </a:schemeClr>
              </a:solidFill>
              <a:ea typeface="+mn-lt"/>
              <a:cs typeface="+mn-lt"/>
            </a:endParaRPr>
          </a:p>
          <a:p>
            <a:r>
              <a:rPr lang="en-US" dirty="0"/>
              <a:t> </a:t>
            </a:r>
          </a:p>
          <a:p>
            <a:endParaRPr lang="en-US" dirty="0"/>
          </a:p>
        </p:txBody>
      </p:sp>
      <p:sp>
        <p:nvSpPr>
          <p:cNvPr id="4" name="Slide Number Placeholder 3"/>
          <p:cNvSpPr>
            <a:spLocks noGrp="1"/>
          </p:cNvSpPr>
          <p:nvPr>
            <p:ph type="sldNum" sz="quarter" idx="10"/>
          </p:nvPr>
        </p:nvSpPr>
        <p:spPr/>
        <p:txBody>
          <a:bodyPr/>
          <a:lstStyle/>
          <a:p>
            <a:fld id="{B26D3421-94BF-4A1E-9911-1BCBC750CD3D}" type="slidenum">
              <a:rPr lang="en-US" smtClean="0"/>
              <a:t>16</a:t>
            </a:fld>
            <a:endParaRPr lang="en-US"/>
          </a:p>
        </p:txBody>
      </p:sp>
    </p:spTree>
    <p:extLst>
      <p:ext uri="{BB962C8B-B14F-4D97-AF65-F5344CB8AC3E}">
        <p14:creationId xmlns:p14="http://schemas.microsoft.com/office/powerpoint/2010/main" val="937026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Trauma-Informed Care: In trauma-informed settings, trustworthiness and transparency are crucial for building relationships with clients and staff, ensuring that all actions are conducted with openness and honesty. </a:t>
            </a:r>
          </a:p>
          <a:p>
            <a:r>
              <a:rPr lang="en-US" dirty="0">
                <a:solidFill>
                  <a:srgbClr val="FFFFFF"/>
                </a:solidFill>
                <a:ea typeface="+mn-lt"/>
                <a:cs typeface="+mn-lt"/>
              </a:rPr>
              <a:t>Trauma is the emotional response to a time-based event that leads to an intense fear of your own or a loved one’s death, injury, or serious illness. </a:t>
            </a:r>
          </a:p>
          <a:p>
            <a:r>
              <a:rPr lang="en-US" dirty="0">
                <a:solidFill>
                  <a:srgbClr val="FFFFFF"/>
                </a:solidFill>
                <a:ea typeface="+mn-lt"/>
                <a:cs typeface="+mn-lt"/>
              </a:rPr>
              <a:t>You can still have trauma even if it happened to someone else.</a:t>
            </a:r>
            <a:endParaRPr lang="en-US" dirty="0">
              <a:solidFill>
                <a:srgbClr val="FFFFFF"/>
              </a:solidFill>
            </a:endParaRPr>
          </a:p>
          <a:p>
            <a:endParaRPr lang="en-US" dirty="0"/>
          </a:p>
        </p:txBody>
      </p:sp>
      <p:sp>
        <p:nvSpPr>
          <p:cNvPr id="4" name="Slide Number Placeholder 3"/>
          <p:cNvSpPr>
            <a:spLocks noGrp="1"/>
          </p:cNvSpPr>
          <p:nvPr>
            <p:ph type="sldNum" sz="quarter" idx="10"/>
          </p:nvPr>
        </p:nvSpPr>
        <p:spPr/>
        <p:txBody>
          <a:bodyPr/>
          <a:lstStyle/>
          <a:p>
            <a:fld id="{B26D3421-94BF-4A1E-9911-1BCBC750CD3D}" type="slidenum">
              <a:rPr lang="en-US" smtClean="0"/>
              <a:t>17</a:t>
            </a:fld>
            <a:endParaRPr lang="en-US"/>
          </a:p>
        </p:txBody>
      </p:sp>
    </p:spTree>
    <p:extLst>
      <p:ext uri="{BB962C8B-B14F-4D97-AF65-F5344CB8AC3E}">
        <p14:creationId xmlns:p14="http://schemas.microsoft.com/office/powerpoint/2010/main" val="970038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Experiencing a trauma can change the way a person perceives the world.</a:t>
            </a:r>
          </a:p>
          <a:p>
            <a:r>
              <a:rPr lang="en-US" dirty="0"/>
              <a:t>Whether trauma is caused by a single event such as a natural disaster, or by repeated or prolonged exposure to abuse, an individual’s thoughts, feelings, and behaviors are filtered through their experience and perspective.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B26D3421-94BF-4A1E-9911-1BCBC750CD3D}" type="slidenum">
              <a:t>18</a:t>
            </a:fld>
            <a:endParaRPr lang="en-US"/>
          </a:p>
        </p:txBody>
      </p:sp>
    </p:spTree>
    <p:extLst>
      <p:ext uri="{BB962C8B-B14F-4D97-AF65-F5344CB8AC3E}">
        <p14:creationId xmlns:p14="http://schemas.microsoft.com/office/powerpoint/2010/main" val="102793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64% of adults in the US report experiencing at least one type of ACE before they turned 18 years of age.  Nearly 1 in 6 (~17%) adults reported experiencing 4 or more types of ACEs.</a:t>
            </a:r>
          </a:p>
          <a:p>
            <a:endParaRPr lang="en-US" dirty="0"/>
          </a:p>
          <a:p>
            <a:r>
              <a:rPr lang="en-US" dirty="0"/>
              <a:t>Among high school students, the most common types of ACEs were emotional abuse, physical abuse, and living in a home affected by poor mental health or substance abuse.</a:t>
            </a:r>
          </a:p>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25</a:t>
            </a:fld>
            <a:endParaRPr lang="en-US"/>
          </a:p>
        </p:txBody>
      </p:sp>
    </p:spTree>
    <p:extLst>
      <p:ext uri="{BB962C8B-B14F-4D97-AF65-F5344CB8AC3E}">
        <p14:creationId xmlns:p14="http://schemas.microsoft.com/office/powerpoint/2010/main" val="3544728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26</a:t>
            </a:fld>
            <a:endParaRPr lang="en-US"/>
          </a:p>
        </p:txBody>
      </p:sp>
    </p:spTree>
    <p:extLst>
      <p:ext uri="{BB962C8B-B14F-4D97-AF65-F5344CB8AC3E}">
        <p14:creationId xmlns:p14="http://schemas.microsoft.com/office/powerpoint/2010/main" val="2948390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27</a:t>
            </a:fld>
            <a:endParaRPr lang="en-US"/>
          </a:p>
        </p:txBody>
      </p:sp>
    </p:spTree>
    <p:extLst>
      <p:ext uri="{BB962C8B-B14F-4D97-AF65-F5344CB8AC3E}">
        <p14:creationId xmlns:p14="http://schemas.microsoft.com/office/powerpoint/2010/main" val="3887229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Toxic stress – extended or prolonged stress</a:t>
            </a:r>
          </a:p>
          <a:p>
            <a:endParaRPr lang="en-US" dirty="0"/>
          </a:p>
          <a:p>
            <a:r>
              <a:rPr lang="en-US" dirty="0"/>
              <a:t>Negatively affect brain development – attention, decision-making, learning</a:t>
            </a:r>
          </a:p>
        </p:txBody>
      </p:sp>
      <p:sp>
        <p:nvSpPr>
          <p:cNvPr id="4" name="Slide Number Placeholder 3"/>
          <p:cNvSpPr>
            <a:spLocks noGrp="1"/>
          </p:cNvSpPr>
          <p:nvPr>
            <p:ph type="sldNum" sz="quarter" idx="5"/>
          </p:nvPr>
        </p:nvSpPr>
        <p:spPr/>
        <p:txBody>
          <a:bodyPr/>
          <a:lstStyle/>
          <a:p>
            <a:fld id="{4ECCBB85-4DC1-B240-9647-2A5A89B6BA47}" type="slidenum">
              <a:rPr lang="en-US" smtClean="0"/>
              <a:t>28</a:t>
            </a:fld>
            <a:endParaRPr lang="en-US"/>
          </a:p>
        </p:txBody>
      </p:sp>
    </p:spTree>
    <p:extLst>
      <p:ext uri="{BB962C8B-B14F-4D97-AF65-F5344CB8AC3E}">
        <p14:creationId xmlns:p14="http://schemas.microsoft.com/office/powerpoint/2010/main" val="41974019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evidence that if we could prevent ACEs, we might potentially reduce many health conditions – heart disease, depression, suicide, prescription pain medication misuse, persistent feelings of sadness or hopelessness</a:t>
            </a:r>
          </a:p>
          <a:p>
            <a:endParaRPr lang="en-US" dirty="0"/>
          </a:p>
          <a:p>
            <a:r>
              <a:rPr lang="en-US" dirty="0"/>
              <a:t>Economic burden is real – ACE—related health consequences cost an estimated $748 billion annually in Bermuda, Canada, and the US.</a:t>
            </a:r>
          </a:p>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29</a:t>
            </a:fld>
            <a:endParaRPr lang="en-US"/>
          </a:p>
        </p:txBody>
      </p:sp>
    </p:spTree>
    <p:extLst>
      <p:ext uri="{BB962C8B-B14F-4D97-AF65-F5344CB8AC3E}">
        <p14:creationId xmlns:p14="http://schemas.microsoft.com/office/powerpoint/2010/main" val="4222919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Trauma-informed care is a patient-centered approach to healthcare that recognizes the impact of trauma on individuals' physical and mental well-being. It emphasizes creating safe, supportive, and engaging environments for both patients and staff, and avoids actions or practices that could potentially re-traumatize individuals. </a:t>
            </a:r>
            <a:endParaRPr lang="en-US" dirty="0"/>
          </a:p>
        </p:txBody>
      </p:sp>
      <p:sp>
        <p:nvSpPr>
          <p:cNvPr id="4" name="Slide Number Placeholder 3"/>
          <p:cNvSpPr>
            <a:spLocks noGrp="1"/>
          </p:cNvSpPr>
          <p:nvPr>
            <p:ph type="sldNum" sz="quarter" idx="10"/>
          </p:nvPr>
        </p:nvSpPr>
        <p:spPr/>
        <p:txBody>
          <a:bodyPr/>
          <a:lstStyle/>
          <a:p>
            <a:fld id="{B26D3421-94BF-4A1E-9911-1BCBC750CD3D}" type="slidenum">
              <a:rPr lang="en-US" smtClean="0"/>
              <a:t>5</a:t>
            </a:fld>
            <a:endParaRPr lang="en-US"/>
          </a:p>
        </p:txBody>
      </p:sp>
    </p:spTree>
    <p:extLst>
      <p:ext uri="{BB962C8B-B14F-4D97-AF65-F5344CB8AC3E}">
        <p14:creationId xmlns:p14="http://schemas.microsoft.com/office/powerpoint/2010/main" val="1384732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Developed by humanist psychologist Carl Rogers </a:t>
            </a:r>
          </a:p>
        </p:txBody>
      </p:sp>
      <p:sp>
        <p:nvSpPr>
          <p:cNvPr id="4" name="Slide Number Placeholder 3"/>
          <p:cNvSpPr>
            <a:spLocks noGrp="1"/>
          </p:cNvSpPr>
          <p:nvPr>
            <p:ph type="sldNum" sz="quarter" idx="5"/>
          </p:nvPr>
        </p:nvSpPr>
        <p:spPr/>
        <p:txBody>
          <a:bodyPr/>
          <a:lstStyle/>
          <a:p>
            <a:fld id="{4ECCBB85-4DC1-B240-9647-2A5A89B6BA47}" type="slidenum">
              <a:rPr lang="en-US" smtClean="0"/>
              <a:t>33</a:t>
            </a:fld>
            <a:endParaRPr lang="en-US"/>
          </a:p>
        </p:txBody>
      </p:sp>
    </p:spTree>
    <p:extLst>
      <p:ext uri="{BB962C8B-B14F-4D97-AF65-F5344CB8AC3E}">
        <p14:creationId xmlns:p14="http://schemas.microsoft.com/office/powerpoint/2010/main" val="2663625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Empathy – offering emotional support – understanding how another person feels</a:t>
            </a:r>
          </a:p>
          <a:p>
            <a:r>
              <a:rPr lang="en-US" dirty="0"/>
              <a:t>Support – asking questions, listening, and then providing validation and providing the type of support that that person needs at that time and in that situation</a:t>
            </a:r>
          </a:p>
          <a:p>
            <a:r>
              <a:rPr lang="en-US" dirty="0"/>
              <a:t>Acceptable – embracing thoughts, emotions, and other internal experiences without judgement and without trying to change them</a:t>
            </a:r>
          </a:p>
          <a:p>
            <a:endParaRPr lang="en-US" dirty="0"/>
          </a:p>
          <a:p>
            <a:r>
              <a:rPr lang="en-US" dirty="0"/>
              <a:t>Where these 3 overlap is unconditional positive regard</a:t>
            </a:r>
          </a:p>
          <a:p>
            <a:endParaRPr lang="en-US" dirty="0"/>
          </a:p>
          <a:p>
            <a:endParaRPr lang="en-US" dirty="0"/>
          </a:p>
          <a:p>
            <a:endParaRPr lang="en-US" dirty="0"/>
          </a:p>
          <a:p>
            <a:endParaRPr lang="en-US" dirty="0"/>
          </a:p>
          <a:p>
            <a:endParaRPr lang="en-US" dirty="0"/>
          </a:p>
          <a:p>
            <a:r>
              <a:rPr lang="en-US" dirty="0"/>
              <a:t>Myth:  unconditional positive regard means people can do whatever they want without consequences</a:t>
            </a:r>
          </a:p>
          <a:p>
            <a:r>
              <a:rPr lang="en-US" dirty="0"/>
              <a:t>Truth:  Unconditional positive regard means accountability without the threat of losing relationships</a:t>
            </a:r>
          </a:p>
        </p:txBody>
      </p:sp>
      <p:sp>
        <p:nvSpPr>
          <p:cNvPr id="4" name="Slide Number Placeholder 3"/>
          <p:cNvSpPr>
            <a:spLocks noGrp="1"/>
          </p:cNvSpPr>
          <p:nvPr>
            <p:ph type="sldNum" sz="quarter" idx="5"/>
          </p:nvPr>
        </p:nvSpPr>
        <p:spPr/>
        <p:txBody>
          <a:bodyPr/>
          <a:lstStyle/>
          <a:p>
            <a:fld id="{4ECCBB85-4DC1-B240-9647-2A5A89B6BA47}" type="slidenum">
              <a:rPr lang="en-US" smtClean="0"/>
              <a:t>34</a:t>
            </a:fld>
            <a:endParaRPr lang="en-US"/>
          </a:p>
        </p:txBody>
      </p:sp>
    </p:spTree>
    <p:extLst>
      <p:ext uri="{BB962C8B-B14F-4D97-AF65-F5344CB8AC3E}">
        <p14:creationId xmlns:p14="http://schemas.microsoft.com/office/powerpoint/2010/main" val="2589019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35</a:t>
            </a:fld>
            <a:endParaRPr lang="en-US"/>
          </a:p>
        </p:txBody>
      </p:sp>
    </p:spTree>
    <p:extLst>
      <p:ext uri="{BB962C8B-B14F-4D97-AF65-F5344CB8AC3E}">
        <p14:creationId xmlns:p14="http://schemas.microsoft.com/office/powerpoint/2010/main" val="10642896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36</a:t>
            </a:fld>
            <a:endParaRPr lang="en-US"/>
          </a:p>
        </p:txBody>
      </p:sp>
    </p:spTree>
    <p:extLst>
      <p:ext uri="{BB962C8B-B14F-4D97-AF65-F5344CB8AC3E}">
        <p14:creationId xmlns:p14="http://schemas.microsoft.com/office/powerpoint/2010/main" val="2802161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38</a:t>
            </a:fld>
            <a:endParaRPr lang="en-US"/>
          </a:p>
        </p:txBody>
      </p:sp>
    </p:spTree>
    <p:extLst>
      <p:ext uri="{BB962C8B-B14F-4D97-AF65-F5344CB8AC3E}">
        <p14:creationId xmlns:p14="http://schemas.microsoft.com/office/powerpoint/2010/main" val="945012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a:t>
            </a:r>
          </a:p>
        </p:txBody>
      </p:sp>
      <p:sp>
        <p:nvSpPr>
          <p:cNvPr id="4" name="Slide Number Placeholder 3"/>
          <p:cNvSpPr>
            <a:spLocks noGrp="1"/>
          </p:cNvSpPr>
          <p:nvPr>
            <p:ph type="sldNum" sz="quarter" idx="5"/>
          </p:nvPr>
        </p:nvSpPr>
        <p:spPr/>
        <p:txBody>
          <a:bodyPr/>
          <a:lstStyle/>
          <a:p>
            <a:fld id="{4ECCBB85-4DC1-B240-9647-2A5A89B6BA47}" type="slidenum">
              <a:rPr lang="en-US" smtClean="0"/>
              <a:t>39</a:t>
            </a:fld>
            <a:endParaRPr lang="en-US"/>
          </a:p>
        </p:txBody>
      </p:sp>
    </p:spTree>
    <p:extLst>
      <p:ext uri="{BB962C8B-B14F-4D97-AF65-F5344CB8AC3E}">
        <p14:creationId xmlns:p14="http://schemas.microsoft.com/office/powerpoint/2010/main" val="1545770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Group 1 through 4</a:t>
            </a:r>
          </a:p>
        </p:txBody>
      </p:sp>
      <p:sp>
        <p:nvSpPr>
          <p:cNvPr id="4" name="Slide Number Placeholder 3"/>
          <p:cNvSpPr>
            <a:spLocks noGrp="1"/>
          </p:cNvSpPr>
          <p:nvPr>
            <p:ph type="sldNum" sz="quarter" idx="5"/>
          </p:nvPr>
        </p:nvSpPr>
        <p:spPr/>
        <p:txBody>
          <a:bodyPr/>
          <a:lstStyle/>
          <a:p>
            <a:fld id="{4ECCBB85-4DC1-B240-9647-2A5A89B6BA47}" type="slidenum">
              <a:rPr lang="en-US" smtClean="0"/>
              <a:t>61</a:t>
            </a:fld>
            <a:endParaRPr lang="en-US"/>
          </a:p>
        </p:txBody>
      </p:sp>
    </p:spTree>
    <p:extLst>
      <p:ext uri="{BB962C8B-B14F-4D97-AF65-F5344CB8AC3E}">
        <p14:creationId xmlns:p14="http://schemas.microsoft.com/office/powerpoint/2010/main" val="2625832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ECCBB85-4DC1-B240-9647-2A5A89B6BA47}" type="slidenum">
              <a:rPr lang="en-US" smtClean="0"/>
              <a:t>6</a:t>
            </a:fld>
            <a:endParaRPr lang="en-US"/>
          </a:p>
        </p:txBody>
      </p:sp>
    </p:spTree>
    <p:extLst>
      <p:ext uri="{BB962C8B-B14F-4D97-AF65-F5344CB8AC3E}">
        <p14:creationId xmlns:p14="http://schemas.microsoft.com/office/powerpoint/2010/main" val="107986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FF"/>
                </a:solidFill>
                <a:ea typeface="+mn-lt"/>
                <a:cs typeface="+mn-lt"/>
              </a:rPr>
              <a:t>Trauma is the emotional response to a time-based event that leads to an intense fear of your own or a loved one’s death, injury, or serious illness. </a:t>
            </a:r>
          </a:p>
          <a:p>
            <a:endParaRPr lang="en-US" dirty="0"/>
          </a:p>
        </p:txBody>
      </p:sp>
      <p:sp>
        <p:nvSpPr>
          <p:cNvPr id="4" name="Slide Number Placeholder 3"/>
          <p:cNvSpPr>
            <a:spLocks noGrp="1"/>
          </p:cNvSpPr>
          <p:nvPr>
            <p:ph type="sldNum" sz="quarter" idx="10"/>
          </p:nvPr>
        </p:nvSpPr>
        <p:spPr/>
        <p:txBody>
          <a:bodyPr/>
          <a:lstStyle/>
          <a:p>
            <a:fld id="{B26D3421-94BF-4A1E-9911-1BCBC750CD3D}" type="slidenum">
              <a:rPr lang="en-US" smtClean="0"/>
              <a:t>7</a:t>
            </a:fld>
            <a:endParaRPr lang="en-US"/>
          </a:p>
        </p:txBody>
      </p:sp>
    </p:spTree>
    <p:extLst>
      <p:ext uri="{BB962C8B-B14F-4D97-AF65-F5344CB8AC3E}">
        <p14:creationId xmlns:p14="http://schemas.microsoft.com/office/powerpoint/2010/main" val="1278813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Medical exams by definition can feel invasive. They often involve asking sensitive questions, examining intimate body parts, and sometimes delivering uncomfortable — even painful — treatments. So, it is important that healthcare providers are mindful of the fact that so many people come to that healthcare interaction with a history of trauma. This means that a significant number have people have experienced trauma in their life. </a:t>
            </a:r>
          </a:p>
          <a:p>
            <a:endParaRPr lang="en-US" dirty="0">
              <a:ea typeface="Calibri"/>
              <a:cs typeface="Calibri"/>
            </a:endParaRPr>
          </a:p>
          <a:p>
            <a:pPr>
              <a:lnSpc>
                <a:spcPct val="100000"/>
              </a:lnSpc>
            </a:pPr>
            <a:br>
              <a:rPr lang="en-US" dirty="0"/>
            </a:br>
            <a:r>
              <a:rPr lang="en-US" sz="1200" b="0" i="0" dirty="0">
                <a:solidFill>
                  <a:schemeClr val="tx2"/>
                </a:solidFill>
                <a:latin typeface="Roboto Slab"/>
                <a:ea typeface="Roboto Slab"/>
                <a:cs typeface="Roboto Slab"/>
              </a:rPr>
              <a:t>The CDC statistics on abuse and violence in the United States are sobering.</a:t>
            </a:r>
            <a:r>
              <a:rPr lang="en-US" sz="1200" dirty="0">
                <a:solidFill>
                  <a:schemeClr val="tx2"/>
                </a:solidFill>
                <a:latin typeface="Roboto Slab"/>
                <a:ea typeface="Roboto Slab"/>
                <a:cs typeface="Roboto Slab"/>
              </a:rPr>
              <a:t> </a:t>
            </a:r>
            <a:endParaRPr lang="en-US" sz="1200" dirty="0">
              <a:solidFill>
                <a:schemeClr val="tx2"/>
              </a:solidFill>
              <a:latin typeface="Avenir Next LT Pro"/>
              <a:ea typeface="Roboto Slab"/>
              <a:cs typeface="Roboto Slab"/>
            </a:endParaRPr>
          </a:p>
          <a:p>
            <a:pPr>
              <a:lnSpc>
                <a:spcPct val="100000"/>
              </a:lnSpc>
            </a:pPr>
            <a:r>
              <a:rPr lang="en-US" sz="1200" b="0" i="0" dirty="0">
                <a:solidFill>
                  <a:schemeClr val="tx2"/>
                </a:solidFill>
                <a:latin typeface="Roboto Slab"/>
                <a:ea typeface="Roboto Slab"/>
                <a:cs typeface="Roboto Slab"/>
              </a:rPr>
              <a:t>They report that one in four children experiences some sort of maltreatment (physical, sexual, or emotional abuse).</a:t>
            </a:r>
            <a:r>
              <a:rPr lang="en-US" sz="1200" dirty="0">
                <a:solidFill>
                  <a:schemeClr val="tx2"/>
                </a:solidFill>
                <a:latin typeface="Roboto Slab"/>
                <a:ea typeface="Roboto Slab"/>
                <a:cs typeface="Roboto Slab"/>
              </a:rPr>
              <a:t> </a:t>
            </a:r>
            <a:endParaRPr lang="en-US" sz="1200" dirty="0">
              <a:solidFill>
                <a:schemeClr val="tx2"/>
              </a:solidFill>
              <a:latin typeface="Avenir Next LT Pro"/>
              <a:ea typeface="Roboto Slab"/>
              <a:cs typeface="Roboto Slab"/>
            </a:endParaRPr>
          </a:p>
          <a:p>
            <a:pPr>
              <a:lnSpc>
                <a:spcPct val="100000"/>
              </a:lnSpc>
            </a:pPr>
            <a:r>
              <a:rPr lang="en-US" sz="1200" b="0" i="0" dirty="0">
                <a:solidFill>
                  <a:schemeClr val="tx2"/>
                </a:solidFill>
                <a:latin typeface="Roboto Slab"/>
                <a:ea typeface="Roboto Slab"/>
                <a:cs typeface="Roboto Slab"/>
              </a:rPr>
              <a:t>One in four women has experienced domestic violence.</a:t>
            </a:r>
            <a:r>
              <a:rPr lang="en-US" sz="1200" dirty="0">
                <a:solidFill>
                  <a:schemeClr val="tx2"/>
                </a:solidFill>
                <a:latin typeface="Roboto Slab"/>
                <a:ea typeface="Roboto Slab"/>
                <a:cs typeface="Roboto Slab"/>
              </a:rPr>
              <a:t> </a:t>
            </a:r>
            <a:endParaRPr lang="en-US" sz="1200" dirty="0">
              <a:solidFill>
                <a:schemeClr val="tx2"/>
              </a:solidFill>
              <a:latin typeface="Avenir Next LT Pro"/>
              <a:ea typeface="Roboto Slab"/>
              <a:cs typeface="Roboto Slab"/>
            </a:endParaRPr>
          </a:p>
          <a:p>
            <a:pPr>
              <a:lnSpc>
                <a:spcPct val="100000"/>
              </a:lnSpc>
            </a:pPr>
            <a:r>
              <a:rPr lang="en-US" sz="1200" b="0" i="0" dirty="0">
                <a:solidFill>
                  <a:schemeClr val="tx2"/>
                </a:solidFill>
                <a:latin typeface="Roboto Slab"/>
                <a:ea typeface="Roboto Slab"/>
                <a:cs typeface="Roboto Slab"/>
              </a:rPr>
              <a:t>In addition, one in five women and one in 71 men have experienced rape at some point in their lives — 12% of these women and 30% of these men were younger than 10 years old when they were raped.</a:t>
            </a:r>
            <a:endParaRPr lang="en-US" sz="1200" dirty="0">
              <a:solidFill>
                <a:schemeClr val="tx2"/>
              </a:solidFill>
              <a:latin typeface="Avenir Next LT Pro"/>
              <a:ea typeface="Roboto Slab"/>
              <a:cs typeface="Roboto Slab"/>
            </a:endParaRPr>
          </a:p>
          <a:p>
            <a:endParaRPr lang="en-US" dirty="0"/>
          </a:p>
          <a:p>
            <a:r>
              <a:rPr lang="en-US" b="1" dirty="0"/>
              <a:t>Types of Trauma</a:t>
            </a:r>
          </a:p>
          <a:p>
            <a:pPr marL="171450" indent="-171450">
              <a:buFont typeface="Arial" panose="020B0604020202020204" pitchFamily="34" charset="0"/>
              <a:buChar char="•"/>
            </a:pPr>
            <a:r>
              <a:rPr lang="en-US" dirty="0"/>
              <a:t>Acute</a:t>
            </a:r>
          </a:p>
          <a:p>
            <a:pPr marL="171450" indent="-171450">
              <a:buFont typeface="Arial" panose="020B0604020202020204" pitchFamily="34" charset="0"/>
              <a:buChar char="•"/>
            </a:pPr>
            <a:r>
              <a:rPr lang="en-US" dirty="0"/>
              <a:t>Chronic</a:t>
            </a:r>
          </a:p>
          <a:p>
            <a:pPr marL="171450" indent="-171450">
              <a:buFont typeface="Arial" panose="020B0604020202020204" pitchFamily="34" charset="0"/>
              <a:buChar char="•"/>
            </a:pPr>
            <a:r>
              <a:rPr lang="en-US" dirty="0"/>
              <a:t>Complex</a:t>
            </a:r>
          </a:p>
          <a:p>
            <a:pPr marL="171450" indent="-171450">
              <a:buFont typeface="Arial" panose="020B0604020202020204" pitchFamily="34" charset="0"/>
              <a:buChar char="•"/>
            </a:pPr>
            <a:r>
              <a:rPr lang="en-US" dirty="0"/>
              <a:t>Secondary/Compassion Fatigue</a:t>
            </a:r>
          </a:p>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B26D3421-94BF-4A1E-9911-1BCBC750CD3D}" type="slidenum">
              <a:rPr lang="en-US"/>
              <a:t>8</a:t>
            </a:fld>
            <a:endParaRPr lang="en-US"/>
          </a:p>
        </p:txBody>
      </p:sp>
    </p:spTree>
    <p:extLst>
      <p:ext uri="{BB962C8B-B14F-4D97-AF65-F5344CB8AC3E}">
        <p14:creationId xmlns:p14="http://schemas.microsoft.com/office/powerpoint/2010/main" val="154889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t>
            </a:r>
          </a:p>
          <a:p>
            <a:r>
              <a:rPr lang="en-US" dirty="0"/>
              <a:t>Rape, </a:t>
            </a:r>
          </a:p>
          <a:p>
            <a:r>
              <a:rPr lang="en-US" dirty="0"/>
              <a:t>death of a loved one, </a:t>
            </a:r>
          </a:p>
          <a:p>
            <a:r>
              <a:rPr lang="en-US" dirty="0"/>
              <a:t>natural disaster.​</a:t>
            </a:r>
          </a:p>
          <a:p>
            <a:pPr marL="0"/>
            <a:r>
              <a:rPr lang="en-US" sz="2400" b="1" i="0" u="none" strike="noStrike" baseline="0" dirty="0">
                <a:solidFill>
                  <a:schemeClr val="tx1"/>
                </a:solidFill>
              </a:rPr>
              <a:t>Characteristics:</a:t>
            </a:r>
            <a:r>
              <a:rPr lang="en-US" sz="2400" b="1" dirty="0">
                <a:solidFill>
                  <a:schemeClr val="tx1"/>
                </a:solidFill>
              </a:rPr>
              <a:t> </a:t>
            </a:r>
          </a:p>
          <a:p>
            <a:pPr lvl="1"/>
            <a:r>
              <a:rPr lang="en-US" b="0" i="0" u="none" strike="noStrike" baseline="0" dirty="0">
                <a:solidFill>
                  <a:schemeClr val="tx1"/>
                </a:solidFill>
              </a:rPr>
              <a:t>Detailed memories,</a:t>
            </a:r>
            <a:r>
              <a:rPr lang="en-US" dirty="0">
                <a:solidFill>
                  <a:schemeClr val="tx1"/>
                </a:solidFill>
              </a:rPr>
              <a:t> </a:t>
            </a:r>
          </a:p>
          <a:p>
            <a:pPr lvl="1"/>
            <a:r>
              <a:rPr lang="en-US" b="0" i="0" u="none" strike="noStrike" baseline="0" dirty="0">
                <a:solidFill>
                  <a:schemeClr val="tx1"/>
                </a:solidFill>
              </a:rPr>
              <a:t>omens,</a:t>
            </a:r>
            <a:r>
              <a:rPr lang="en-US" dirty="0">
                <a:solidFill>
                  <a:schemeClr val="tx1"/>
                </a:solidFill>
              </a:rPr>
              <a:t> </a:t>
            </a:r>
          </a:p>
          <a:p>
            <a:pPr lvl="1"/>
            <a:r>
              <a:rPr lang="en-US" b="0" i="0" u="none" strike="noStrike" baseline="0" dirty="0">
                <a:solidFill>
                  <a:schemeClr val="tx1"/>
                </a:solidFill>
              </a:rPr>
              <a:t>hyper-vigilance, </a:t>
            </a:r>
            <a:endParaRPr lang="en-US" dirty="0">
              <a:solidFill>
                <a:schemeClr val="tx1"/>
              </a:solidFill>
            </a:endParaRPr>
          </a:p>
          <a:p>
            <a:pPr lvl="1"/>
            <a:r>
              <a:rPr lang="en-US" b="0" i="0" u="none" strike="noStrike" baseline="0" dirty="0">
                <a:solidFill>
                  <a:schemeClr val="tx1"/>
                </a:solidFill>
              </a:rPr>
              <a:t>exaggerated startle response,</a:t>
            </a:r>
            <a:r>
              <a:rPr lang="en-US" dirty="0">
                <a:solidFill>
                  <a:schemeClr val="tx1"/>
                </a:solidFill>
              </a:rPr>
              <a:t> </a:t>
            </a:r>
          </a:p>
          <a:p>
            <a:pPr lvl="1"/>
            <a:r>
              <a:rPr lang="en-US" b="0" i="0" u="none" strike="noStrike" baseline="0" dirty="0">
                <a:solidFill>
                  <a:schemeClr val="tx1"/>
                </a:solidFill>
              </a:rPr>
              <a:t>misperceptions</a:t>
            </a:r>
            <a:r>
              <a:rPr lang="en-US" dirty="0">
                <a:solidFill>
                  <a:schemeClr val="tx1"/>
                </a:solidFill>
              </a:rPr>
              <a:t> </a:t>
            </a:r>
          </a:p>
          <a:p>
            <a:pPr lvl="1"/>
            <a:r>
              <a:rPr lang="en-US" b="0" i="0" u="none" strike="noStrike" baseline="0" dirty="0">
                <a:solidFill>
                  <a:schemeClr val="tx1"/>
                </a:solidFill>
              </a:rPr>
              <a:t>or overreactions.</a:t>
            </a:r>
            <a:r>
              <a:rPr lang="en-US" b="0" i="0" dirty="0">
                <a:solidFill>
                  <a:schemeClr val="tx1"/>
                </a:solidFill>
              </a:rPr>
              <a:t>​</a:t>
            </a:r>
            <a:endParaRPr lang="en-US"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B26D3421-94BF-4A1E-9911-1BCBC750CD3D}" type="slidenum">
              <a:t>9</a:t>
            </a:fld>
            <a:endParaRPr lang="en-US"/>
          </a:p>
        </p:txBody>
      </p:sp>
    </p:spTree>
    <p:extLst>
      <p:ext uri="{BB962C8B-B14F-4D97-AF65-F5344CB8AC3E}">
        <p14:creationId xmlns:p14="http://schemas.microsoft.com/office/powerpoint/2010/main" val="1885022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a:p>
            <a:r>
              <a:rPr lang="en-US" b="1" dirty="0"/>
              <a:t>Results from extended exposure to traumatizing situations. </a:t>
            </a:r>
          </a:p>
          <a:p>
            <a:endParaRPr lang="en-US" b="1" dirty="0"/>
          </a:p>
          <a:p>
            <a:endParaRPr lang="en-US" b="1" dirty="0"/>
          </a:p>
          <a:p>
            <a:r>
              <a:rPr lang="en-US" b="1" dirty="0"/>
              <a:t>Examples:</a:t>
            </a:r>
          </a:p>
          <a:p>
            <a:endParaRPr lang="en-US" dirty="0"/>
          </a:p>
          <a:p>
            <a:r>
              <a:rPr lang="en-US" dirty="0"/>
              <a:t> Prolonged exposure to violence or bullying,</a:t>
            </a:r>
          </a:p>
          <a:p>
            <a:r>
              <a:rPr lang="en-US" dirty="0"/>
              <a:t> profound neglect, </a:t>
            </a:r>
          </a:p>
          <a:p>
            <a:r>
              <a:rPr lang="en-US" dirty="0"/>
              <a:t>series of home removals. </a:t>
            </a:r>
          </a:p>
          <a:p>
            <a:r>
              <a:rPr lang="en-US" b="1" dirty="0"/>
              <a:t>Characteristics: </a:t>
            </a:r>
          </a:p>
          <a:p>
            <a:r>
              <a:rPr lang="en-US" dirty="0"/>
              <a:t>Denial and psychological numbing,</a:t>
            </a:r>
          </a:p>
          <a:p>
            <a:r>
              <a:rPr lang="en-US" dirty="0"/>
              <a:t>Dissociation </a:t>
            </a:r>
          </a:p>
          <a:p>
            <a:r>
              <a:rPr lang="en-US" dirty="0"/>
              <a:t>(disconnecting from one’s thoughts, feelings, memories or sense of identity.), </a:t>
            </a:r>
          </a:p>
          <a:p>
            <a:r>
              <a:rPr lang="en-US" dirty="0"/>
              <a:t>rage, </a:t>
            </a:r>
          </a:p>
          <a:p>
            <a:r>
              <a:rPr lang="en-US" dirty="0"/>
              <a:t>social withdrawal,</a:t>
            </a:r>
          </a:p>
          <a:p>
            <a:r>
              <a:rPr lang="en-US" dirty="0"/>
              <a:t> sense of foreshortened future.</a:t>
            </a:r>
          </a:p>
          <a:p>
            <a:endParaRPr lang="en-US" dirty="0"/>
          </a:p>
        </p:txBody>
      </p:sp>
      <p:sp>
        <p:nvSpPr>
          <p:cNvPr id="4" name="Slide Number Placeholder 3"/>
          <p:cNvSpPr>
            <a:spLocks noGrp="1"/>
          </p:cNvSpPr>
          <p:nvPr>
            <p:ph type="sldNum" sz="quarter" idx="5"/>
          </p:nvPr>
        </p:nvSpPr>
        <p:spPr/>
        <p:txBody>
          <a:bodyPr/>
          <a:lstStyle/>
          <a:p>
            <a:fld id="{B26D3421-94BF-4A1E-9911-1BCBC750CD3D}" type="slidenum">
              <a:t>10</a:t>
            </a:fld>
            <a:endParaRPr lang="en-US"/>
          </a:p>
        </p:txBody>
      </p:sp>
    </p:spTree>
    <p:extLst>
      <p:ext uri="{BB962C8B-B14F-4D97-AF65-F5344CB8AC3E}">
        <p14:creationId xmlns:p14="http://schemas.microsoft.com/office/powerpoint/2010/main" val="1568507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Traumatization occurs when internal and external resources are inadequate for coping.</a:t>
            </a:r>
          </a:p>
          <a:p>
            <a:endParaRPr lang="en-US" dirty="0"/>
          </a:p>
          <a:p>
            <a:r>
              <a:rPr lang="en-US" b="1" dirty="0"/>
              <a:t>Examples: </a:t>
            </a:r>
          </a:p>
          <a:p>
            <a:r>
              <a:rPr lang="en-US" dirty="0"/>
              <a:t>Mass casualty school shooting,</a:t>
            </a:r>
          </a:p>
          <a:p>
            <a:r>
              <a:rPr lang="en-US" dirty="0"/>
              <a:t> car accident with fatalities involved, </a:t>
            </a:r>
          </a:p>
          <a:p>
            <a:r>
              <a:rPr lang="en-US" dirty="0"/>
              <a:t>refugee dislocation. </a:t>
            </a:r>
          </a:p>
          <a:p>
            <a:r>
              <a:rPr lang="en-US" sz="2000" b="1" dirty="0">
                <a:solidFill>
                  <a:schemeClr val="bg1">
                    <a:alpha val="80000"/>
                  </a:schemeClr>
                </a:solidFill>
              </a:rPr>
              <a:t>Characteristics:</a:t>
            </a:r>
            <a:r>
              <a:rPr lang="en-US" sz="2000" dirty="0">
                <a:solidFill>
                  <a:schemeClr val="bg1">
                    <a:alpha val="80000"/>
                  </a:schemeClr>
                </a:solidFill>
              </a:rPr>
              <a:t> </a:t>
            </a:r>
          </a:p>
          <a:p>
            <a:pPr lvl="1">
              <a:buFont typeface="Courier New" panose="020B0604020202020204" pitchFamily="34" charset="0"/>
              <a:buChar char="o"/>
            </a:pPr>
            <a:r>
              <a:rPr lang="en-US" sz="2000" dirty="0">
                <a:solidFill>
                  <a:schemeClr val="bg1">
                    <a:alpha val="80000"/>
                  </a:schemeClr>
                </a:solidFill>
              </a:rPr>
              <a:t>Perpetual mourning or depression, </a:t>
            </a:r>
          </a:p>
          <a:p>
            <a:pPr lvl="1">
              <a:buFont typeface="Courier New" panose="020B0604020202020204" pitchFamily="34" charset="0"/>
              <a:buChar char="o"/>
            </a:pPr>
            <a:r>
              <a:rPr lang="en-US" sz="2000" dirty="0"/>
              <a:t>chronic pain, </a:t>
            </a:r>
          </a:p>
          <a:p>
            <a:pPr lvl="1">
              <a:buFont typeface="Courier New" panose="020B0604020202020204" pitchFamily="34" charset="0"/>
              <a:buChar char="o"/>
            </a:pPr>
            <a:r>
              <a:rPr lang="en-US" sz="2000" dirty="0">
                <a:solidFill>
                  <a:schemeClr val="bg1">
                    <a:alpha val="80000"/>
                  </a:schemeClr>
                </a:solidFill>
              </a:rPr>
              <a:t>concentration problems, </a:t>
            </a:r>
          </a:p>
          <a:p>
            <a:pPr lvl="1">
              <a:buFont typeface="Courier New" panose="020B0604020202020204" pitchFamily="34" charset="0"/>
              <a:buChar char="o"/>
            </a:pPr>
            <a:r>
              <a:rPr lang="en-US" sz="2000" dirty="0">
                <a:solidFill>
                  <a:schemeClr val="bg1">
                    <a:alpha val="80000"/>
                  </a:schemeClr>
                </a:solidFill>
              </a:rPr>
              <a:t>sleep disturbances,</a:t>
            </a:r>
          </a:p>
          <a:p>
            <a:pPr lvl="1">
              <a:buFont typeface="Courier New" panose="020B0604020202020204" pitchFamily="34" charset="0"/>
              <a:buChar char="o"/>
            </a:pPr>
            <a:r>
              <a:rPr lang="en-US" sz="2000" dirty="0">
                <a:solidFill>
                  <a:schemeClr val="bg1">
                    <a:alpha val="80000"/>
                  </a:schemeClr>
                </a:solidFill>
              </a:rPr>
              <a:t> irritability.</a:t>
            </a:r>
          </a:p>
          <a:p>
            <a:endParaRPr lang="en-US" dirty="0"/>
          </a:p>
        </p:txBody>
      </p:sp>
      <p:sp>
        <p:nvSpPr>
          <p:cNvPr id="4" name="Slide Number Placeholder 3"/>
          <p:cNvSpPr>
            <a:spLocks noGrp="1"/>
          </p:cNvSpPr>
          <p:nvPr>
            <p:ph type="sldNum" sz="quarter" idx="5"/>
          </p:nvPr>
        </p:nvSpPr>
        <p:spPr/>
        <p:txBody>
          <a:bodyPr/>
          <a:lstStyle/>
          <a:p>
            <a:fld id="{B26D3421-94BF-4A1E-9911-1BCBC750CD3D}" type="slidenum">
              <a:t>11</a:t>
            </a:fld>
            <a:endParaRPr lang="en-US"/>
          </a:p>
        </p:txBody>
      </p:sp>
    </p:spTree>
    <p:extLst>
      <p:ext uri="{BB962C8B-B14F-4D97-AF65-F5344CB8AC3E}">
        <p14:creationId xmlns:p14="http://schemas.microsoft.com/office/powerpoint/2010/main" val="410459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chemeClr val="tx2"/>
                </a:solidFill>
              </a:rPr>
              <a:t>Signs of Compassion Fatigue:</a:t>
            </a:r>
          </a:p>
          <a:p>
            <a:pPr lvl="1"/>
            <a:r>
              <a:rPr lang="en-US" sz="1800" dirty="0">
                <a:solidFill>
                  <a:schemeClr val="tx2"/>
                </a:solidFill>
              </a:rPr>
              <a:t>Reduced sense of efficacy at work. </a:t>
            </a:r>
          </a:p>
          <a:p>
            <a:pPr marL="742950" lvl="1" indent="-285750">
              <a:buFont typeface="Arial" panose="020B0604020202020204" pitchFamily="34" charset="0"/>
              <a:buChar char="•"/>
            </a:pPr>
            <a:r>
              <a:rPr lang="en-US" sz="1800" dirty="0">
                <a:solidFill>
                  <a:schemeClr val="tx2"/>
                </a:solidFill>
              </a:rPr>
              <a:t>Concentration and focus problems. </a:t>
            </a:r>
          </a:p>
          <a:p>
            <a:pPr marL="742950" lvl="1" indent="-285750">
              <a:buFont typeface="Arial" panose="020B0604020202020204" pitchFamily="34" charset="0"/>
              <a:buChar char="•"/>
            </a:pPr>
            <a:r>
              <a:rPr lang="en-US" sz="1800" dirty="0">
                <a:solidFill>
                  <a:schemeClr val="tx2"/>
                </a:solidFill>
              </a:rPr>
              <a:t>Apathy and emotional numbness.</a:t>
            </a:r>
          </a:p>
          <a:p>
            <a:pPr marL="742950" lvl="1" indent="-285750">
              <a:buFont typeface="Arial" panose="020B0604020202020204" pitchFamily="34" charset="0"/>
              <a:buChar char="•"/>
            </a:pPr>
            <a:r>
              <a:rPr lang="en-US" sz="1800" dirty="0">
                <a:solidFill>
                  <a:schemeClr val="tx2"/>
                </a:solidFill>
              </a:rPr>
              <a:t>Isolation and withdrawal. </a:t>
            </a:r>
          </a:p>
          <a:p>
            <a:pPr marL="742950" lvl="1" indent="-285750">
              <a:buFont typeface="Arial" panose="020B0604020202020204" pitchFamily="34" charset="0"/>
              <a:buChar char="•"/>
            </a:pPr>
            <a:r>
              <a:rPr lang="en-US" sz="1800" dirty="0">
                <a:solidFill>
                  <a:schemeClr val="tx2"/>
                </a:solidFill>
              </a:rPr>
              <a:t>Exhaustion. </a:t>
            </a:r>
          </a:p>
          <a:p>
            <a:pPr marL="742950" lvl="1" indent="-285750">
              <a:buFont typeface="Arial" panose="020B0604020202020204" pitchFamily="34" charset="0"/>
              <a:buChar char="•"/>
            </a:pPr>
            <a:r>
              <a:rPr lang="en-US" sz="1800" dirty="0">
                <a:solidFill>
                  <a:schemeClr val="tx2"/>
                </a:solidFill>
              </a:rPr>
              <a:t>Jaded, </a:t>
            </a:r>
          </a:p>
          <a:p>
            <a:pPr marL="742950" lvl="1" indent="-285750">
              <a:buFont typeface="Arial" panose="020B0604020202020204" pitchFamily="34" charset="0"/>
              <a:buChar char="•"/>
            </a:pPr>
            <a:r>
              <a:rPr lang="en-US" sz="1800" dirty="0">
                <a:solidFill>
                  <a:schemeClr val="tx2"/>
                </a:solidFill>
              </a:rPr>
              <a:t>bitter pessimism. </a:t>
            </a:r>
          </a:p>
          <a:p>
            <a:pPr marL="742950" lvl="1" indent="-285750">
              <a:buFont typeface="Arial" panose="020B0604020202020204" pitchFamily="34" charset="0"/>
              <a:buChar char="•"/>
            </a:pPr>
            <a:r>
              <a:rPr lang="en-US" sz="1800" dirty="0">
                <a:solidFill>
                  <a:schemeClr val="tx2"/>
                </a:solidFill>
              </a:rPr>
              <a:t>Secretive addictions and self-medicating.</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26D3421-94BF-4A1E-9911-1BCBC750CD3D}" type="slidenum">
              <a:rPr lang="en-US" smtClean="0"/>
              <a:t>12</a:t>
            </a:fld>
            <a:endParaRPr lang="en-US"/>
          </a:p>
        </p:txBody>
      </p:sp>
    </p:spTree>
    <p:extLst>
      <p:ext uri="{BB962C8B-B14F-4D97-AF65-F5344CB8AC3E}">
        <p14:creationId xmlns:p14="http://schemas.microsoft.com/office/powerpoint/2010/main" val="408422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91D6C00A-03D8-4B45-AC69-5A587883223E}"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D4374-94F7-2A4B-A30F-85E800286B2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6142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6C00A-03D8-4B45-AC69-5A587883223E}"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232915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6C00A-03D8-4B45-AC69-5A587883223E}"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D4374-94F7-2A4B-A30F-85E800286B22}"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519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D6C00A-03D8-4B45-AC69-5A587883223E}"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720868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D6C00A-03D8-4B45-AC69-5A587883223E}" type="datetimeFigureOut">
              <a:rPr lang="en-US" smtClean="0"/>
              <a:t>6/2/25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2D4374-94F7-2A4B-A30F-85E800286B2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5583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D6C00A-03D8-4B45-AC69-5A587883223E}"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606546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D6C00A-03D8-4B45-AC69-5A587883223E}" type="datetimeFigureOut">
              <a:rPr lang="en-US" smtClean="0"/>
              <a:t>6/2/25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1015687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D6C00A-03D8-4B45-AC69-5A587883223E}" type="datetimeFigureOut">
              <a:rPr lang="en-US" smtClean="0"/>
              <a:t>6/2/25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22745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D6C00A-03D8-4B45-AC69-5A587883223E}" type="datetimeFigureOut">
              <a:rPr lang="en-US" smtClean="0"/>
              <a:t>6/2/25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2134615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D6C00A-03D8-4B45-AC69-5A587883223E}"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D4374-94F7-2A4B-A30F-85E800286B22}" type="slidenum">
              <a:rPr lang="en-US" smtClean="0"/>
              <a:t>‹#›</a:t>
            </a:fld>
            <a:endParaRPr lang="en-US"/>
          </a:p>
        </p:txBody>
      </p:sp>
    </p:spTree>
    <p:extLst>
      <p:ext uri="{BB962C8B-B14F-4D97-AF65-F5344CB8AC3E}">
        <p14:creationId xmlns:p14="http://schemas.microsoft.com/office/powerpoint/2010/main" val="1712900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1D6C00A-03D8-4B45-AC69-5A587883223E}" type="datetimeFigureOut">
              <a:rPr lang="en-US" smtClean="0"/>
              <a:t>6/2/25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2D4374-94F7-2A4B-A30F-85E800286B22}"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69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1D6C00A-03D8-4B45-AC69-5A587883223E}" type="datetimeFigureOut">
              <a:rPr lang="en-US" smtClean="0"/>
              <a:t>6/2/25</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72D4374-94F7-2A4B-A30F-85E800286B22}"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descr="A logo with text and purple and green colors&#10;&#10;AI-generated content may be incorrect.">
            <a:extLst>
              <a:ext uri="{FF2B5EF4-FFF2-40B4-BE49-F238E27FC236}">
                <a16:creationId xmlns:a16="http://schemas.microsoft.com/office/drawing/2014/main" id="{9A08FB28-ECA1-8361-AFD4-A17DD664BF0E}"/>
              </a:ext>
            </a:extLst>
          </p:cNvPr>
          <p:cNvPicPr>
            <a:picLocks noChangeAspect="1"/>
          </p:cNvPicPr>
          <p:nvPr userDrawn="1"/>
        </p:nvPicPr>
        <p:blipFill>
          <a:blip r:embed="rId13"/>
          <a:stretch>
            <a:fillRect/>
          </a:stretch>
        </p:blipFill>
        <p:spPr>
          <a:xfrm>
            <a:off x="5018929" y="5821820"/>
            <a:ext cx="2154143" cy="923204"/>
          </a:xfrm>
          <a:prstGeom prst="rect">
            <a:avLst/>
          </a:prstGeom>
        </p:spPr>
      </p:pic>
    </p:spTree>
    <p:extLst>
      <p:ext uri="{BB962C8B-B14F-4D97-AF65-F5344CB8AC3E}">
        <p14:creationId xmlns:p14="http://schemas.microsoft.com/office/powerpoint/2010/main" val="418218878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africanarguments.org/2018/12/south-sudan-refugees-divided-peace/"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linkedin.com/pulse/therapists-corner-" TargetMode="Externa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hyperlink" Target="https://www.explorepsychology.com/the-power-of-unconditional-positive-regard/" TargetMode="External"/><Relationship Id="rId2" Type="http://schemas.openxmlformats.org/officeDocument/2006/relationships/hyperlink" Target="https://www.linkedin.com/pulse/therapists-corner-what-does-unconditional-positive-regard-chua"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4.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10" Type="http://schemas.openxmlformats.org/officeDocument/2006/relationships/image" Target="../media/image97.jpeg"/><Relationship Id="rId4" Type="http://schemas.openxmlformats.org/officeDocument/2006/relationships/image" Target="../media/image91.jpeg"/><Relationship Id="rId9" Type="http://schemas.openxmlformats.org/officeDocument/2006/relationships/image" Target="../media/image96.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nam12.safelinks.protection.outlook.com/?url=https%3A%2F%2Fdoi.org%2F10.17226%2F25521&amp;data=05%7C02%7Canastacia.volz%40vumc.org%7C69b6760d2bce4abd778608dda214afc0%7Cef57503014244ed8b83c12c533d879ab%7C0%7C0%7C638844931968939510%7CUnknown%7CTWFpbGZsb3d8eyJFbXB0eU1hcGkiOnRydWUsIlYiOiIwLjAuMDAwMCIsIlAiOiJXaW4zMiIsIkFOIjoiTWFpbCIsIldUIjoyfQ%3D%3D%7C0%7C%7C%7C&amp;sdata=yYARvPLV3hYLzqRvKuus8z5f7yJfK4gQgarMrhuaWco%3D&amp;reserved=0" TargetMode="External"/><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creativecommons.org/licenses/by-nc-nd/3.0/" TargetMode="External"/><Relationship Id="rId3" Type="http://schemas.openxmlformats.org/officeDocument/2006/relationships/image" Target="../media/image11.png"/><Relationship Id="rId7" Type="http://schemas.openxmlformats.org/officeDocument/2006/relationships/hyperlink" Target="http://www.radtechonduty.com/2015/10/trauma-radiography-series-procedure.html?m=0"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23416DF-B283-4D9F-A625-146552CA9E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1" name="Oval 5">
            <a:extLst>
              <a:ext uri="{FF2B5EF4-FFF2-40B4-BE49-F238E27FC236}">
                <a16:creationId xmlns:a16="http://schemas.microsoft.com/office/drawing/2014/main" id="{73834904-4D9B-41F7-8DA6-0709FD9F7E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3" name="Straight Connector 52">
            <a:extLst>
              <a:ext uri="{FF2B5EF4-FFF2-40B4-BE49-F238E27FC236}">
                <a16:creationId xmlns:a16="http://schemas.microsoft.com/office/drawing/2014/main" id="{C00D1207-ECAF-48E9-8834-2CE4D21982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1D2E3C52-528A-4049-BCAA-5460756BC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239C4A4-7296-8AEA-2963-55506EF04328}"/>
              </a:ext>
            </a:extLst>
          </p:cNvPr>
          <p:cNvSpPr>
            <a:spLocks noGrp="1"/>
          </p:cNvSpPr>
          <p:nvPr>
            <p:ph type="title"/>
          </p:nvPr>
        </p:nvSpPr>
        <p:spPr>
          <a:xfrm>
            <a:off x="457200" y="4960137"/>
            <a:ext cx="7772400" cy="1463040"/>
          </a:xfrm>
        </p:spPr>
        <p:txBody>
          <a:bodyPr vert="horz" lIns="91440" tIns="45720" rIns="91440" bIns="45720" rtlCol="0" anchor="ctr">
            <a:normAutofit/>
          </a:bodyPr>
          <a:lstStyle/>
          <a:p>
            <a:r>
              <a:rPr lang="en-US" spc="200" dirty="0">
                <a:solidFill>
                  <a:srgbClr val="FFFFFF"/>
                </a:solidFill>
              </a:rPr>
              <a:t>PRE-Test</a:t>
            </a:r>
          </a:p>
        </p:txBody>
      </p:sp>
      <p:sp>
        <p:nvSpPr>
          <p:cNvPr id="3" name="Content Placeholder 2">
            <a:extLst>
              <a:ext uri="{FF2B5EF4-FFF2-40B4-BE49-F238E27FC236}">
                <a16:creationId xmlns:a16="http://schemas.microsoft.com/office/drawing/2014/main" id="{7A95A671-2299-0372-0ED5-8D5B1F52D304}"/>
              </a:ext>
            </a:extLst>
          </p:cNvPr>
          <p:cNvSpPr>
            <a:spLocks noGrp="1"/>
          </p:cNvSpPr>
          <p:nvPr>
            <p:ph idx="1"/>
          </p:nvPr>
        </p:nvSpPr>
        <p:spPr>
          <a:xfrm>
            <a:off x="8610600" y="4960137"/>
            <a:ext cx="3200400" cy="1463040"/>
          </a:xfrm>
        </p:spPr>
        <p:txBody>
          <a:bodyPr vert="horz" lIns="91440" tIns="45720" rIns="91440" bIns="45720" rtlCol="0" anchor="ctr">
            <a:normAutofit/>
          </a:bodyPr>
          <a:lstStyle/>
          <a:p>
            <a:pPr marL="0" indent="0">
              <a:lnSpc>
                <a:spcPct val="100000"/>
              </a:lnSpc>
              <a:spcBef>
                <a:spcPts val="0"/>
              </a:spcBef>
              <a:buNone/>
            </a:pPr>
            <a:r>
              <a:rPr lang="en-US" sz="1800">
                <a:solidFill>
                  <a:srgbClr val="FFFFFF"/>
                </a:solidFill>
              </a:rPr>
              <a:t>While we wait to get started, please complete the pre-test survey</a:t>
            </a:r>
          </a:p>
        </p:txBody>
      </p:sp>
      <p:sp useBgFill="1">
        <p:nvSpPr>
          <p:cNvPr id="57" name="Rectangle 56">
            <a:extLst>
              <a:ext uri="{FF2B5EF4-FFF2-40B4-BE49-F238E27FC236}">
                <a16:creationId xmlns:a16="http://schemas.microsoft.com/office/drawing/2014/main" id="{CD5B542C-8183-4445-AF4D-B23AAE3299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holding a pen shading number on a sheet">
            <a:extLst>
              <a:ext uri="{FF2B5EF4-FFF2-40B4-BE49-F238E27FC236}">
                <a16:creationId xmlns:a16="http://schemas.microsoft.com/office/drawing/2014/main" id="{842644D4-B9FE-8F49-F669-FBF04CAC8079}"/>
              </a:ext>
            </a:extLst>
          </p:cNvPr>
          <p:cNvPicPr>
            <a:picLocks noChangeAspect="1"/>
          </p:cNvPicPr>
          <p:nvPr/>
        </p:nvPicPr>
        <p:blipFill>
          <a:blip r:embed="rId2"/>
          <a:srcRect l="50735" r="4105" b="-1"/>
          <a:stretch>
            <a:fillRect/>
          </a:stretch>
        </p:blipFill>
        <p:spPr>
          <a:xfrm>
            <a:off x="1950635" y="484632"/>
            <a:ext cx="2437046" cy="3602180"/>
          </a:xfrm>
          <a:prstGeom prst="rect">
            <a:avLst/>
          </a:prstGeom>
        </p:spPr>
      </p:pic>
      <p:cxnSp>
        <p:nvCxnSpPr>
          <p:cNvPr id="59" name="Straight Connector 58">
            <a:extLst>
              <a:ext uri="{FF2B5EF4-FFF2-40B4-BE49-F238E27FC236}">
                <a16:creationId xmlns:a16="http://schemas.microsoft.com/office/drawing/2014/main" id="{84ED9B5A-5577-4CA5-97AA-0E5E2EA975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60141" y="822682"/>
            <a:ext cx="0" cy="29260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circular design with stars and a person in the middle&#10;&#10;AI-generated content may be incorrect.">
            <a:extLst>
              <a:ext uri="{FF2B5EF4-FFF2-40B4-BE49-F238E27FC236}">
                <a16:creationId xmlns:a16="http://schemas.microsoft.com/office/drawing/2014/main" id="{C76B2D31-5179-C742-B668-C0A236E4C4AF}"/>
              </a:ext>
            </a:extLst>
          </p:cNvPr>
          <p:cNvPicPr>
            <a:picLocks noChangeAspect="1"/>
          </p:cNvPicPr>
          <p:nvPr/>
        </p:nvPicPr>
        <p:blipFill>
          <a:blip r:embed="rId3"/>
          <a:stretch>
            <a:fillRect/>
          </a:stretch>
        </p:blipFill>
        <p:spPr>
          <a:xfrm>
            <a:off x="7207795" y="484632"/>
            <a:ext cx="3602181" cy="3602181"/>
          </a:xfrm>
          <a:prstGeom prst="rect">
            <a:avLst/>
          </a:prstGeom>
        </p:spPr>
      </p:pic>
      <p:cxnSp>
        <p:nvCxnSpPr>
          <p:cNvPr id="61" name="Straight Connector 60">
            <a:extLst>
              <a:ext uri="{FF2B5EF4-FFF2-40B4-BE49-F238E27FC236}">
                <a16:creationId xmlns:a16="http://schemas.microsoft.com/office/drawing/2014/main" id="{2724283B-587C-4A0E-A50E-B8914975B48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8223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ullying Inside a Classroom · Free Stock Photo">
            <a:extLst>
              <a:ext uri="{FF2B5EF4-FFF2-40B4-BE49-F238E27FC236}">
                <a16:creationId xmlns:a16="http://schemas.microsoft.com/office/drawing/2014/main" id="{F21BE50D-177C-BF7C-47C3-8DF88B4F11AE}"/>
              </a:ext>
            </a:extLst>
          </p:cNvPr>
          <p:cNvPicPr>
            <a:picLocks noChangeAspect="1"/>
          </p:cNvPicPr>
          <p:nvPr/>
        </p:nvPicPr>
        <p:blipFill rotWithShape="1">
          <a:blip r:embed="rId3">
            <a:alphaModFix/>
          </a:blip>
          <a:srcRect t="11755" b="3992"/>
          <a:stretch/>
        </p:blipFill>
        <p:spPr>
          <a:xfrm>
            <a:off x="38602" y="1376"/>
            <a:ext cx="12191980" cy="6856624"/>
          </a:xfrm>
          <a:prstGeom prst="rect">
            <a:avLst/>
          </a:prstGeom>
        </p:spPr>
      </p:pic>
      <p:sp>
        <p:nvSpPr>
          <p:cNvPr id="2" name="Title 1">
            <a:extLst>
              <a:ext uri="{FF2B5EF4-FFF2-40B4-BE49-F238E27FC236}">
                <a16:creationId xmlns:a16="http://schemas.microsoft.com/office/drawing/2014/main" id="{8E65700B-5E32-81BF-6C1F-2993F8DE9595}"/>
              </a:ext>
            </a:extLst>
          </p:cNvPr>
          <p:cNvSpPr>
            <a:spLocks noGrp="1"/>
          </p:cNvSpPr>
          <p:nvPr>
            <p:ph type="title"/>
          </p:nvPr>
        </p:nvSpPr>
        <p:spPr>
          <a:xfrm>
            <a:off x="176401" y="2879"/>
            <a:ext cx="6198566" cy="1059917"/>
          </a:xfrm>
          <a:prstGeom prst="roundRect">
            <a:avLst/>
          </a:prstGeom>
          <a:solidFill>
            <a:schemeClr val="tx2">
              <a:lumMod val="10000"/>
              <a:lumOff val="90000"/>
            </a:schemeClr>
          </a:solidFill>
        </p:spPr>
        <p:txBody>
          <a:bodyPr vert="horz" lIns="91440" tIns="45720" rIns="91440" bIns="45720" rtlCol="0" anchor="b">
            <a:normAutofit/>
          </a:bodyPr>
          <a:lstStyle/>
          <a:p>
            <a:r>
              <a:rPr lang="en-US" sz="5400" dirty="0">
                <a:solidFill>
                  <a:schemeClr val="accent4"/>
                </a:solidFill>
              </a:rPr>
              <a:t>Chronic Trauma</a:t>
            </a:r>
          </a:p>
        </p:txBody>
      </p:sp>
      <p:pic>
        <p:nvPicPr>
          <p:cNvPr id="3" name="Picture 2"/>
          <p:cNvPicPr>
            <a:picLocks noChangeAspect="1"/>
          </p:cNvPicPr>
          <p:nvPr/>
        </p:nvPicPr>
        <p:blipFill>
          <a:blip r:embed="rId4"/>
          <a:stretch>
            <a:fillRect/>
          </a:stretch>
        </p:blipFill>
        <p:spPr>
          <a:xfrm>
            <a:off x="9923320" y="5068011"/>
            <a:ext cx="2061078" cy="137169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5"/>
          <a:stretch>
            <a:fillRect/>
          </a:stretch>
        </p:blipFill>
        <p:spPr>
          <a:xfrm>
            <a:off x="9046370" y="1781746"/>
            <a:ext cx="3048264" cy="3407959"/>
          </a:xfrm>
          <a:prstGeom prst="rect">
            <a:avLst/>
          </a:prstGeom>
          <a:ln>
            <a:noFill/>
          </a:ln>
          <a:effectLst>
            <a:softEdge rad="112500"/>
          </a:effectLst>
        </p:spPr>
      </p:pic>
      <p:pic>
        <p:nvPicPr>
          <p:cNvPr id="6" name="Picture 5"/>
          <p:cNvPicPr>
            <a:picLocks noChangeAspect="1"/>
          </p:cNvPicPr>
          <p:nvPr/>
        </p:nvPicPr>
        <p:blipFill>
          <a:blip r:embed="rId6"/>
          <a:stretch>
            <a:fillRect/>
          </a:stretch>
        </p:blipFill>
        <p:spPr>
          <a:xfrm>
            <a:off x="9476451" y="3426453"/>
            <a:ext cx="2615411" cy="1743607"/>
          </a:xfrm>
          <a:prstGeom prst="rect">
            <a:avLst/>
          </a:prstGeom>
        </p:spPr>
      </p:pic>
    </p:spTree>
    <p:extLst>
      <p:ext uri="{BB962C8B-B14F-4D97-AF65-F5344CB8AC3E}">
        <p14:creationId xmlns:p14="http://schemas.microsoft.com/office/powerpoint/2010/main" val="20746229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2" name="Straight Connector 21">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C4C6CC-937F-FE77-1A40-1D1405353BEB}"/>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a:solidFill>
                  <a:srgbClr val="FFFFFF"/>
                </a:solidFill>
                <a:latin typeface="+mj-lt"/>
                <a:ea typeface="+mj-ea"/>
                <a:cs typeface="+mj-cs"/>
              </a:rPr>
              <a:t>Post tEst &amp; Evaluation</a:t>
            </a:r>
          </a:p>
        </p:txBody>
      </p:sp>
      <p:sp>
        <p:nvSpPr>
          <p:cNvPr id="8" name="Content Placeholder 7">
            <a:extLst>
              <a:ext uri="{FF2B5EF4-FFF2-40B4-BE49-F238E27FC236}">
                <a16:creationId xmlns:a16="http://schemas.microsoft.com/office/drawing/2014/main" id="{3AD37309-912F-64AF-81D9-41AB0E2A4A1F}"/>
              </a:ext>
            </a:extLst>
          </p:cNvPr>
          <p:cNvSpPr>
            <a:spLocks noGrp="1"/>
          </p:cNvSpPr>
          <p:nvPr>
            <p:ph idx="1"/>
          </p:nvPr>
        </p:nvSpPr>
        <p:spPr>
          <a:xfrm>
            <a:off x="638921" y="3849539"/>
            <a:ext cx="4204012" cy="2359417"/>
          </a:xfrm>
        </p:spPr>
        <p:txBody>
          <a:bodyPr vert="horz" lIns="91440" tIns="45720" rIns="91440" bIns="45720" rtlCol="0" anchor="t">
            <a:normAutofit/>
          </a:bodyPr>
          <a:lstStyle/>
          <a:p>
            <a:pPr marL="0" indent="0" algn="r">
              <a:lnSpc>
                <a:spcPct val="100000"/>
              </a:lnSpc>
              <a:spcBef>
                <a:spcPts val="0"/>
              </a:spcBef>
              <a:buNone/>
            </a:pPr>
            <a:r>
              <a:rPr lang="en-US" sz="1600" dirty="0">
                <a:solidFill>
                  <a:srgbClr val="FFFFFF"/>
                </a:solidFill>
              </a:rPr>
              <a:t>Please take a minute to complete the Post-SIMS Test &amp; evaluation</a:t>
            </a:r>
          </a:p>
        </p:txBody>
      </p:sp>
      <p:cxnSp>
        <p:nvCxnSpPr>
          <p:cNvPr id="28" name="Straight Connector 27">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ircular design with stars and qr code&#10;&#10;AI-generated content may be incorrect.">
            <a:extLst>
              <a:ext uri="{FF2B5EF4-FFF2-40B4-BE49-F238E27FC236}">
                <a16:creationId xmlns:a16="http://schemas.microsoft.com/office/drawing/2014/main" id="{F766C4AF-C0A2-749E-1C67-8C569673BD64}"/>
              </a:ext>
            </a:extLst>
          </p:cNvPr>
          <p:cNvPicPr>
            <a:picLocks noChangeAspect="1"/>
          </p:cNvPicPr>
          <p:nvPr/>
        </p:nvPicPr>
        <p:blipFill>
          <a:blip r:embed="rId2"/>
          <a:stretch>
            <a:fillRect/>
          </a:stretch>
        </p:blipFill>
        <p:spPr>
          <a:xfrm>
            <a:off x="6096000" y="699753"/>
            <a:ext cx="5459470" cy="5459470"/>
          </a:xfrm>
          <a:prstGeom prst="rect">
            <a:avLst/>
          </a:prstGeom>
        </p:spPr>
      </p:pic>
    </p:spTree>
    <p:extLst>
      <p:ext uri="{BB962C8B-B14F-4D97-AF65-F5344CB8AC3E}">
        <p14:creationId xmlns:p14="http://schemas.microsoft.com/office/powerpoint/2010/main" val="77376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CAF01F4-43BC-4C8D-B3E7-889AD234BB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Oval 5">
            <a:extLst>
              <a:ext uri="{FF2B5EF4-FFF2-40B4-BE49-F238E27FC236}">
                <a16:creationId xmlns:a16="http://schemas.microsoft.com/office/drawing/2014/main" id="{06CA1EFD-9858-44D0-91BA-87238CF94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D35323DC-C2C7-41A7-92D3-2AF72E7E96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8075DF9C-FBFA-4852-9E97-463CCCDEE9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E8C26B4-C16C-4C86-8146-C48FAC987F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61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FE4D47-51DB-A487-48AF-041183FF5963}"/>
              </a:ext>
            </a:extLst>
          </p:cNvPr>
          <p:cNvSpPr>
            <a:spLocks noGrp="1"/>
          </p:cNvSpPr>
          <p:nvPr>
            <p:ph type="title"/>
          </p:nvPr>
        </p:nvSpPr>
        <p:spPr>
          <a:xfrm>
            <a:off x="457200" y="640080"/>
            <a:ext cx="3185917" cy="3034857"/>
          </a:xfrm>
        </p:spPr>
        <p:txBody>
          <a:bodyPr vert="horz" lIns="91440" tIns="45720" rIns="91440" bIns="45720" rtlCol="0" anchor="b">
            <a:normAutofit/>
          </a:bodyPr>
          <a:lstStyle/>
          <a:p>
            <a:pPr algn="r"/>
            <a:r>
              <a:rPr lang="en-US" sz="4400" spc="200">
                <a:solidFill>
                  <a:srgbClr val="FFFFFF"/>
                </a:solidFill>
              </a:rPr>
              <a:t>Complex Trauma</a:t>
            </a:r>
          </a:p>
        </p:txBody>
      </p:sp>
      <p:sp>
        <p:nvSpPr>
          <p:cNvPr id="15" name="Content Placeholder 14">
            <a:extLst>
              <a:ext uri="{FF2B5EF4-FFF2-40B4-BE49-F238E27FC236}">
                <a16:creationId xmlns:a16="http://schemas.microsoft.com/office/drawing/2014/main" id="{98778640-E00B-BF80-99F0-DAC63832E084}"/>
              </a:ext>
            </a:extLst>
          </p:cNvPr>
          <p:cNvSpPr>
            <a:spLocks noGrp="1"/>
          </p:cNvSpPr>
          <p:nvPr>
            <p:ph idx="1"/>
          </p:nvPr>
        </p:nvSpPr>
        <p:spPr>
          <a:xfrm>
            <a:off x="638921" y="3849539"/>
            <a:ext cx="3004195" cy="2359417"/>
          </a:xfrm>
        </p:spPr>
        <p:txBody>
          <a:bodyPr vert="horz" lIns="91440" tIns="45720" rIns="91440" bIns="45720" rtlCol="0" anchor="t">
            <a:normAutofit/>
          </a:bodyPr>
          <a:lstStyle/>
          <a:p>
            <a:pPr marL="0" indent="0" algn="r">
              <a:lnSpc>
                <a:spcPct val="100000"/>
              </a:lnSpc>
              <a:spcBef>
                <a:spcPts val="0"/>
              </a:spcBef>
              <a:buNone/>
            </a:pPr>
            <a:r>
              <a:rPr lang="en-US" sz="2400" dirty="0">
                <a:solidFill>
                  <a:srgbClr val="FFFFFF"/>
                </a:solidFill>
              </a:rPr>
              <a:t>results from a single traumatic event that is </a:t>
            </a:r>
            <a:r>
              <a:rPr lang="en-US" sz="2400" b="1" dirty="0">
                <a:solidFill>
                  <a:srgbClr val="FFFFFF"/>
                </a:solidFill>
              </a:rPr>
              <a:t>devastating</a:t>
            </a:r>
            <a:r>
              <a:rPr lang="en-US" sz="2400" dirty="0">
                <a:solidFill>
                  <a:srgbClr val="FFFFFF"/>
                </a:solidFill>
              </a:rPr>
              <a:t> enough to have long-lasting effects. </a:t>
            </a:r>
          </a:p>
        </p:txBody>
      </p:sp>
      <p:pic>
        <p:nvPicPr>
          <p:cNvPr id="4" name="Picture 3" descr="A group of people wearing face masks&#10;&#10;AI-generated content may be incorrect."/>
          <p:cNvPicPr>
            <a:picLocks noChangeAspect="1"/>
          </p:cNvPicPr>
          <p:nvPr/>
        </p:nvPicPr>
        <p:blipFill>
          <a:blip r:embed="rId3"/>
          <a:stretch>
            <a:fillRect/>
          </a:stretch>
        </p:blipFill>
        <p:spPr>
          <a:xfrm>
            <a:off x="4343444" y="640080"/>
            <a:ext cx="3518536" cy="2964367"/>
          </a:xfrm>
          <a:prstGeom prst="rect">
            <a:avLst/>
          </a:prstGeom>
        </p:spPr>
      </p:pic>
      <p:pic>
        <p:nvPicPr>
          <p:cNvPr id="5" name="Picture 4" descr="People sleeping on the street&#10;&#10;AI-generated content may be incorrect."/>
          <p:cNvPicPr>
            <a:picLocks noChangeAspect="1"/>
          </p:cNvPicPr>
          <p:nvPr/>
        </p:nvPicPr>
        <p:blipFill>
          <a:blip r:embed="rId4"/>
          <a:stretch>
            <a:fillRect/>
          </a:stretch>
        </p:blipFill>
        <p:spPr>
          <a:xfrm>
            <a:off x="8318298" y="642381"/>
            <a:ext cx="3515805" cy="2962066"/>
          </a:xfrm>
          <a:prstGeom prst="rect">
            <a:avLst/>
          </a:prstGeom>
        </p:spPr>
      </p:pic>
      <p:cxnSp>
        <p:nvCxnSpPr>
          <p:cNvPr id="30" name="Straight Connector 29">
            <a:extLst>
              <a:ext uri="{FF2B5EF4-FFF2-40B4-BE49-F238E27FC236}">
                <a16:creationId xmlns:a16="http://schemas.microsoft.com/office/drawing/2014/main" id="{C7451CD4-E661-4A39-B545-79A6C62736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749" y="3765314"/>
            <a:ext cx="2834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 name="Picture 2" descr="A person holding a baby&#10;&#10;AI-generated content may be incorrect."/>
          <p:cNvPicPr>
            <a:picLocks noChangeAspect="1"/>
          </p:cNvPicPr>
          <p:nvPr/>
        </p:nvPicPr>
        <p:blipFill>
          <a:blip r:embed="rId5"/>
          <a:stretch>
            <a:fillRect/>
          </a:stretch>
        </p:blipFill>
        <p:spPr>
          <a:xfrm>
            <a:off x="4751747" y="3926180"/>
            <a:ext cx="2709526" cy="2282776"/>
          </a:xfrm>
          <a:prstGeom prst="rect">
            <a:avLst/>
          </a:prstGeom>
        </p:spPr>
      </p:pic>
      <p:pic>
        <p:nvPicPr>
          <p:cNvPr id="10" name="Content Placeholder 9" descr="A group of people standing in a dirt road&#10;&#10;Description automatically generated">
            <a:extLst>
              <a:ext uri="{FF2B5EF4-FFF2-40B4-BE49-F238E27FC236}">
                <a16:creationId xmlns:a16="http://schemas.microsoft.com/office/drawing/2014/main" id="{031DE1DC-A7C6-A2CC-C512-FFDF4DAB6CCB}"/>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254001" y="3961077"/>
            <a:ext cx="3657826" cy="2212984"/>
          </a:xfrm>
          <a:prstGeom prst="rect">
            <a:avLst/>
          </a:prstGeom>
        </p:spPr>
      </p:pic>
    </p:spTree>
    <p:extLst>
      <p:ext uri="{BB962C8B-B14F-4D97-AF65-F5344CB8AC3E}">
        <p14:creationId xmlns:p14="http://schemas.microsoft.com/office/powerpoint/2010/main" val="4290534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899B6EB3-B4EB-4EC7-944A-703BAE0D1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5D372C78-7254-42BD-8DAE-AF3B175C2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CDF2BCC-F1F8-43A6-8896-5489C7D97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7794722"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9F5721A-F8DC-48CD-90C9-4C04EB3AD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99FD4F-4CCE-7F62-0DD4-50D4656106F8}"/>
              </a:ext>
            </a:extLst>
          </p:cNvPr>
          <p:cNvSpPr>
            <a:spLocks noGrp="1"/>
          </p:cNvSpPr>
          <p:nvPr>
            <p:ph type="title"/>
          </p:nvPr>
        </p:nvSpPr>
        <p:spPr>
          <a:xfrm>
            <a:off x="4684903" y="4391025"/>
            <a:ext cx="6685507" cy="1738808"/>
          </a:xfrm>
        </p:spPr>
        <p:txBody>
          <a:bodyPr vert="horz" lIns="91440" tIns="45720" rIns="91440" bIns="45720" rtlCol="0" anchor="ctr">
            <a:normAutofit/>
          </a:bodyPr>
          <a:lstStyle/>
          <a:p>
            <a:r>
              <a:rPr lang="en-US">
                <a:solidFill>
                  <a:srgbClr val="FFFFFF"/>
                </a:solidFill>
              </a:rPr>
              <a:t>Vicarious/Secondary Trauma &amp; Compassion Fatigue</a:t>
            </a:r>
          </a:p>
        </p:txBody>
      </p:sp>
      <p:pic>
        <p:nvPicPr>
          <p:cNvPr id="4" name="Picture 3" descr="A group of people wearing scrubs and face masks&#10;&#10;AI-generated content may be incorrect."/>
          <p:cNvPicPr>
            <a:picLocks noChangeAspect="1"/>
          </p:cNvPicPr>
          <p:nvPr/>
        </p:nvPicPr>
        <p:blipFill>
          <a:blip r:embed="rId3"/>
          <a:srcRect t="14194" r="3" b="14197"/>
          <a:stretch>
            <a:fillRect/>
          </a:stretch>
        </p:blipFill>
        <p:spPr>
          <a:xfrm>
            <a:off x="485775" y="484632"/>
            <a:ext cx="3251103" cy="1344496"/>
          </a:xfrm>
          <a:prstGeom prst="rect">
            <a:avLst/>
          </a:prstGeom>
        </p:spPr>
      </p:pic>
      <p:pic>
        <p:nvPicPr>
          <p:cNvPr id="9" name="Picture 8" descr="American nurses take a break from their long hours of charity work during  their medical mission to Esmeraldas Ecuador Stock Photo - Alamy">
            <a:extLst>
              <a:ext uri="{FF2B5EF4-FFF2-40B4-BE49-F238E27FC236}">
                <a16:creationId xmlns:a16="http://schemas.microsoft.com/office/drawing/2014/main" id="{CA74F31F-F52A-9511-34CC-A7817E7937CB}"/>
              </a:ext>
            </a:extLst>
          </p:cNvPr>
          <p:cNvPicPr>
            <a:picLocks noChangeAspect="1"/>
          </p:cNvPicPr>
          <p:nvPr/>
        </p:nvPicPr>
        <p:blipFill rotWithShape="1">
          <a:blip r:embed="rId4"/>
          <a:srcRect r="2" b="43715"/>
          <a:stretch>
            <a:fillRect/>
          </a:stretch>
        </p:blipFill>
        <p:spPr>
          <a:xfrm>
            <a:off x="485775" y="1989994"/>
            <a:ext cx="3251104" cy="1341002"/>
          </a:xfrm>
          <a:prstGeom prst="rect">
            <a:avLst/>
          </a:prstGeom>
        </p:spPr>
      </p:pic>
      <p:pic>
        <p:nvPicPr>
          <p:cNvPr id="7" name="Content Placeholder 6" descr="Study: Patient safety may be at risk when nurses work long hours and second  jobs">
            <a:extLst>
              <a:ext uri="{FF2B5EF4-FFF2-40B4-BE49-F238E27FC236}">
                <a16:creationId xmlns:a16="http://schemas.microsoft.com/office/drawing/2014/main" id="{52CA4BA7-0BF5-67AD-AEB4-726B222F12B3}"/>
              </a:ext>
            </a:extLst>
          </p:cNvPr>
          <p:cNvPicPr>
            <a:picLocks noGrp="1" noChangeAspect="1"/>
          </p:cNvPicPr>
          <p:nvPr>
            <p:ph sz="half" idx="2"/>
          </p:nvPr>
        </p:nvPicPr>
        <p:blipFill rotWithShape="1">
          <a:blip r:embed="rId5"/>
          <a:srcRect t="13339" r="-2" b="24159"/>
          <a:stretch>
            <a:fillRect/>
          </a:stretch>
        </p:blipFill>
        <p:spPr>
          <a:xfrm>
            <a:off x="485775" y="3491861"/>
            <a:ext cx="3251103" cy="1352185"/>
          </a:xfrm>
          <a:prstGeom prst="rect">
            <a:avLst/>
          </a:prstGeom>
        </p:spPr>
      </p:pic>
      <p:sp>
        <p:nvSpPr>
          <p:cNvPr id="3" name="Content Placeholder 2">
            <a:extLst>
              <a:ext uri="{FF2B5EF4-FFF2-40B4-BE49-F238E27FC236}">
                <a16:creationId xmlns:a16="http://schemas.microsoft.com/office/drawing/2014/main" id="{5CF04A5E-D3DD-25DA-03E4-3BA5E179FC31}"/>
              </a:ext>
            </a:extLst>
          </p:cNvPr>
          <p:cNvSpPr>
            <a:spLocks noGrp="1"/>
          </p:cNvSpPr>
          <p:nvPr>
            <p:ph sz="half" idx="1"/>
          </p:nvPr>
        </p:nvSpPr>
        <p:spPr>
          <a:xfrm>
            <a:off x="4219802" y="804998"/>
            <a:ext cx="7150608" cy="2871216"/>
          </a:xfrm>
        </p:spPr>
        <p:txBody>
          <a:bodyPr vert="horz" lIns="45720" tIns="45720" rIns="45720" bIns="45720" rtlCol="0">
            <a:normAutofit/>
          </a:bodyPr>
          <a:lstStyle/>
          <a:p>
            <a:r>
              <a:rPr lang="en-US" sz="2800" b="1" dirty="0"/>
              <a:t>Risk Factors for Compassion Fatigue:</a:t>
            </a:r>
          </a:p>
          <a:p>
            <a:pPr marL="585216" lvl="1" indent="-457200">
              <a:buFont typeface="+mj-lt"/>
              <a:buAutoNum type="arabicPeriod"/>
            </a:pPr>
            <a:r>
              <a:rPr lang="en-US" sz="2800" dirty="0"/>
              <a:t>Being new to the field. </a:t>
            </a:r>
          </a:p>
          <a:p>
            <a:pPr marL="585216" lvl="1" indent="-457200">
              <a:buFont typeface="+mj-lt"/>
              <a:buAutoNum type="arabicPeriod"/>
            </a:pPr>
            <a:r>
              <a:rPr lang="en-US" sz="2800" dirty="0"/>
              <a:t>History of personal trauma or burnout. </a:t>
            </a:r>
          </a:p>
          <a:p>
            <a:pPr marL="585216" lvl="1" indent="-457200">
              <a:buFont typeface="+mj-lt"/>
              <a:buAutoNum type="arabicPeriod"/>
            </a:pPr>
            <a:r>
              <a:rPr lang="en-US" sz="2800" dirty="0"/>
              <a:t>Working long hours and/or having large caseloads.</a:t>
            </a:r>
          </a:p>
          <a:p>
            <a:pPr marL="585216" lvl="1" indent="-457200">
              <a:buFont typeface="+mj-lt"/>
              <a:buAutoNum type="arabicPeriod"/>
            </a:pPr>
            <a:r>
              <a:rPr lang="en-US" sz="2800" dirty="0"/>
              <a:t>Having inadequate support systems.</a:t>
            </a:r>
          </a:p>
        </p:txBody>
      </p:sp>
      <p:pic>
        <p:nvPicPr>
          <p:cNvPr id="10" name="Picture 9" descr="Being A Male Nurse: The Good, The Bad &amp; The Ugly">
            <a:extLst>
              <a:ext uri="{FF2B5EF4-FFF2-40B4-BE49-F238E27FC236}">
                <a16:creationId xmlns:a16="http://schemas.microsoft.com/office/drawing/2014/main" id="{A5A5E6D1-F4FA-BDE7-6995-7CA53CE1D034}"/>
              </a:ext>
            </a:extLst>
          </p:cNvPr>
          <p:cNvPicPr>
            <a:picLocks noChangeAspect="1"/>
          </p:cNvPicPr>
          <p:nvPr/>
        </p:nvPicPr>
        <p:blipFill rotWithShape="1">
          <a:blip r:embed="rId6"/>
          <a:srcRect t="3551" r="4" b="40924"/>
          <a:stretch>
            <a:fillRect/>
          </a:stretch>
        </p:blipFill>
        <p:spPr>
          <a:xfrm>
            <a:off x="485775" y="4999321"/>
            <a:ext cx="3251104" cy="1352184"/>
          </a:xfrm>
          <a:prstGeom prst="rect">
            <a:avLst/>
          </a:prstGeom>
        </p:spPr>
      </p:pic>
      <p:cxnSp>
        <p:nvCxnSpPr>
          <p:cNvPr id="32" name="Straight Connector 31">
            <a:extLst>
              <a:ext uri="{FF2B5EF4-FFF2-40B4-BE49-F238E27FC236}">
                <a16:creationId xmlns:a16="http://schemas.microsoft.com/office/drawing/2014/main" id="{2F476F63-EF0E-40D3-B666-F4F49027F7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22775"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2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condary Trauma Stress PPT Slide 1">
            <a:extLst>
              <a:ext uri="{FF2B5EF4-FFF2-40B4-BE49-F238E27FC236}">
                <a16:creationId xmlns:a16="http://schemas.microsoft.com/office/drawing/2014/main" id="{CD8DF2D3-BDA6-FF33-373E-CB9D3E10EC63}"/>
              </a:ext>
            </a:extLst>
          </p:cNvPr>
          <p:cNvPicPr>
            <a:picLocks noChangeAspect="1"/>
          </p:cNvPicPr>
          <p:nvPr/>
        </p:nvPicPr>
        <p:blipFill>
          <a:blip r:embed="rId2"/>
          <a:stretch>
            <a:fillRect/>
          </a:stretch>
        </p:blipFill>
        <p:spPr>
          <a:xfrm>
            <a:off x="1300620" y="-31836"/>
            <a:ext cx="9089720" cy="6921672"/>
          </a:xfrm>
          <a:prstGeom prst="rect">
            <a:avLst/>
          </a:prstGeom>
        </p:spPr>
      </p:pic>
      <p:pic>
        <p:nvPicPr>
          <p:cNvPr id="8" name="Picture 7" descr="Secondary Traumatic Stress And Substance Abuse: Granite Mountain BHC">
            <a:extLst>
              <a:ext uri="{FF2B5EF4-FFF2-40B4-BE49-F238E27FC236}">
                <a16:creationId xmlns:a16="http://schemas.microsoft.com/office/drawing/2014/main" id="{715630C0-1B67-5FFA-78C7-98030D52FDEB}"/>
              </a:ext>
            </a:extLst>
          </p:cNvPr>
          <p:cNvPicPr>
            <a:picLocks noChangeAspect="1"/>
          </p:cNvPicPr>
          <p:nvPr/>
        </p:nvPicPr>
        <p:blipFill>
          <a:blip r:embed="rId3"/>
          <a:stretch>
            <a:fillRect/>
          </a:stretch>
        </p:blipFill>
        <p:spPr>
          <a:xfrm>
            <a:off x="8011763" y="4425927"/>
            <a:ext cx="2160088" cy="1607377"/>
          </a:xfrm>
          <a:prstGeom prst="rect">
            <a:avLst/>
          </a:prstGeom>
          <a:ln>
            <a:noFill/>
          </a:ln>
          <a:effectLst>
            <a:softEdge rad="112500"/>
          </a:effectLst>
        </p:spPr>
      </p:pic>
    </p:spTree>
    <p:extLst>
      <p:ext uri="{BB962C8B-B14F-4D97-AF65-F5344CB8AC3E}">
        <p14:creationId xmlns:p14="http://schemas.microsoft.com/office/powerpoint/2010/main" val="3435356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D771D-E9EB-6E06-0E65-219DCE7F4427}"/>
              </a:ext>
            </a:extLst>
          </p:cNvPr>
          <p:cNvSpPr>
            <a:spLocks noGrp="1"/>
          </p:cNvSpPr>
          <p:nvPr>
            <p:ph type="title"/>
          </p:nvPr>
        </p:nvSpPr>
        <p:spPr>
          <a:xfrm>
            <a:off x="840289" y="784964"/>
            <a:ext cx="8604335" cy="1026308"/>
          </a:xfrm>
        </p:spPr>
        <p:txBody>
          <a:bodyPr>
            <a:normAutofit/>
          </a:bodyPr>
          <a:lstStyle/>
          <a:p>
            <a:r>
              <a:rPr lang="en-US" sz="3600" dirty="0">
                <a:solidFill>
                  <a:schemeClr val="tx2"/>
                </a:solidFill>
              </a:rPr>
              <a:t>Effects of Trauma on Behavior</a:t>
            </a:r>
          </a:p>
        </p:txBody>
      </p:sp>
      <p:sp>
        <p:nvSpPr>
          <p:cNvPr id="3" name="Content Placeholder 2">
            <a:extLst>
              <a:ext uri="{FF2B5EF4-FFF2-40B4-BE49-F238E27FC236}">
                <a16:creationId xmlns:a16="http://schemas.microsoft.com/office/drawing/2014/main" id="{272E0306-3645-58D9-CF79-1001970D8372}"/>
              </a:ext>
            </a:extLst>
          </p:cNvPr>
          <p:cNvSpPr>
            <a:spLocks noGrp="1"/>
          </p:cNvSpPr>
          <p:nvPr>
            <p:ph idx="1"/>
          </p:nvPr>
        </p:nvSpPr>
        <p:spPr>
          <a:xfrm>
            <a:off x="635950" y="1990857"/>
            <a:ext cx="5834604" cy="3478192"/>
          </a:xfrm>
        </p:spPr>
        <p:txBody>
          <a:bodyPr vert="horz" lIns="91440" tIns="45720" rIns="91440" bIns="45720" rtlCol="0" anchor="t">
            <a:normAutofit fontScale="92500" lnSpcReduction="20000"/>
          </a:bodyPr>
          <a:lstStyle/>
          <a:p>
            <a:pPr>
              <a:lnSpc>
                <a:spcPct val="200000"/>
              </a:lnSpc>
              <a:buFont typeface="Arial" panose="020B0604020202020204" pitchFamily="34" charset="0"/>
              <a:buChar char="•"/>
            </a:pPr>
            <a:r>
              <a:rPr lang="en-US" sz="2100" dirty="0">
                <a:solidFill>
                  <a:schemeClr val="tx2"/>
                </a:solidFill>
              </a:rPr>
              <a:t>What type of trauma could be at play here?</a:t>
            </a:r>
          </a:p>
          <a:p>
            <a:pPr>
              <a:lnSpc>
                <a:spcPct val="200000"/>
              </a:lnSpc>
              <a:buFont typeface="Arial" panose="020B0604020202020204" pitchFamily="34" charset="0"/>
              <a:buChar char="•"/>
            </a:pPr>
            <a:r>
              <a:rPr lang="en-US" sz="2100" dirty="0">
                <a:solidFill>
                  <a:schemeClr val="accent1"/>
                </a:solidFill>
              </a:rPr>
              <a:t>What are some possible triggers? </a:t>
            </a:r>
          </a:p>
          <a:p>
            <a:pPr>
              <a:lnSpc>
                <a:spcPct val="200000"/>
              </a:lnSpc>
              <a:buFont typeface="Arial" panose="020B0604020202020204" pitchFamily="34" charset="0"/>
              <a:buChar char="•"/>
            </a:pPr>
            <a:r>
              <a:rPr lang="en-US" sz="2100" dirty="0">
                <a:solidFill>
                  <a:schemeClr val="tx2"/>
                </a:solidFill>
              </a:rPr>
              <a:t>They could be obvious or subtle. </a:t>
            </a:r>
          </a:p>
          <a:p>
            <a:pPr marL="457200" lvl="1" indent="0">
              <a:buNone/>
            </a:pPr>
            <a:endParaRPr lang="en-US" sz="3200" dirty="0">
              <a:solidFill>
                <a:schemeClr val="accent1"/>
              </a:solidFill>
            </a:endParaRPr>
          </a:p>
          <a:p>
            <a:pPr marL="0" indent="0">
              <a:buNone/>
            </a:pPr>
            <a:r>
              <a:rPr lang="en-US" sz="3600" dirty="0">
                <a:solidFill>
                  <a:schemeClr val="accent1"/>
                </a:solidFill>
              </a:rPr>
              <a:t>How could you respond in a trauma-informed way?</a:t>
            </a:r>
          </a:p>
        </p:txBody>
      </p:sp>
      <p:pic>
        <p:nvPicPr>
          <p:cNvPr id="4" name="Picture 3" descr="FAQs | Another Light Counselling">
            <a:extLst>
              <a:ext uri="{FF2B5EF4-FFF2-40B4-BE49-F238E27FC236}">
                <a16:creationId xmlns:a16="http://schemas.microsoft.com/office/drawing/2014/main" id="{974DEB47-1B3B-3A8D-C880-65FE6C88D9B2}"/>
              </a:ext>
            </a:extLst>
          </p:cNvPr>
          <p:cNvPicPr>
            <a:picLocks noChangeAspect="1"/>
          </p:cNvPicPr>
          <p:nvPr/>
        </p:nvPicPr>
        <p:blipFill>
          <a:blip r:embed="rId3"/>
          <a:stretch>
            <a:fillRect/>
          </a:stretch>
        </p:blipFill>
        <p:spPr>
          <a:xfrm>
            <a:off x="6470554" y="1612174"/>
            <a:ext cx="5432641" cy="4036460"/>
          </a:xfrm>
          <a:prstGeom prst="rect">
            <a:avLst/>
          </a:prstGeom>
        </p:spPr>
      </p:pic>
      <p:pic>
        <p:nvPicPr>
          <p:cNvPr id="5" name="Picture 4"/>
          <p:cNvPicPr>
            <a:picLocks noChangeAspect="1"/>
          </p:cNvPicPr>
          <p:nvPr/>
        </p:nvPicPr>
        <p:blipFill>
          <a:blip r:embed="rId4"/>
          <a:stretch>
            <a:fillRect/>
          </a:stretch>
        </p:blipFill>
        <p:spPr>
          <a:xfrm>
            <a:off x="7936179" y="3065620"/>
            <a:ext cx="3357425" cy="3410224"/>
          </a:xfrm>
          <a:prstGeom prst="rect">
            <a:avLst/>
          </a:prstGeom>
        </p:spPr>
      </p:pic>
    </p:spTree>
    <p:extLst>
      <p:ext uri="{BB962C8B-B14F-4D97-AF65-F5344CB8AC3E}">
        <p14:creationId xmlns:p14="http://schemas.microsoft.com/office/powerpoint/2010/main" val="101866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BA4F77-F42F-4375-A0D0-D4EBDC1AA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769316F8-4E62-42EF-B6FC-38F6A4CC1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035D5AB-D344-47EB-99D2-9E735E921E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2978" y="484632"/>
            <a:ext cx="4012684" cy="588563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344986E-673D-4D14-A796-4909A34B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4150596"/>
            <a:ext cx="7038171"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3E3EF9-1121-1E75-881E-ED981466ED79}"/>
              </a:ext>
            </a:extLst>
          </p:cNvPr>
          <p:cNvSpPr>
            <a:spLocks noGrp="1"/>
          </p:cNvSpPr>
          <p:nvPr>
            <p:ph type="title"/>
          </p:nvPr>
        </p:nvSpPr>
        <p:spPr>
          <a:xfrm>
            <a:off x="5441455" y="4391025"/>
            <a:ext cx="5928956" cy="1738808"/>
          </a:xfrm>
        </p:spPr>
        <p:txBody>
          <a:bodyPr>
            <a:normAutofit/>
          </a:bodyPr>
          <a:lstStyle/>
          <a:p>
            <a:r>
              <a:rPr lang="en-US" sz="3900" b="1" i="0" dirty="0">
                <a:solidFill>
                  <a:srgbClr val="FFFFFF"/>
                </a:solidFill>
                <a:latin typeface="Libre Franklin"/>
                <a:ea typeface="Libre Franklin"/>
                <a:cs typeface="Libre Franklin"/>
              </a:rPr>
              <a:t>What does trauma-informed care look like?</a:t>
            </a:r>
            <a:endParaRPr lang="en-US" sz="3900" dirty="0">
              <a:solidFill>
                <a:srgbClr val="FFFFFF"/>
              </a:solidFill>
            </a:endParaRPr>
          </a:p>
        </p:txBody>
      </p:sp>
      <p:sp>
        <p:nvSpPr>
          <p:cNvPr id="3" name="Content Placeholder 2">
            <a:extLst>
              <a:ext uri="{FF2B5EF4-FFF2-40B4-BE49-F238E27FC236}">
                <a16:creationId xmlns:a16="http://schemas.microsoft.com/office/drawing/2014/main" id="{EF66D19F-F5F1-6849-C11C-7FB0C0A424F5}"/>
              </a:ext>
            </a:extLst>
          </p:cNvPr>
          <p:cNvSpPr>
            <a:spLocks noGrp="1"/>
          </p:cNvSpPr>
          <p:nvPr>
            <p:ph idx="1"/>
          </p:nvPr>
        </p:nvSpPr>
        <p:spPr>
          <a:xfrm>
            <a:off x="818357" y="804997"/>
            <a:ext cx="3310909" cy="5324835"/>
          </a:xfrm>
        </p:spPr>
        <p:txBody>
          <a:bodyPr vert="horz" lIns="91440" tIns="45720" rIns="91440" bIns="45720" rtlCol="0" anchor="ctr">
            <a:normAutofit/>
          </a:bodyPr>
          <a:lstStyle/>
          <a:p>
            <a:endParaRPr lang="en-US" sz="2400" dirty="0">
              <a:solidFill>
                <a:schemeClr val="tx1">
                  <a:lumMod val="95000"/>
                  <a:lumOff val="5000"/>
                </a:schemeClr>
              </a:solidFill>
              <a:latin typeface="Roboto Slab"/>
              <a:ea typeface="Roboto Slab"/>
              <a:cs typeface="Roboto Slab"/>
            </a:endParaRPr>
          </a:p>
          <a:p>
            <a:r>
              <a:rPr lang="en-US" sz="2400" b="1" dirty="0">
                <a:solidFill>
                  <a:schemeClr val="tx1">
                    <a:lumMod val="95000"/>
                    <a:lumOff val="5000"/>
                  </a:schemeClr>
                </a:solidFill>
                <a:ea typeface="+mn-lt"/>
                <a:cs typeface="+mn-lt"/>
              </a:rPr>
              <a:t>Explain why we need to perform a physical exam</a:t>
            </a:r>
          </a:p>
          <a:p>
            <a:pPr lvl="1"/>
            <a:r>
              <a:rPr lang="en-US" sz="2400" b="1" dirty="0">
                <a:solidFill>
                  <a:schemeClr val="tx1">
                    <a:lumMod val="95000"/>
                    <a:lumOff val="5000"/>
                  </a:schemeClr>
                </a:solidFill>
                <a:ea typeface="+mn-lt"/>
                <a:cs typeface="+mn-lt"/>
              </a:rPr>
              <a:t> especially if it involves the breasts or genitals.</a:t>
            </a:r>
          </a:p>
          <a:p>
            <a:r>
              <a:rPr lang="en-US" sz="2400" b="1" dirty="0">
                <a:solidFill>
                  <a:schemeClr val="tx1">
                    <a:lumMod val="95000"/>
                    <a:lumOff val="5000"/>
                  </a:schemeClr>
                </a:solidFill>
                <a:ea typeface="Roboto Slab"/>
                <a:cs typeface="Roboto Slab"/>
              </a:rPr>
              <a:t>Why we’re asking sensitive questions.</a:t>
            </a:r>
            <a:endParaRPr lang="en-US" sz="2400" b="1" dirty="0">
              <a:solidFill>
                <a:schemeClr val="tx1">
                  <a:lumMod val="95000"/>
                  <a:lumOff val="5000"/>
                </a:schemeClr>
              </a:solidFill>
              <a:ea typeface="+mn-lt"/>
              <a:cs typeface="+mn-lt"/>
            </a:endParaRPr>
          </a:p>
        </p:txBody>
      </p:sp>
      <p:pic>
        <p:nvPicPr>
          <p:cNvPr id="4" name="Picture 3" descr="20 Communication Techniques in Nursing To Improve Care | Indeed.com">
            <a:extLst>
              <a:ext uri="{FF2B5EF4-FFF2-40B4-BE49-F238E27FC236}">
                <a16:creationId xmlns:a16="http://schemas.microsoft.com/office/drawing/2014/main" id="{9BB94EF6-2944-E20F-6E32-55A64CECBBC0}"/>
              </a:ext>
            </a:extLst>
          </p:cNvPr>
          <p:cNvPicPr>
            <a:picLocks noChangeAspect="1"/>
          </p:cNvPicPr>
          <p:nvPr/>
        </p:nvPicPr>
        <p:blipFill>
          <a:blip r:embed="rId3"/>
          <a:stretch>
            <a:fillRect/>
          </a:stretch>
        </p:blipFill>
        <p:spPr>
          <a:xfrm>
            <a:off x="4654296" y="1110540"/>
            <a:ext cx="2239623" cy="2408196"/>
          </a:xfrm>
          <a:prstGeom prst="rect">
            <a:avLst/>
          </a:prstGeom>
        </p:spPr>
      </p:pic>
      <p:pic>
        <p:nvPicPr>
          <p:cNvPr id="5" name="Picture 4" descr="Do You Have the Right to Refuse Medical Treatment? - APRA">
            <a:extLst>
              <a:ext uri="{FF2B5EF4-FFF2-40B4-BE49-F238E27FC236}">
                <a16:creationId xmlns:a16="http://schemas.microsoft.com/office/drawing/2014/main" id="{65B71D72-5D22-4213-8C57-300D500EAC65}"/>
              </a:ext>
            </a:extLst>
          </p:cNvPr>
          <p:cNvPicPr>
            <a:picLocks noChangeAspect="1"/>
          </p:cNvPicPr>
          <p:nvPr/>
        </p:nvPicPr>
        <p:blipFill>
          <a:blip r:embed="rId4"/>
          <a:stretch>
            <a:fillRect/>
          </a:stretch>
        </p:blipFill>
        <p:spPr>
          <a:xfrm>
            <a:off x="7053570" y="2030919"/>
            <a:ext cx="2239623" cy="567438"/>
          </a:xfrm>
          <a:prstGeom prst="rect">
            <a:avLst/>
          </a:prstGeom>
        </p:spPr>
      </p:pic>
      <p:pic>
        <p:nvPicPr>
          <p:cNvPr id="6" name="Picture 5" descr="Importance of Empathy in Nursing: 5 Patient Care Tips | Norwich University  - Online">
            <a:extLst>
              <a:ext uri="{FF2B5EF4-FFF2-40B4-BE49-F238E27FC236}">
                <a16:creationId xmlns:a16="http://schemas.microsoft.com/office/drawing/2014/main" id="{1758127B-7AF2-EF67-8FC2-27644037DC49}"/>
              </a:ext>
            </a:extLst>
          </p:cNvPr>
          <p:cNvPicPr>
            <a:picLocks noChangeAspect="1"/>
          </p:cNvPicPr>
          <p:nvPr/>
        </p:nvPicPr>
        <p:blipFill>
          <a:blip r:embed="rId5"/>
          <a:stretch>
            <a:fillRect/>
          </a:stretch>
        </p:blipFill>
        <p:spPr>
          <a:xfrm>
            <a:off x="9452844" y="1445138"/>
            <a:ext cx="2239623" cy="1739001"/>
          </a:xfrm>
          <a:prstGeom prst="rect">
            <a:avLst/>
          </a:prstGeom>
        </p:spPr>
      </p:pic>
      <p:cxnSp>
        <p:nvCxnSpPr>
          <p:cNvPr id="19" name="Straight Connector 18">
            <a:extLst>
              <a:ext uri="{FF2B5EF4-FFF2-40B4-BE49-F238E27FC236}">
                <a16:creationId xmlns:a16="http://schemas.microsoft.com/office/drawing/2014/main" id="{CDE6461D-D2D6-41D5-A7B2-80B431C094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179326"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4847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0B40-A868-2ED7-C4F7-8B2596067C3F}"/>
              </a:ext>
            </a:extLst>
          </p:cNvPr>
          <p:cNvSpPr>
            <a:spLocks noGrp="1"/>
          </p:cNvSpPr>
          <p:nvPr>
            <p:ph type="title"/>
          </p:nvPr>
        </p:nvSpPr>
        <p:spPr>
          <a:xfrm>
            <a:off x="6615830" y="85951"/>
            <a:ext cx="4953000" cy="1664573"/>
          </a:xfrm>
        </p:spPr>
        <p:txBody>
          <a:bodyPr vert="horz" lIns="91440" tIns="45720" rIns="91440" bIns="45720" rtlCol="0" anchor="ctr">
            <a:normAutofit/>
          </a:bodyPr>
          <a:lstStyle/>
          <a:p>
            <a:pPr>
              <a:lnSpc>
                <a:spcPct val="90000"/>
              </a:lnSpc>
            </a:pPr>
            <a:r>
              <a:rPr lang="en-US" sz="3700">
                <a:solidFill>
                  <a:schemeClr val="tx2"/>
                </a:solidFill>
              </a:rPr>
              <a:t>7 Tips for Preventing Re-Traumatization</a:t>
            </a:r>
            <a:endParaRPr lang="en-US" sz="3700" dirty="0">
              <a:solidFill>
                <a:schemeClr val="tx2"/>
              </a:solidFill>
            </a:endParaRPr>
          </a:p>
        </p:txBody>
      </p:sp>
      <p:sp>
        <p:nvSpPr>
          <p:cNvPr id="3" name="Content Placeholder 2">
            <a:extLst>
              <a:ext uri="{FF2B5EF4-FFF2-40B4-BE49-F238E27FC236}">
                <a16:creationId xmlns:a16="http://schemas.microsoft.com/office/drawing/2014/main" id="{3EFDCC1D-AF6B-90FA-C14F-BE9679BD2846}"/>
              </a:ext>
            </a:extLst>
          </p:cNvPr>
          <p:cNvSpPr>
            <a:spLocks noGrp="1"/>
          </p:cNvSpPr>
          <p:nvPr>
            <p:ph sz="half" idx="1"/>
          </p:nvPr>
        </p:nvSpPr>
        <p:spPr>
          <a:xfrm>
            <a:off x="6137576" y="1640819"/>
            <a:ext cx="6017392" cy="4605434"/>
          </a:xfrm>
        </p:spPr>
        <p:txBody>
          <a:bodyPr vert="horz" lIns="91440" tIns="45720" rIns="91440" bIns="45720" rtlCol="0" anchor="t">
            <a:normAutofit lnSpcReduction="10000"/>
          </a:bodyPr>
          <a:lstStyle/>
          <a:p>
            <a:pPr marL="628650" indent="-342900">
              <a:buAutoNum type="arabicPeriod"/>
            </a:pPr>
            <a:r>
              <a:rPr lang="en-US" sz="2400" b="1">
                <a:solidFill>
                  <a:schemeClr val="accent1">
                    <a:lumMod val="75000"/>
                  </a:schemeClr>
                </a:solidFill>
              </a:rPr>
              <a:t>Learn as much as you can.</a:t>
            </a:r>
          </a:p>
          <a:p>
            <a:pPr marL="628650" indent="-342900">
              <a:buFont typeface="Arial" panose="020B0604020202020204" pitchFamily="34" charset="0"/>
              <a:buAutoNum type="arabicPeriod"/>
            </a:pPr>
            <a:r>
              <a:rPr lang="en-US" sz="2400">
                <a:ea typeface="+mn-lt"/>
                <a:cs typeface="+mn-lt"/>
              </a:rPr>
              <a:t>Grow your skill of attunement. </a:t>
            </a:r>
            <a:endParaRPr lang="en-US" sz="2400"/>
          </a:p>
          <a:p>
            <a:pPr marL="628650" indent="-342900">
              <a:buAutoNum type="arabicPeriod"/>
            </a:pPr>
            <a:r>
              <a:rPr lang="en-US" sz="2400" b="1">
                <a:solidFill>
                  <a:schemeClr val="accent6"/>
                </a:solidFill>
              </a:rPr>
              <a:t>Look for the causes of behaviors</a:t>
            </a:r>
          </a:p>
          <a:p>
            <a:pPr marL="628650" indent="-342900">
              <a:buAutoNum type="arabicPeriod"/>
            </a:pPr>
            <a:r>
              <a:rPr lang="en-US" sz="2400" b="1">
                <a:solidFill>
                  <a:schemeClr val="accent1">
                    <a:lumMod val="75000"/>
                  </a:schemeClr>
                </a:solidFill>
              </a:rPr>
              <a:t>Use person-centered, strength-based thinking and language.</a:t>
            </a:r>
          </a:p>
          <a:p>
            <a:pPr marL="628650" indent="-342900">
              <a:buFont typeface="Arial" panose="020B0604020202020204" pitchFamily="34" charset="0"/>
              <a:buAutoNum type="arabicPeriod"/>
            </a:pPr>
            <a:r>
              <a:rPr lang="en-US" sz="2400" b="1">
                <a:solidFill>
                  <a:srgbClr val="785196"/>
                </a:solidFill>
                <a:ea typeface="+mn-lt"/>
                <a:cs typeface="+mn-lt"/>
              </a:rPr>
              <a:t>Provide consistency, predictability, and choice-making opportunities.</a:t>
            </a:r>
          </a:p>
          <a:p>
            <a:pPr marL="628650" indent="-342900">
              <a:buFont typeface="Arial" panose="020B0604020202020204" pitchFamily="34" charset="0"/>
              <a:buAutoNum type="arabicPeriod"/>
            </a:pPr>
            <a:r>
              <a:rPr lang="en-US" sz="2400">
                <a:solidFill>
                  <a:schemeClr val="accent6"/>
                </a:solidFill>
                <a:ea typeface="+mn-lt"/>
                <a:cs typeface="+mn-lt"/>
              </a:rPr>
              <a:t>Always weigh the physiological, psychological, and social risks of any physical interventions. </a:t>
            </a:r>
          </a:p>
          <a:p>
            <a:pPr marL="628650" indent="-342900">
              <a:buFont typeface="Arial" panose="020B0604020202020204" pitchFamily="34" charset="0"/>
              <a:buAutoNum type="arabicPeriod"/>
            </a:pPr>
            <a:r>
              <a:rPr lang="en-US" sz="2400" b="1">
                <a:solidFill>
                  <a:schemeClr val="accent1"/>
                </a:solidFill>
                <a:ea typeface="+mn-lt"/>
                <a:cs typeface="+mn-lt"/>
              </a:rPr>
              <a:t>Debrief. </a:t>
            </a:r>
            <a:endParaRPr lang="en-US" sz="2400" b="1">
              <a:solidFill>
                <a:schemeClr val="accent1"/>
              </a:solidFill>
            </a:endParaRPr>
          </a:p>
          <a:p>
            <a:pPr marL="628650" indent="-342900">
              <a:buFont typeface="Arial" panose="020B0604020202020204" pitchFamily="34" charset="0"/>
              <a:buAutoNum type="arabicPeriod"/>
            </a:pPr>
            <a:endParaRPr lang="en-US" sz="2400">
              <a:solidFill>
                <a:schemeClr val="accent4">
                  <a:lumMod val="60000"/>
                  <a:lumOff val="40000"/>
                </a:schemeClr>
              </a:solidFill>
              <a:ea typeface="+mn-lt"/>
              <a:cs typeface="+mn-lt"/>
            </a:endParaRPr>
          </a:p>
          <a:p>
            <a:pPr marL="628650" indent="-342900">
              <a:buFont typeface="Arial" panose="020B0604020202020204" pitchFamily="34" charset="0"/>
              <a:buAutoNum type="arabicPeriod"/>
            </a:pPr>
            <a:endParaRPr lang="en-US" sz="2400" b="1">
              <a:solidFill>
                <a:schemeClr val="accent3">
                  <a:lumMod val="40000"/>
                  <a:lumOff val="60000"/>
                </a:schemeClr>
              </a:solidFill>
            </a:endParaRPr>
          </a:p>
          <a:p>
            <a:pPr marL="628650" indent="-342900">
              <a:buAutoNum type="arabicPeriod"/>
            </a:pPr>
            <a:endParaRPr lang="en-US" sz="2400" b="1">
              <a:solidFill>
                <a:schemeClr val="accent1">
                  <a:lumMod val="75000"/>
                </a:schemeClr>
              </a:solidFill>
            </a:endParaRPr>
          </a:p>
          <a:p>
            <a:pPr marL="457200" lvl="1"/>
            <a:endParaRPr lang="en-US" dirty="0">
              <a:solidFill>
                <a:schemeClr val="tx2"/>
              </a:solidFill>
            </a:endParaRPr>
          </a:p>
        </p:txBody>
      </p:sp>
      <p:pic>
        <p:nvPicPr>
          <p:cNvPr id="8" name="Content Placeholder 7" descr="A form with text on it&#10;&#10;Description automatically generated">
            <a:extLst>
              <a:ext uri="{FF2B5EF4-FFF2-40B4-BE49-F238E27FC236}">
                <a16:creationId xmlns:a16="http://schemas.microsoft.com/office/drawing/2014/main" id="{7F91E88D-B118-3216-B8CC-34F9CC902708}"/>
              </a:ext>
            </a:extLst>
          </p:cNvPr>
          <p:cNvPicPr>
            <a:picLocks noGrp="1" noChangeAspect="1"/>
          </p:cNvPicPr>
          <p:nvPr>
            <p:ph sz="half" idx="2"/>
          </p:nvPr>
        </p:nvPicPr>
        <p:blipFill>
          <a:blip r:embed="rId3"/>
          <a:stretch>
            <a:fillRect/>
          </a:stretch>
        </p:blipFill>
        <p:spPr>
          <a:xfrm>
            <a:off x="95208" y="233002"/>
            <a:ext cx="3927176" cy="5083725"/>
          </a:xfrm>
          <a:prstGeom prst="rect">
            <a:avLst/>
          </a:prstGeom>
        </p:spPr>
      </p:pic>
      <p:pic>
        <p:nvPicPr>
          <p:cNvPr id="4" name="Picture 3"/>
          <p:cNvPicPr>
            <a:picLocks noChangeAspect="1"/>
          </p:cNvPicPr>
          <p:nvPr/>
        </p:nvPicPr>
        <p:blipFill>
          <a:blip r:embed="rId4"/>
          <a:stretch>
            <a:fillRect/>
          </a:stretch>
        </p:blipFill>
        <p:spPr>
          <a:xfrm>
            <a:off x="4022384" y="3184228"/>
            <a:ext cx="1887173" cy="945929"/>
          </a:xfrm>
          <a:prstGeom prst="rect">
            <a:avLst/>
          </a:prstGeom>
        </p:spPr>
      </p:pic>
      <p:pic>
        <p:nvPicPr>
          <p:cNvPr id="6" name="Picture 5"/>
          <p:cNvPicPr>
            <a:picLocks noChangeAspect="1"/>
          </p:cNvPicPr>
          <p:nvPr/>
        </p:nvPicPr>
        <p:blipFill>
          <a:blip r:embed="rId5"/>
          <a:stretch>
            <a:fillRect/>
          </a:stretch>
        </p:blipFill>
        <p:spPr>
          <a:xfrm>
            <a:off x="157142" y="5270554"/>
            <a:ext cx="3910950" cy="1415871"/>
          </a:xfrm>
          <a:prstGeom prst="rect">
            <a:avLst/>
          </a:prstGeom>
        </p:spPr>
      </p:pic>
      <p:pic>
        <p:nvPicPr>
          <p:cNvPr id="7" name="Picture 6"/>
          <p:cNvPicPr>
            <a:picLocks noChangeAspect="1"/>
          </p:cNvPicPr>
          <p:nvPr/>
        </p:nvPicPr>
        <p:blipFill>
          <a:blip r:embed="rId6"/>
          <a:stretch>
            <a:fillRect/>
          </a:stretch>
        </p:blipFill>
        <p:spPr>
          <a:xfrm>
            <a:off x="4031419" y="459636"/>
            <a:ext cx="1887173" cy="2581776"/>
          </a:xfrm>
          <a:prstGeom prst="rect">
            <a:avLst/>
          </a:prstGeom>
        </p:spPr>
      </p:pic>
      <p:pic>
        <p:nvPicPr>
          <p:cNvPr id="5" name="Picture 4"/>
          <p:cNvPicPr>
            <a:picLocks noChangeAspect="1"/>
          </p:cNvPicPr>
          <p:nvPr/>
        </p:nvPicPr>
        <p:blipFill>
          <a:blip r:embed="rId7"/>
          <a:stretch>
            <a:fillRect/>
          </a:stretch>
        </p:blipFill>
        <p:spPr>
          <a:xfrm>
            <a:off x="10702595" y="6246253"/>
            <a:ext cx="1111241" cy="475611"/>
          </a:xfrm>
          <a:prstGeom prst="rect">
            <a:avLst/>
          </a:prstGeom>
        </p:spPr>
      </p:pic>
    </p:spTree>
    <p:extLst>
      <p:ext uri="{BB962C8B-B14F-4D97-AF65-F5344CB8AC3E}">
        <p14:creationId xmlns:p14="http://schemas.microsoft.com/office/powerpoint/2010/main" val="288646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A0B40-A868-2ED7-C4F7-8B2596067C3F}"/>
              </a:ext>
            </a:extLst>
          </p:cNvPr>
          <p:cNvSpPr>
            <a:spLocks noGrp="1"/>
          </p:cNvSpPr>
          <p:nvPr>
            <p:ph type="title"/>
          </p:nvPr>
        </p:nvSpPr>
        <p:spPr>
          <a:xfrm>
            <a:off x="921707" y="101696"/>
            <a:ext cx="10941484" cy="1573786"/>
          </a:xfrm>
        </p:spPr>
        <p:txBody>
          <a:bodyPr vert="horz" lIns="91440" tIns="45720" rIns="91440" bIns="45720" rtlCol="0" anchor="ctr">
            <a:normAutofit/>
          </a:bodyPr>
          <a:lstStyle/>
          <a:p>
            <a:r>
              <a:rPr lang="en-US" sz="4100" dirty="0">
                <a:solidFill>
                  <a:schemeClr val="tx2"/>
                </a:solidFill>
              </a:rPr>
              <a:t>Summary</a:t>
            </a:r>
          </a:p>
        </p:txBody>
      </p:sp>
      <p:pic>
        <p:nvPicPr>
          <p:cNvPr id="5" name="Content Placeholder 4" descr="Re-traumatization of torture survivors during treatment in somatic  healthcare services: A mapping review and appraisal of literature  presenting clinical guidelines and recommendations to prevent  re-traumatization - ScienceDirect">
            <a:extLst>
              <a:ext uri="{FF2B5EF4-FFF2-40B4-BE49-F238E27FC236}">
                <a16:creationId xmlns:a16="http://schemas.microsoft.com/office/drawing/2014/main" id="{2BD9D43E-7B66-C01E-21E5-ED41D6E6B10C}"/>
              </a:ext>
            </a:extLst>
          </p:cNvPr>
          <p:cNvPicPr>
            <a:picLocks noChangeAspect="1"/>
          </p:cNvPicPr>
          <p:nvPr/>
        </p:nvPicPr>
        <p:blipFill>
          <a:blip r:embed="rId3"/>
          <a:stretch>
            <a:fillRect/>
          </a:stretch>
        </p:blipFill>
        <p:spPr>
          <a:xfrm>
            <a:off x="921707" y="1108766"/>
            <a:ext cx="9718253" cy="4640467"/>
          </a:xfrm>
          <a:prstGeom prst="rect">
            <a:avLst/>
          </a:prstGeom>
        </p:spPr>
      </p:pic>
      <p:sp>
        <p:nvSpPr>
          <p:cNvPr id="7" name="TextBox 6">
            <a:extLst>
              <a:ext uri="{FF2B5EF4-FFF2-40B4-BE49-F238E27FC236}">
                <a16:creationId xmlns:a16="http://schemas.microsoft.com/office/drawing/2014/main" id="{1EF8F120-FEB1-6C0B-3E95-1BFF648707C0}"/>
              </a:ext>
            </a:extLst>
          </p:cNvPr>
          <p:cNvSpPr txBox="1"/>
          <p:nvPr/>
        </p:nvSpPr>
        <p:spPr>
          <a:xfrm>
            <a:off x="376177" y="5944525"/>
            <a:ext cx="4033777" cy="646331"/>
          </a:xfrm>
          <a:prstGeom prst="rect">
            <a:avLst/>
          </a:prstGeom>
          <a:noFill/>
        </p:spPr>
        <p:txBody>
          <a:bodyPr wrap="square">
            <a:spAutoFit/>
          </a:bodyPr>
          <a:lstStyle/>
          <a:p>
            <a:r>
              <a:rPr lang="en-US" dirty="0"/>
              <a:t>https://</a:t>
            </a:r>
            <a:r>
              <a:rPr lang="en-US" dirty="0" err="1"/>
              <a:t>www.sciencedirect.com</a:t>
            </a:r>
            <a:r>
              <a:rPr lang="en-US" dirty="0"/>
              <a:t>/science/article/</a:t>
            </a:r>
            <a:r>
              <a:rPr lang="en-US" dirty="0" err="1"/>
              <a:t>pii</a:t>
            </a:r>
            <a:r>
              <a:rPr lang="en-US" dirty="0"/>
              <a:t>/S0277953623001326</a:t>
            </a:r>
          </a:p>
        </p:txBody>
      </p:sp>
    </p:spTree>
    <p:extLst>
      <p:ext uri="{BB962C8B-B14F-4D97-AF65-F5344CB8AC3E}">
        <p14:creationId xmlns:p14="http://schemas.microsoft.com/office/powerpoint/2010/main" val="239138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D05-0173-498D-CC99-707091D4CD1F}"/>
              </a:ext>
            </a:extLst>
          </p:cNvPr>
          <p:cNvSpPr>
            <a:spLocks noGrp="1"/>
          </p:cNvSpPr>
          <p:nvPr>
            <p:ph type="title"/>
          </p:nvPr>
        </p:nvSpPr>
        <p:spPr>
          <a:xfrm>
            <a:off x="838200" y="688350"/>
            <a:ext cx="10515600" cy="1325563"/>
          </a:xfrm>
        </p:spPr>
        <p:txBody>
          <a:bodyPr/>
          <a:lstStyle/>
          <a:p>
            <a:r>
              <a:rPr lang="en-US" b="0" dirty="0">
                <a:ea typeface="+mj-lt"/>
                <a:cs typeface="+mj-lt"/>
              </a:rPr>
              <a:t>A trauma-informed perspective asks</a:t>
            </a:r>
            <a:endParaRPr lang="en-US" dirty="0"/>
          </a:p>
        </p:txBody>
      </p:sp>
      <p:sp>
        <p:nvSpPr>
          <p:cNvPr id="3" name="TextBox 2">
            <a:extLst>
              <a:ext uri="{FF2B5EF4-FFF2-40B4-BE49-F238E27FC236}">
                <a16:creationId xmlns:a16="http://schemas.microsoft.com/office/drawing/2014/main" id="{ADD04318-C5A6-99F0-2AA4-18F132CBCD40}"/>
              </a:ext>
            </a:extLst>
          </p:cNvPr>
          <p:cNvSpPr txBox="1"/>
          <p:nvPr/>
        </p:nvSpPr>
        <p:spPr>
          <a:xfrm>
            <a:off x="978777" y="2351782"/>
            <a:ext cx="3738189"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00B0F0"/>
                </a:solidFill>
              </a:rPr>
              <a:t>“What happened to you?”</a:t>
            </a:r>
            <a:r>
              <a:rPr lang="en-US" sz="3200" dirty="0"/>
              <a:t> </a:t>
            </a:r>
          </a:p>
        </p:txBody>
      </p:sp>
      <p:pic>
        <p:nvPicPr>
          <p:cNvPr id="8" name="Picture 7" descr="What Happened To You? - By James Catchpole (hardcover) : Target">
            <a:extLst>
              <a:ext uri="{FF2B5EF4-FFF2-40B4-BE49-F238E27FC236}">
                <a16:creationId xmlns:a16="http://schemas.microsoft.com/office/drawing/2014/main" id="{CD590F2C-8874-0F5B-320F-1C68E33EACA0}"/>
              </a:ext>
            </a:extLst>
          </p:cNvPr>
          <p:cNvPicPr>
            <a:picLocks noChangeAspect="1"/>
          </p:cNvPicPr>
          <p:nvPr/>
        </p:nvPicPr>
        <p:blipFill>
          <a:blip r:embed="rId3"/>
          <a:stretch>
            <a:fillRect/>
          </a:stretch>
        </p:blipFill>
        <p:spPr>
          <a:xfrm>
            <a:off x="5355516" y="1724667"/>
            <a:ext cx="3022921" cy="3032446"/>
          </a:xfrm>
          <a:prstGeom prst="rect">
            <a:avLst/>
          </a:prstGeom>
        </p:spPr>
      </p:pic>
      <p:pic>
        <p:nvPicPr>
          <p:cNvPr id="9" name="Picture 8" descr="Image result for what is wrong with you">
            <a:extLst>
              <a:ext uri="{FF2B5EF4-FFF2-40B4-BE49-F238E27FC236}">
                <a16:creationId xmlns:a16="http://schemas.microsoft.com/office/drawing/2014/main" id="{74F0C04B-9A8A-C8A1-5B39-18D502542853}"/>
              </a:ext>
            </a:extLst>
          </p:cNvPr>
          <p:cNvPicPr>
            <a:picLocks noChangeAspect="1"/>
          </p:cNvPicPr>
          <p:nvPr/>
        </p:nvPicPr>
        <p:blipFill>
          <a:blip r:embed="rId4"/>
          <a:stretch>
            <a:fillRect/>
          </a:stretch>
        </p:blipFill>
        <p:spPr>
          <a:xfrm>
            <a:off x="8061767" y="3783957"/>
            <a:ext cx="2743200" cy="2743200"/>
          </a:xfrm>
          <a:prstGeom prst="rect">
            <a:avLst/>
          </a:prstGeom>
          <a:ln>
            <a:noFill/>
          </a:ln>
          <a:effectLst>
            <a:softEdge rad="112500"/>
          </a:effectLst>
        </p:spPr>
      </p:pic>
      <p:sp>
        <p:nvSpPr>
          <p:cNvPr id="12" name="TextBox 11">
            <a:extLst>
              <a:ext uri="{FF2B5EF4-FFF2-40B4-BE49-F238E27FC236}">
                <a16:creationId xmlns:a16="http://schemas.microsoft.com/office/drawing/2014/main" id="{FACE78F6-47FB-CA01-19CE-0E7369096C33}"/>
              </a:ext>
            </a:extLst>
          </p:cNvPr>
          <p:cNvSpPr txBox="1"/>
          <p:nvPr/>
        </p:nvSpPr>
        <p:spPr>
          <a:xfrm>
            <a:off x="1072494" y="4802594"/>
            <a:ext cx="611547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Instead of </a:t>
            </a:r>
            <a:r>
              <a:rPr lang="en-US" sz="3200" dirty="0">
                <a:solidFill>
                  <a:srgbClr val="FF0000"/>
                </a:solidFill>
              </a:rPr>
              <a:t>“What’s wrong with you?”</a:t>
            </a:r>
          </a:p>
        </p:txBody>
      </p:sp>
    </p:spTree>
    <p:extLst>
      <p:ext uri="{BB962C8B-B14F-4D97-AF65-F5344CB8AC3E}">
        <p14:creationId xmlns:p14="http://schemas.microsoft.com/office/powerpoint/2010/main" val="63911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4D3834-30B3-2FAF-7CCD-60DB92CE77C9}"/>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kern="1200" cap="all" spc="200" baseline="0" dirty="0">
                <a:solidFill>
                  <a:schemeClr val="tx1">
                    <a:lumMod val="95000"/>
                    <a:lumOff val="5000"/>
                  </a:schemeClr>
                </a:solidFill>
                <a:latin typeface="+mj-lt"/>
                <a:ea typeface="+mj-ea"/>
                <a:cs typeface="+mj-cs"/>
              </a:rPr>
              <a:t>There is Hope Beyond Hurt</a:t>
            </a:r>
          </a:p>
        </p:txBody>
      </p:sp>
      <p:cxnSp>
        <p:nvCxnSpPr>
          <p:cNvPr id="17" name="Straight Connector 16">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7A641E05-3946-DE25-29F4-AE2561579BB3}"/>
              </a:ext>
            </a:extLst>
          </p:cNvPr>
          <p:cNvPicPr>
            <a:picLocks noChangeAspect="1"/>
          </p:cNvPicPr>
          <p:nvPr/>
        </p:nvPicPr>
        <p:blipFill>
          <a:blip r:embed="rId2"/>
          <a:stretch>
            <a:fillRect/>
          </a:stretch>
        </p:blipFill>
        <p:spPr>
          <a:xfrm>
            <a:off x="6255469" y="640080"/>
            <a:ext cx="3695965" cy="5578816"/>
          </a:xfrm>
          <a:prstGeom prst="rect">
            <a:avLst/>
          </a:prstGeom>
        </p:spPr>
      </p:pic>
      <p:sp>
        <p:nvSpPr>
          <p:cNvPr id="7" name="TextBox 6">
            <a:extLst>
              <a:ext uri="{FF2B5EF4-FFF2-40B4-BE49-F238E27FC236}">
                <a16:creationId xmlns:a16="http://schemas.microsoft.com/office/drawing/2014/main" id="{25652773-9C19-D2F6-E33B-E2A4722D82F7}"/>
              </a:ext>
            </a:extLst>
          </p:cNvPr>
          <p:cNvSpPr txBox="1"/>
          <p:nvPr/>
        </p:nvSpPr>
        <p:spPr>
          <a:xfrm>
            <a:off x="873888" y="5571589"/>
            <a:ext cx="3695965" cy="461665"/>
          </a:xfrm>
          <a:prstGeom prst="rect">
            <a:avLst/>
          </a:prstGeom>
          <a:noFill/>
        </p:spPr>
        <p:txBody>
          <a:bodyPr wrap="square">
            <a:spAutoFit/>
          </a:bodyPr>
          <a:lstStyle/>
          <a:p>
            <a:r>
              <a:rPr lang="en-US" sz="1200" dirty="0"/>
              <a:t>https://</a:t>
            </a:r>
            <a:r>
              <a:rPr lang="en-US" sz="1200" dirty="0" err="1"/>
              <a:t>resilientlehighvalley.org</a:t>
            </a:r>
            <a:r>
              <a:rPr lang="en-US" sz="1200" dirty="0"/>
              <a:t>/profession/trauma-informed-care-poster/</a:t>
            </a:r>
          </a:p>
        </p:txBody>
      </p:sp>
    </p:spTree>
    <p:extLst>
      <p:ext uri="{BB962C8B-B14F-4D97-AF65-F5344CB8AC3E}">
        <p14:creationId xmlns:p14="http://schemas.microsoft.com/office/powerpoint/2010/main" val="2700609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2CA6FB-C7E2-E232-7F84-9C44ABDE17EA}"/>
              </a:ext>
            </a:extLst>
          </p:cNvPr>
          <p:cNvSpPr>
            <a:spLocks noGrp="1"/>
          </p:cNvSpPr>
          <p:nvPr>
            <p:ph type="ctrTitle"/>
          </p:nvPr>
        </p:nvSpPr>
        <p:spPr>
          <a:xfrm>
            <a:off x="634276" y="640080"/>
            <a:ext cx="4208656" cy="3034857"/>
          </a:xfrm>
        </p:spPr>
        <p:txBody>
          <a:bodyPr anchor="b">
            <a:normAutofit/>
          </a:bodyPr>
          <a:lstStyle/>
          <a:p>
            <a:r>
              <a:rPr lang="en-US" sz="4400">
                <a:solidFill>
                  <a:srgbClr val="FFFFFF"/>
                </a:solidFill>
              </a:rPr>
              <a:t>Welcome!</a:t>
            </a:r>
          </a:p>
        </p:txBody>
      </p:sp>
      <p:sp>
        <p:nvSpPr>
          <p:cNvPr id="3" name="Content Placeholder 2">
            <a:extLst>
              <a:ext uri="{FF2B5EF4-FFF2-40B4-BE49-F238E27FC236}">
                <a16:creationId xmlns:a16="http://schemas.microsoft.com/office/drawing/2014/main" id="{A925E098-859D-6CE8-13B4-77FE99807E6A}"/>
              </a:ext>
            </a:extLst>
          </p:cNvPr>
          <p:cNvSpPr>
            <a:spLocks noGrp="1"/>
          </p:cNvSpPr>
          <p:nvPr>
            <p:ph type="subTitle" idx="1"/>
          </p:nvPr>
        </p:nvSpPr>
        <p:spPr>
          <a:xfrm>
            <a:off x="638921" y="3849539"/>
            <a:ext cx="4204012" cy="2359417"/>
          </a:xfrm>
        </p:spPr>
        <p:txBody>
          <a:bodyPr anchor="t">
            <a:normAutofit/>
          </a:bodyPr>
          <a:lstStyle/>
          <a:p>
            <a:pPr algn="r"/>
            <a:r>
              <a:rPr lang="en-US" sz="3200" dirty="0">
                <a:solidFill>
                  <a:srgbClr val="FFFFFF"/>
                </a:solidFill>
              </a:rPr>
              <a:t>Respectful Care SIMS</a:t>
            </a:r>
          </a:p>
        </p:txBody>
      </p:sp>
      <p:cxnSp>
        <p:nvCxnSpPr>
          <p:cNvPr id="25" name="Straight Connector 24">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logo with a couple of people in a circle&#10;&#10;AI-generated content may be incorrect.">
            <a:extLst>
              <a:ext uri="{FF2B5EF4-FFF2-40B4-BE49-F238E27FC236}">
                <a16:creationId xmlns:a16="http://schemas.microsoft.com/office/drawing/2014/main" id="{663458A5-78C2-64F3-8B7A-47FC4B43680D}"/>
              </a:ext>
            </a:extLst>
          </p:cNvPr>
          <p:cNvPicPr>
            <a:picLocks noChangeAspect="1"/>
          </p:cNvPicPr>
          <p:nvPr/>
        </p:nvPicPr>
        <p:blipFill>
          <a:blip r:embed="rId3"/>
          <a:stretch>
            <a:fillRect/>
          </a:stretch>
        </p:blipFill>
        <p:spPr>
          <a:xfrm>
            <a:off x="6963804" y="640080"/>
            <a:ext cx="3723862" cy="5578816"/>
          </a:xfrm>
          <a:prstGeom prst="rect">
            <a:avLst/>
          </a:prstGeom>
        </p:spPr>
      </p:pic>
    </p:spTree>
    <p:extLst>
      <p:ext uri="{BB962C8B-B14F-4D97-AF65-F5344CB8AC3E}">
        <p14:creationId xmlns:p14="http://schemas.microsoft.com/office/powerpoint/2010/main" val="2106043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ny hands with colorful question marks above them&#10;&#10;Description automatically generated">
            <a:extLst>
              <a:ext uri="{FF2B5EF4-FFF2-40B4-BE49-F238E27FC236}">
                <a16:creationId xmlns:a16="http://schemas.microsoft.com/office/drawing/2014/main" id="{D7E3D04E-8AA6-9CE6-A2B4-0030F2B5EC53}"/>
              </a:ext>
            </a:extLst>
          </p:cNvPr>
          <p:cNvPicPr>
            <a:picLocks noChangeAspect="1"/>
          </p:cNvPicPr>
          <p:nvPr/>
        </p:nvPicPr>
        <p:blipFill rotWithShape="1">
          <a:blip r:embed="rId2">
            <a:alphaModFix/>
          </a:blip>
          <a:srcRect r="-1" b="19638"/>
          <a:stretch/>
        </p:blipFill>
        <p:spPr>
          <a:xfrm>
            <a:off x="-2988" y="10"/>
            <a:ext cx="12188952" cy="6856614"/>
          </a:xfrm>
          <a:prstGeom prst="rect">
            <a:avLst/>
          </a:prstGeom>
        </p:spPr>
      </p:pic>
    </p:spTree>
    <p:extLst>
      <p:ext uri="{BB962C8B-B14F-4D97-AF65-F5344CB8AC3E}">
        <p14:creationId xmlns:p14="http://schemas.microsoft.com/office/powerpoint/2010/main" val="2324575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0FC80-ACBB-4343-373F-F3421EF0DA61}"/>
              </a:ext>
            </a:extLst>
          </p:cNvPr>
          <p:cNvSpPr>
            <a:spLocks noGrp="1"/>
          </p:cNvSpPr>
          <p:nvPr>
            <p:ph type="title"/>
          </p:nvPr>
        </p:nvSpPr>
        <p:spPr>
          <a:xfrm>
            <a:off x="1024128" y="585216"/>
            <a:ext cx="9720072" cy="1499616"/>
          </a:xfrm>
        </p:spPr>
        <p:txBody>
          <a:bodyPr>
            <a:normAutofit/>
          </a:bodyPr>
          <a:lstStyle/>
          <a:p>
            <a:r>
              <a:rPr lang="en-US"/>
              <a:t>Resources:</a:t>
            </a:r>
          </a:p>
        </p:txBody>
      </p:sp>
      <p:graphicFrame>
        <p:nvGraphicFramePr>
          <p:cNvPr id="21" name="Content Placeholder 2">
            <a:extLst>
              <a:ext uri="{FF2B5EF4-FFF2-40B4-BE49-F238E27FC236}">
                <a16:creationId xmlns:a16="http://schemas.microsoft.com/office/drawing/2014/main" id="{75E92D7D-34FE-37E8-DD8C-BA8A55F840AF}"/>
              </a:ext>
            </a:extLst>
          </p:cNvPr>
          <p:cNvGraphicFramePr>
            <a:graphicFrameLocks noGrp="1"/>
          </p:cNvGraphicFramePr>
          <p:nvPr>
            <p:ph idx="1"/>
            <p:extLst>
              <p:ext uri="{D42A27DB-BD31-4B8C-83A1-F6EECF244321}">
                <p14:modId xmlns:p14="http://schemas.microsoft.com/office/powerpoint/2010/main" val="954982692"/>
              </p:ext>
            </p:extLst>
          </p:nvPr>
        </p:nvGraphicFramePr>
        <p:xfrm>
          <a:off x="1023937" y="2286000"/>
          <a:ext cx="10717789"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37350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web page&#10;&#10;Description automatically generated">
            <a:extLst>
              <a:ext uri="{FF2B5EF4-FFF2-40B4-BE49-F238E27FC236}">
                <a16:creationId xmlns:a16="http://schemas.microsoft.com/office/drawing/2014/main" id="{7E6CC8F1-AA5C-9C8F-2ACB-2D321B79CD64}"/>
              </a:ext>
            </a:extLst>
          </p:cNvPr>
          <p:cNvPicPr>
            <a:picLocks noChangeAspect="1"/>
          </p:cNvPicPr>
          <p:nvPr/>
        </p:nvPicPr>
        <p:blipFill>
          <a:blip r:embed="rId2"/>
          <a:stretch>
            <a:fillRect/>
          </a:stretch>
        </p:blipFill>
        <p:spPr>
          <a:xfrm>
            <a:off x="1938337" y="223837"/>
            <a:ext cx="8315325" cy="6410325"/>
          </a:xfrm>
          <a:prstGeom prst="rect">
            <a:avLst/>
          </a:prstGeom>
        </p:spPr>
      </p:pic>
    </p:spTree>
    <p:extLst>
      <p:ext uri="{BB962C8B-B14F-4D97-AF65-F5344CB8AC3E}">
        <p14:creationId xmlns:p14="http://schemas.microsoft.com/office/powerpoint/2010/main" val="479415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3348" y="1022464"/>
            <a:ext cx="6790459" cy="543236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3"/>
          <a:stretch>
            <a:fillRect/>
          </a:stretch>
        </p:blipFill>
        <p:spPr>
          <a:xfrm>
            <a:off x="10535055" y="6034054"/>
            <a:ext cx="1385786" cy="593116"/>
          </a:xfrm>
          <a:prstGeom prst="rect">
            <a:avLst/>
          </a:prstGeom>
        </p:spPr>
      </p:pic>
    </p:spTree>
    <p:extLst>
      <p:ext uri="{BB962C8B-B14F-4D97-AF65-F5344CB8AC3E}">
        <p14:creationId xmlns:p14="http://schemas.microsoft.com/office/powerpoint/2010/main" val="2180820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4C5BDAF-CB5B-A20F-9E0F-A62366B00D2B}"/>
              </a:ext>
            </a:extLst>
          </p:cNvPr>
          <p:cNvSpPr>
            <a:spLocks noGrp="1"/>
          </p:cNvSpPr>
          <p:nvPr>
            <p:ph type="ctrTitle"/>
          </p:nvPr>
        </p:nvSpPr>
        <p:spPr>
          <a:xfrm>
            <a:off x="4713224" y="1105351"/>
            <a:ext cx="6353967" cy="3023981"/>
          </a:xfrm>
        </p:spPr>
        <p:txBody>
          <a:bodyPr anchor="b">
            <a:normAutofit/>
          </a:bodyPr>
          <a:lstStyle/>
          <a:p>
            <a:pPr algn="l"/>
            <a:r>
              <a:rPr lang="en-US" sz="4800">
                <a:solidFill>
                  <a:srgbClr val="FFFFFF"/>
                </a:solidFill>
              </a:rPr>
              <a:t>Adverse Childhood Events</a:t>
            </a:r>
          </a:p>
        </p:txBody>
      </p:sp>
      <p:sp>
        <p:nvSpPr>
          <p:cNvPr id="5" name="Subtitle 4">
            <a:extLst>
              <a:ext uri="{FF2B5EF4-FFF2-40B4-BE49-F238E27FC236}">
                <a16:creationId xmlns:a16="http://schemas.microsoft.com/office/drawing/2014/main" id="{AE5AF10F-CDCD-FFD3-74DC-39898E4D62A0}"/>
              </a:ext>
            </a:extLst>
          </p:cNvPr>
          <p:cNvSpPr>
            <a:spLocks noGrp="1"/>
          </p:cNvSpPr>
          <p:nvPr>
            <p:ph type="subTitle" idx="1"/>
          </p:nvPr>
        </p:nvSpPr>
        <p:spPr>
          <a:xfrm>
            <a:off x="4713224" y="4297556"/>
            <a:ext cx="6353968" cy="1433391"/>
          </a:xfrm>
        </p:spPr>
        <p:txBody>
          <a:bodyPr anchor="t">
            <a:normAutofit/>
          </a:bodyPr>
          <a:lstStyle/>
          <a:p>
            <a:r>
              <a:rPr lang="en-US">
                <a:solidFill>
                  <a:srgbClr val="FFFFFF"/>
                </a:solidFill>
              </a:rPr>
              <a:t>Patti Scott, DNP, APRN, NNP-BC, C-NPT</a:t>
            </a:r>
          </a:p>
          <a:p>
            <a:endParaRPr lang="en-US">
              <a:solidFill>
                <a:srgbClr val="FFFFFF"/>
              </a:solidFill>
            </a:endParaRPr>
          </a:p>
        </p:txBody>
      </p:sp>
      <p:cxnSp>
        <p:nvCxnSpPr>
          <p:cNvPr id="16" name="Straight Connector 15">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3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4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55DDF-B568-2884-3F6E-ED9ECCE79AE1}"/>
              </a:ext>
            </a:extLst>
          </p:cNvPr>
          <p:cNvSpPr>
            <a:spLocks noGrp="1"/>
          </p:cNvSpPr>
          <p:nvPr>
            <p:ph type="title"/>
          </p:nvPr>
        </p:nvSpPr>
        <p:spPr>
          <a:xfrm>
            <a:off x="1024128" y="585216"/>
            <a:ext cx="8018272" cy="1499616"/>
          </a:xfrm>
        </p:spPr>
        <p:txBody>
          <a:bodyPr>
            <a:normAutofit/>
          </a:bodyPr>
          <a:lstStyle/>
          <a:p>
            <a:r>
              <a:rPr lang="en-US"/>
              <a:t>Adverse Childhood Experiences (ACEs)</a:t>
            </a:r>
            <a:endParaRPr lang="en-US" dirty="0"/>
          </a:p>
        </p:txBody>
      </p:sp>
      <p:sp>
        <p:nvSpPr>
          <p:cNvPr id="3" name="Content Placeholder 2">
            <a:extLst>
              <a:ext uri="{FF2B5EF4-FFF2-40B4-BE49-F238E27FC236}">
                <a16:creationId xmlns:a16="http://schemas.microsoft.com/office/drawing/2014/main" id="{7A7984D5-BFA0-15F9-7151-5ED0BA9B0EA3}"/>
              </a:ext>
            </a:extLst>
          </p:cNvPr>
          <p:cNvSpPr>
            <a:spLocks noGrp="1"/>
          </p:cNvSpPr>
          <p:nvPr>
            <p:ph idx="1"/>
          </p:nvPr>
        </p:nvSpPr>
        <p:spPr>
          <a:xfrm>
            <a:off x="1024128" y="2286000"/>
            <a:ext cx="8018271" cy="4023360"/>
          </a:xfrm>
        </p:spPr>
        <p:txBody>
          <a:bodyPr>
            <a:normAutofit/>
          </a:bodyPr>
          <a:lstStyle/>
          <a:p>
            <a:r>
              <a:rPr lang="en-US" sz="2800" dirty="0"/>
              <a:t>These are potentially traumatic events that occur during our childhood (birth to 17 years)</a:t>
            </a:r>
          </a:p>
          <a:p>
            <a:pPr lvl="1"/>
            <a:r>
              <a:rPr lang="en-US" sz="2400" dirty="0"/>
              <a:t>Experiencing violence, abuse, or neglect</a:t>
            </a:r>
          </a:p>
          <a:p>
            <a:pPr lvl="1"/>
            <a:r>
              <a:rPr lang="en-US" sz="2400" dirty="0"/>
              <a:t>Witnessing violence in the home or community</a:t>
            </a:r>
          </a:p>
          <a:p>
            <a:pPr lvl="1"/>
            <a:r>
              <a:rPr lang="en-US" sz="2400" dirty="0"/>
              <a:t>Having a family member attempt or die by suicide</a:t>
            </a:r>
          </a:p>
          <a:p>
            <a:pPr lvl="1"/>
            <a:endParaRPr lang="en-US" dirty="0"/>
          </a:p>
        </p:txBody>
      </p:sp>
      <p:sp>
        <p:nvSpPr>
          <p:cNvPr id="12" name="Rectangle 1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1806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81962-E19C-4E25-236D-C4FEF31DC15F}"/>
              </a:ext>
            </a:extLst>
          </p:cNvPr>
          <p:cNvSpPr>
            <a:spLocks noGrp="1"/>
          </p:cNvSpPr>
          <p:nvPr>
            <p:ph type="title"/>
          </p:nvPr>
        </p:nvSpPr>
        <p:spPr>
          <a:xfrm>
            <a:off x="1024128" y="585216"/>
            <a:ext cx="6066818" cy="1499616"/>
          </a:xfrm>
        </p:spPr>
        <p:txBody>
          <a:bodyPr>
            <a:normAutofit/>
          </a:bodyPr>
          <a:lstStyle/>
          <a:p>
            <a:r>
              <a:rPr lang="en-US" dirty="0"/>
              <a:t>ACEs</a:t>
            </a:r>
          </a:p>
        </p:txBody>
      </p:sp>
      <p:sp>
        <p:nvSpPr>
          <p:cNvPr id="3" name="Content Placeholder 2">
            <a:extLst>
              <a:ext uri="{FF2B5EF4-FFF2-40B4-BE49-F238E27FC236}">
                <a16:creationId xmlns:a16="http://schemas.microsoft.com/office/drawing/2014/main" id="{87603945-8C3A-FD93-D99E-C02744259A9B}"/>
              </a:ext>
            </a:extLst>
          </p:cNvPr>
          <p:cNvSpPr>
            <a:spLocks noGrp="1"/>
          </p:cNvSpPr>
          <p:nvPr>
            <p:ph idx="1"/>
          </p:nvPr>
        </p:nvSpPr>
        <p:spPr>
          <a:xfrm>
            <a:off x="1024128" y="1929539"/>
            <a:ext cx="6066818" cy="4023360"/>
          </a:xfrm>
        </p:spPr>
        <p:txBody>
          <a:bodyPr>
            <a:normAutofit/>
          </a:bodyPr>
          <a:lstStyle/>
          <a:p>
            <a:r>
              <a:rPr lang="en-US" sz="2800" dirty="0"/>
              <a:t>It also includes situations in a child’s environment that can weaken their sense of safety, stability, or bonding.  Examples include:</a:t>
            </a:r>
          </a:p>
          <a:p>
            <a:pPr lvl="1"/>
            <a:r>
              <a:rPr lang="en-US" sz="2400" dirty="0">
                <a:solidFill>
                  <a:schemeClr val="accent1"/>
                </a:solidFill>
              </a:rPr>
              <a:t>Substance use</a:t>
            </a:r>
          </a:p>
          <a:p>
            <a:pPr lvl="1"/>
            <a:r>
              <a:rPr lang="en-US" sz="2400" dirty="0"/>
              <a:t>Mental health</a:t>
            </a:r>
          </a:p>
          <a:p>
            <a:pPr lvl="1"/>
            <a:r>
              <a:rPr lang="en-US" sz="2400" dirty="0">
                <a:solidFill>
                  <a:schemeClr val="accent1"/>
                </a:solidFill>
              </a:rPr>
              <a:t>Instability due to parental separation or family members being incarcerated</a:t>
            </a:r>
          </a:p>
          <a:p>
            <a:pPr lvl="1"/>
            <a:r>
              <a:rPr lang="en-US" sz="2400" dirty="0"/>
              <a:t>Home and/or food instability</a:t>
            </a:r>
          </a:p>
          <a:p>
            <a:pPr lvl="1"/>
            <a:r>
              <a:rPr lang="en-US" sz="2400" dirty="0">
                <a:solidFill>
                  <a:schemeClr val="accent1"/>
                </a:solidFill>
              </a:rPr>
              <a:t>Discrimination</a:t>
            </a:r>
          </a:p>
          <a:p>
            <a:pPr lvl="1"/>
            <a:endParaRPr lang="en-US" dirty="0"/>
          </a:p>
        </p:txBody>
      </p:sp>
      <p:pic>
        <p:nvPicPr>
          <p:cNvPr id="5" name="Picture 4" descr="A hand of two adults and a kid on top of each other">
            <a:extLst>
              <a:ext uri="{FF2B5EF4-FFF2-40B4-BE49-F238E27FC236}">
                <a16:creationId xmlns:a16="http://schemas.microsoft.com/office/drawing/2014/main" id="{53D12721-83BF-067A-4540-E804EBDD2370}"/>
              </a:ext>
            </a:extLst>
          </p:cNvPr>
          <p:cNvPicPr>
            <a:picLocks noChangeAspect="1"/>
          </p:cNvPicPr>
          <p:nvPr/>
        </p:nvPicPr>
        <p:blipFill>
          <a:blip r:embed="rId3"/>
          <a:srcRect l="31023" r="23817" b="-1"/>
          <a:stretch>
            <a:fillRect/>
          </a:stretch>
        </p:blipFill>
        <p:spPr>
          <a:xfrm>
            <a:off x="7552266" y="10"/>
            <a:ext cx="4639733" cy="6857990"/>
          </a:xfrm>
          <a:prstGeom prst="rect">
            <a:avLst/>
          </a:prstGeom>
        </p:spPr>
      </p:pic>
    </p:spTree>
    <p:extLst>
      <p:ext uri="{BB962C8B-B14F-4D97-AF65-F5344CB8AC3E}">
        <p14:creationId xmlns:p14="http://schemas.microsoft.com/office/powerpoint/2010/main" val="354879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27F2D-EAE4-15B4-7A1B-41A50B357B61}"/>
              </a:ext>
            </a:extLst>
          </p:cNvPr>
          <p:cNvSpPr>
            <a:spLocks noGrp="1"/>
          </p:cNvSpPr>
          <p:nvPr>
            <p:ph type="title"/>
          </p:nvPr>
        </p:nvSpPr>
        <p:spPr>
          <a:xfrm>
            <a:off x="1024128" y="585216"/>
            <a:ext cx="9720072" cy="1499616"/>
          </a:xfrm>
        </p:spPr>
        <p:txBody>
          <a:bodyPr>
            <a:normAutofit/>
          </a:bodyPr>
          <a:lstStyle/>
          <a:p>
            <a:r>
              <a:rPr lang="en-US" dirty="0"/>
              <a:t>Who is most at risk for ACEs?</a:t>
            </a:r>
          </a:p>
        </p:txBody>
      </p:sp>
      <p:graphicFrame>
        <p:nvGraphicFramePr>
          <p:cNvPr id="5" name="Content Placeholder 2">
            <a:extLst>
              <a:ext uri="{FF2B5EF4-FFF2-40B4-BE49-F238E27FC236}">
                <a16:creationId xmlns:a16="http://schemas.microsoft.com/office/drawing/2014/main" id="{BF0EC028-C2DA-678A-6BD5-2C00B5CEC22F}"/>
              </a:ext>
            </a:extLst>
          </p:cNvPr>
          <p:cNvGraphicFramePr>
            <a:graphicFrameLocks noGrp="1"/>
          </p:cNvGraphicFramePr>
          <p:nvPr>
            <p:ph idx="1"/>
            <p:extLst>
              <p:ext uri="{D42A27DB-BD31-4B8C-83A1-F6EECF244321}">
                <p14:modId xmlns:p14="http://schemas.microsoft.com/office/powerpoint/2010/main" val="50356227"/>
              </p:ext>
            </p:extLst>
          </p:nvPr>
        </p:nvGraphicFramePr>
        <p:xfrm>
          <a:off x="1023938" y="1619573"/>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3739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BADB1-A43A-DDEE-9C9D-8BA0FA799EDC}"/>
              </a:ext>
            </a:extLst>
          </p:cNvPr>
          <p:cNvSpPr>
            <a:spLocks noGrp="1"/>
          </p:cNvSpPr>
          <p:nvPr>
            <p:ph type="title"/>
          </p:nvPr>
        </p:nvSpPr>
        <p:spPr>
          <a:xfrm>
            <a:off x="1024128" y="585216"/>
            <a:ext cx="6066818" cy="1499616"/>
          </a:xfrm>
        </p:spPr>
        <p:txBody>
          <a:bodyPr>
            <a:normAutofit/>
          </a:bodyPr>
          <a:lstStyle/>
          <a:p>
            <a:r>
              <a:rPr lang="en-US" dirty="0"/>
              <a:t>Effects</a:t>
            </a:r>
          </a:p>
        </p:txBody>
      </p:sp>
      <p:sp>
        <p:nvSpPr>
          <p:cNvPr id="3" name="Content Placeholder 2">
            <a:extLst>
              <a:ext uri="{FF2B5EF4-FFF2-40B4-BE49-F238E27FC236}">
                <a16:creationId xmlns:a16="http://schemas.microsoft.com/office/drawing/2014/main" id="{DB2985EF-6A1E-AE39-0B6B-C7ACD846FA85}"/>
              </a:ext>
            </a:extLst>
          </p:cNvPr>
          <p:cNvSpPr>
            <a:spLocks noGrp="1"/>
          </p:cNvSpPr>
          <p:nvPr>
            <p:ph idx="1"/>
          </p:nvPr>
        </p:nvSpPr>
        <p:spPr>
          <a:xfrm>
            <a:off x="1024128" y="2286000"/>
            <a:ext cx="6066818" cy="4023360"/>
          </a:xfrm>
        </p:spPr>
        <p:txBody>
          <a:bodyPr>
            <a:normAutofit/>
          </a:bodyPr>
          <a:lstStyle/>
          <a:p>
            <a:r>
              <a:rPr lang="en-US" sz="3200" dirty="0"/>
              <a:t>Toxic stress from ACEs can negatively affect: </a:t>
            </a:r>
          </a:p>
          <a:p>
            <a:pPr lvl="1"/>
            <a:r>
              <a:rPr lang="en-US" sz="2800" dirty="0">
                <a:solidFill>
                  <a:schemeClr val="accent1"/>
                </a:solidFill>
              </a:rPr>
              <a:t>Brain development</a:t>
            </a:r>
          </a:p>
          <a:p>
            <a:pPr lvl="1"/>
            <a:r>
              <a:rPr lang="en-US" sz="2800" dirty="0"/>
              <a:t>Immune function</a:t>
            </a:r>
          </a:p>
          <a:p>
            <a:pPr lvl="1"/>
            <a:r>
              <a:rPr lang="en-US" sz="2800" dirty="0">
                <a:solidFill>
                  <a:schemeClr val="accent1"/>
                </a:solidFill>
              </a:rPr>
              <a:t>Response to stress</a:t>
            </a:r>
          </a:p>
          <a:p>
            <a:pPr lvl="1"/>
            <a:endParaRPr lang="en-US" dirty="0"/>
          </a:p>
        </p:txBody>
      </p:sp>
      <p:pic>
        <p:nvPicPr>
          <p:cNvPr id="6" name="Picture 5" descr="Person with idea concept">
            <a:extLst>
              <a:ext uri="{FF2B5EF4-FFF2-40B4-BE49-F238E27FC236}">
                <a16:creationId xmlns:a16="http://schemas.microsoft.com/office/drawing/2014/main" id="{C541C1CA-078E-F041-4CC7-531D6F7AC36B}"/>
              </a:ext>
            </a:extLst>
          </p:cNvPr>
          <p:cNvPicPr>
            <a:picLocks noChangeAspect="1"/>
          </p:cNvPicPr>
          <p:nvPr/>
        </p:nvPicPr>
        <p:blipFill>
          <a:blip r:embed="rId3"/>
          <a:srcRect l="31651" r="23189" b="-1"/>
          <a:stretch>
            <a:fillRect/>
          </a:stretch>
        </p:blipFill>
        <p:spPr>
          <a:xfrm>
            <a:off x="7552266" y="10"/>
            <a:ext cx="4639733" cy="6857990"/>
          </a:xfrm>
          <a:prstGeom prst="rect">
            <a:avLst/>
          </a:prstGeom>
        </p:spPr>
      </p:pic>
    </p:spTree>
    <p:extLst>
      <p:ext uri="{BB962C8B-B14F-4D97-AF65-F5344CB8AC3E}">
        <p14:creationId xmlns:p14="http://schemas.microsoft.com/office/powerpoint/2010/main" val="23515027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7F6F8-3A50-FB5B-7AB9-860C0C3B78B7}"/>
              </a:ext>
            </a:extLst>
          </p:cNvPr>
          <p:cNvSpPr>
            <a:spLocks noGrp="1"/>
          </p:cNvSpPr>
          <p:nvPr>
            <p:ph type="title"/>
          </p:nvPr>
        </p:nvSpPr>
        <p:spPr>
          <a:xfrm>
            <a:off x="1024128" y="585216"/>
            <a:ext cx="8018272" cy="1499616"/>
          </a:xfrm>
        </p:spPr>
        <p:txBody>
          <a:bodyPr>
            <a:normAutofit/>
          </a:bodyPr>
          <a:lstStyle/>
          <a:p>
            <a:r>
              <a:rPr lang="en-US"/>
              <a:t>Outcomes</a:t>
            </a:r>
          </a:p>
        </p:txBody>
      </p:sp>
      <p:sp>
        <p:nvSpPr>
          <p:cNvPr id="3" name="Content Placeholder 2">
            <a:extLst>
              <a:ext uri="{FF2B5EF4-FFF2-40B4-BE49-F238E27FC236}">
                <a16:creationId xmlns:a16="http://schemas.microsoft.com/office/drawing/2014/main" id="{3156295D-93B9-555E-984E-61816DCAA9AB}"/>
              </a:ext>
            </a:extLst>
          </p:cNvPr>
          <p:cNvSpPr>
            <a:spLocks noGrp="1"/>
          </p:cNvSpPr>
          <p:nvPr>
            <p:ph idx="1"/>
          </p:nvPr>
        </p:nvSpPr>
        <p:spPr>
          <a:xfrm>
            <a:off x="1024128" y="2286000"/>
            <a:ext cx="8018271" cy="4023360"/>
          </a:xfrm>
        </p:spPr>
        <p:txBody>
          <a:bodyPr>
            <a:normAutofit/>
          </a:bodyPr>
          <a:lstStyle/>
          <a:p>
            <a:r>
              <a:rPr lang="en-US" dirty="0"/>
              <a:t>Can have lasting effects on health/well-being and life opportunities: </a:t>
            </a:r>
          </a:p>
          <a:p>
            <a:pPr lvl="1"/>
            <a:r>
              <a:rPr lang="en-US" dirty="0">
                <a:solidFill>
                  <a:schemeClr val="accent1"/>
                </a:solidFill>
              </a:rPr>
              <a:t>Limits education opportunities </a:t>
            </a:r>
          </a:p>
          <a:p>
            <a:pPr lvl="1"/>
            <a:r>
              <a:rPr lang="en-US" dirty="0"/>
              <a:t>Limits job potential</a:t>
            </a:r>
          </a:p>
          <a:p>
            <a:pPr lvl="1"/>
            <a:r>
              <a:rPr lang="en-US" dirty="0">
                <a:solidFill>
                  <a:schemeClr val="accent1"/>
                </a:solidFill>
              </a:rPr>
              <a:t>Increases the risk of injury, STDs, and involvement in sex trafficking</a:t>
            </a:r>
          </a:p>
          <a:p>
            <a:pPr lvl="1"/>
            <a:r>
              <a:rPr lang="en-US" dirty="0"/>
              <a:t>Increases the risk of teen pregnancy, pregnancy complications, and even fetal death</a:t>
            </a:r>
          </a:p>
          <a:p>
            <a:pPr lvl="1"/>
            <a:r>
              <a:rPr lang="en-US" dirty="0">
                <a:solidFill>
                  <a:schemeClr val="accent1"/>
                </a:solidFill>
              </a:rPr>
              <a:t>Increases the risk for cancer, diabetes, heart disease, suicide</a:t>
            </a:r>
          </a:p>
        </p:txBody>
      </p:sp>
      <p:sp>
        <p:nvSpPr>
          <p:cNvPr id="19" name="Rectangle 18">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383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9A3FD3A-4B27-4028-BA57-0810F205B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461F8B-A17E-4AE4-92BC-BA2E49E1A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6613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8004D7-B6E8-D256-FCB9-D7C02D1889F0}"/>
              </a:ext>
            </a:extLst>
          </p:cNvPr>
          <p:cNvSpPr>
            <a:spLocks noGrp="1"/>
          </p:cNvSpPr>
          <p:nvPr>
            <p:ph type="ctrTitle"/>
          </p:nvPr>
        </p:nvSpPr>
        <p:spPr>
          <a:xfrm>
            <a:off x="457200" y="640080"/>
            <a:ext cx="3185917" cy="3034857"/>
          </a:xfrm>
        </p:spPr>
        <p:txBody>
          <a:bodyPr anchor="b">
            <a:normAutofit/>
          </a:bodyPr>
          <a:lstStyle/>
          <a:p>
            <a:r>
              <a:rPr lang="en-US" sz="4400">
                <a:solidFill>
                  <a:srgbClr val="FFFFFF"/>
                </a:solidFill>
              </a:rPr>
              <a:t>TIPQC Summer SIMS</a:t>
            </a:r>
          </a:p>
        </p:txBody>
      </p:sp>
      <p:sp>
        <p:nvSpPr>
          <p:cNvPr id="3" name="Subtitle 2">
            <a:extLst>
              <a:ext uri="{FF2B5EF4-FFF2-40B4-BE49-F238E27FC236}">
                <a16:creationId xmlns:a16="http://schemas.microsoft.com/office/drawing/2014/main" id="{D7BF6873-81B5-2327-61F6-E61F3F55AB58}"/>
              </a:ext>
            </a:extLst>
          </p:cNvPr>
          <p:cNvSpPr>
            <a:spLocks noGrp="1"/>
          </p:cNvSpPr>
          <p:nvPr>
            <p:ph type="subTitle" idx="1"/>
          </p:nvPr>
        </p:nvSpPr>
        <p:spPr>
          <a:xfrm>
            <a:off x="638921" y="3849539"/>
            <a:ext cx="3004195" cy="2359417"/>
          </a:xfrm>
        </p:spPr>
        <p:txBody>
          <a:bodyPr anchor="t">
            <a:normAutofit/>
          </a:bodyPr>
          <a:lstStyle/>
          <a:p>
            <a:pPr algn="r"/>
            <a:r>
              <a:rPr lang="en-US" sz="1600">
                <a:solidFill>
                  <a:srgbClr val="FFFFFF"/>
                </a:solidFill>
              </a:rPr>
              <a:t>2020</a:t>
            </a:r>
          </a:p>
          <a:p>
            <a:pPr algn="r"/>
            <a:r>
              <a:rPr lang="en-US" sz="1600">
                <a:solidFill>
                  <a:srgbClr val="FFFFFF"/>
                </a:solidFill>
              </a:rPr>
              <a:t>2021</a:t>
            </a:r>
          </a:p>
          <a:p>
            <a:pPr algn="r"/>
            <a:r>
              <a:rPr lang="en-US" sz="1600">
                <a:solidFill>
                  <a:srgbClr val="FFFFFF"/>
                </a:solidFill>
              </a:rPr>
              <a:t>2022</a:t>
            </a:r>
          </a:p>
          <a:p>
            <a:pPr algn="r"/>
            <a:r>
              <a:rPr lang="en-US" sz="1600">
                <a:solidFill>
                  <a:srgbClr val="FFFFFF"/>
                </a:solidFill>
              </a:rPr>
              <a:t>2023</a:t>
            </a:r>
          </a:p>
          <a:p>
            <a:pPr algn="r"/>
            <a:r>
              <a:rPr lang="en-US" sz="1600">
                <a:solidFill>
                  <a:srgbClr val="FFFFFF"/>
                </a:solidFill>
              </a:rPr>
              <a:t>2024- AWHONN OB Emergencies</a:t>
            </a:r>
          </a:p>
          <a:p>
            <a:pPr algn="r"/>
            <a:r>
              <a:rPr lang="en-US" sz="1600">
                <a:solidFill>
                  <a:srgbClr val="FFFFFF"/>
                </a:solidFill>
              </a:rPr>
              <a:t>2025 </a:t>
            </a:r>
          </a:p>
        </p:txBody>
      </p:sp>
      <p:cxnSp>
        <p:nvCxnSpPr>
          <p:cNvPr id="16" name="Straight Connector 15">
            <a:extLst>
              <a:ext uri="{FF2B5EF4-FFF2-40B4-BE49-F238E27FC236}">
                <a16:creationId xmlns:a16="http://schemas.microsoft.com/office/drawing/2014/main" id="{5E450F13-FCAB-474F-93BB-704690139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8749" y="3765314"/>
            <a:ext cx="2834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5" name="Picture 4" descr="A group of people in a room&#10;&#10;AI-generated content may be incorrect.">
            <a:extLst>
              <a:ext uri="{FF2B5EF4-FFF2-40B4-BE49-F238E27FC236}">
                <a16:creationId xmlns:a16="http://schemas.microsoft.com/office/drawing/2014/main" id="{290B560E-DA24-28E0-F74E-53ADFAEBDD5C}"/>
              </a:ext>
            </a:extLst>
          </p:cNvPr>
          <p:cNvPicPr>
            <a:picLocks noChangeAspect="1"/>
          </p:cNvPicPr>
          <p:nvPr/>
        </p:nvPicPr>
        <p:blipFill>
          <a:blip r:embed="rId2">
            <a:extLst>
              <a:ext uri="{28A0092B-C50C-407E-A947-70E740481C1C}">
                <a14:useLocalDpi xmlns:a14="http://schemas.microsoft.com/office/drawing/2010/main" val="0"/>
              </a:ext>
            </a:extLst>
          </a:blip>
          <a:srcRect r="9975" b="5"/>
          <a:stretch>
            <a:fillRect/>
          </a:stretch>
        </p:blipFill>
        <p:spPr>
          <a:xfrm>
            <a:off x="4273157" y="1902689"/>
            <a:ext cx="3659111" cy="3048260"/>
          </a:xfrm>
          <a:prstGeom prst="rect">
            <a:avLst/>
          </a:prstGeom>
        </p:spPr>
      </p:pic>
      <p:cxnSp>
        <p:nvCxnSpPr>
          <p:cNvPr id="18" name="Straight Connector 17">
            <a:extLst>
              <a:ext uri="{FF2B5EF4-FFF2-40B4-BE49-F238E27FC236}">
                <a16:creationId xmlns:a16="http://schemas.microsoft.com/office/drawing/2014/main" id="{00E7859C-56C8-49DC-ABF5-6C538427CDA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5130" y="1963779"/>
            <a:ext cx="0" cy="292608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group of people in a hospital room&#10;&#10;AI-generated content may be incorrect.">
            <a:extLst>
              <a:ext uri="{FF2B5EF4-FFF2-40B4-BE49-F238E27FC236}">
                <a16:creationId xmlns:a16="http://schemas.microsoft.com/office/drawing/2014/main" id="{AC3E08E4-A09C-10FE-395E-8621351D8E3B}"/>
              </a:ext>
            </a:extLst>
          </p:cNvPr>
          <p:cNvPicPr>
            <a:picLocks noChangeAspect="1"/>
          </p:cNvPicPr>
          <p:nvPr/>
        </p:nvPicPr>
        <p:blipFill>
          <a:blip r:embed="rId3">
            <a:extLst>
              <a:ext uri="{28A0092B-C50C-407E-A947-70E740481C1C}">
                <a14:useLocalDpi xmlns:a14="http://schemas.microsoft.com/office/drawing/2010/main" val="0"/>
              </a:ext>
            </a:extLst>
          </a:blip>
          <a:srcRect r="3" b="28598"/>
          <a:stretch>
            <a:fillRect/>
          </a:stretch>
        </p:blipFill>
        <p:spPr>
          <a:xfrm>
            <a:off x="8254001" y="1691984"/>
            <a:ext cx="3644400" cy="3469669"/>
          </a:xfrm>
          <a:prstGeom prst="rect">
            <a:avLst/>
          </a:prstGeom>
        </p:spPr>
      </p:pic>
    </p:spTree>
    <p:extLst>
      <p:ext uri="{BB962C8B-B14F-4D97-AF65-F5344CB8AC3E}">
        <p14:creationId xmlns:p14="http://schemas.microsoft.com/office/powerpoint/2010/main" val="17785648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ACB07D-BFB8-5ADC-1570-91506DD1313F}"/>
              </a:ext>
            </a:extLst>
          </p:cNvPr>
          <p:cNvSpPr>
            <a:spLocks noGrp="1"/>
          </p:cNvSpPr>
          <p:nvPr>
            <p:ph type="ctrTitle"/>
          </p:nvPr>
        </p:nvSpPr>
        <p:spPr>
          <a:xfrm>
            <a:off x="4713224" y="1105351"/>
            <a:ext cx="6353967" cy="3023981"/>
          </a:xfrm>
        </p:spPr>
        <p:txBody>
          <a:bodyPr anchor="b">
            <a:normAutofit/>
          </a:bodyPr>
          <a:lstStyle/>
          <a:p>
            <a:pPr algn="l"/>
            <a:r>
              <a:rPr lang="en-US" sz="4800">
                <a:solidFill>
                  <a:srgbClr val="FFFFFF"/>
                </a:solidFill>
              </a:rPr>
              <a:t>Language Matters</a:t>
            </a:r>
          </a:p>
        </p:txBody>
      </p:sp>
      <p:sp>
        <p:nvSpPr>
          <p:cNvPr id="3" name="Subtitle 2">
            <a:extLst>
              <a:ext uri="{FF2B5EF4-FFF2-40B4-BE49-F238E27FC236}">
                <a16:creationId xmlns:a16="http://schemas.microsoft.com/office/drawing/2014/main" id="{F1049E21-0513-5011-A327-52331A284463}"/>
              </a:ext>
            </a:extLst>
          </p:cNvPr>
          <p:cNvSpPr>
            <a:spLocks noGrp="1"/>
          </p:cNvSpPr>
          <p:nvPr>
            <p:ph type="subTitle" idx="1"/>
          </p:nvPr>
        </p:nvSpPr>
        <p:spPr>
          <a:xfrm>
            <a:off x="4713224" y="4297556"/>
            <a:ext cx="6353968" cy="1433391"/>
          </a:xfrm>
        </p:spPr>
        <p:txBody>
          <a:bodyPr anchor="t">
            <a:normAutofit/>
          </a:bodyPr>
          <a:lstStyle/>
          <a:p>
            <a:endParaRPr lang="en-US">
              <a:solidFill>
                <a:srgbClr val="FFFFFF"/>
              </a:solidFill>
            </a:endParaRP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78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6EA-618E-72E7-C38A-37DBB98BA105}"/>
              </a:ext>
            </a:extLst>
          </p:cNvPr>
          <p:cNvSpPr>
            <a:spLocks noGrp="1"/>
          </p:cNvSpPr>
          <p:nvPr>
            <p:ph type="title"/>
          </p:nvPr>
        </p:nvSpPr>
        <p:spPr>
          <a:xfrm>
            <a:off x="1024128" y="585216"/>
            <a:ext cx="6066818" cy="1499616"/>
          </a:xfrm>
        </p:spPr>
        <p:txBody>
          <a:bodyPr>
            <a:normAutofit/>
          </a:bodyPr>
          <a:lstStyle/>
          <a:p>
            <a:r>
              <a:rPr lang="en-US" dirty="0"/>
              <a:t>Stigma…</a:t>
            </a:r>
          </a:p>
        </p:txBody>
      </p:sp>
      <p:sp>
        <p:nvSpPr>
          <p:cNvPr id="3" name="Content Placeholder 2">
            <a:extLst>
              <a:ext uri="{FF2B5EF4-FFF2-40B4-BE49-F238E27FC236}">
                <a16:creationId xmlns:a16="http://schemas.microsoft.com/office/drawing/2014/main" id="{87BE4F93-C4B2-C4E7-7C45-7648AE925CB3}"/>
              </a:ext>
            </a:extLst>
          </p:cNvPr>
          <p:cNvSpPr>
            <a:spLocks noGrp="1"/>
          </p:cNvSpPr>
          <p:nvPr>
            <p:ph idx="1"/>
          </p:nvPr>
        </p:nvSpPr>
        <p:spPr>
          <a:xfrm>
            <a:off x="1024128" y="2286000"/>
            <a:ext cx="6066818" cy="4023360"/>
          </a:xfrm>
        </p:spPr>
        <p:txBody>
          <a:bodyPr>
            <a:normAutofit/>
          </a:bodyPr>
          <a:lstStyle/>
          <a:p>
            <a:r>
              <a:rPr lang="en-US" dirty="0"/>
              <a:t>Discriminates against people and marginalizes them</a:t>
            </a:r>
          </a:p>
          <a:p>
            <a:r>
              <a:rPr lang="en-US" dirty="0">
                <a:solidFill>
                  <a:schemeClr val="accent1"/>
                </a:solidFill>
              </a:rPr>
              <a:t>Creates barriers to accessing what is needed to survive and thrive – healthcare, housing, income, and social services</a:t>
            </a:r>
          </a:p>
          <a:p>
            <a:r>
              <a:rPr lang="en-US" dirty="0"/>
              <a:t>Can lead to anxiety, isolation and loss of self-love</a:t>
            </a:r>
          </a:p>
          <a:p>
            <a:r>
              <a:rPr lang="en-US" dirty="0">
                <a:solidFill>
                  <a:schemeClr val="accent1"/>
                </a:solidFill>
              </a:rPr>
              <a:t>Strips individuals of their dignity and autonomy</a:t>
            </a:r>
          </a:p>
          <a:p>
            <a:pPr lvl="1"/>
            <a:r>
              <a:rPr lang="en-US" dirty="0"/>
              <a:t>If you are told over and over that you are worthless, what will you begin to think about yourself?   </a:t>
            </a:r>
          </a:p>
        </p:txBody>
      </p:sp>
      <p:pic>
        <p:nvPicPr>
          <p:cNvPr id="6" name="Picture 5" descr="Heart and house paper cutout on a white wood background">
            <a:extLst>
              <a:ext uri="{FF2B5EF4-FFF2-40B4-BE49-F238E27FC236}">
                <a16:creationId xmlns:a16="http://schemas.microsoft.com/office/drawing/2014/main" id="{A73A0C87-28BF-9422-96F6-F68AC855FCB8}"/>
              </a:ext>
            </a:extLst>
          </p:cNvPr>
          <p:cNvPicPr>
            <a:picLocks noChangeAspect="1"/>
          </p:cNvPicPr>
          <p:nvPr/>
        </p:nvPicPr>
        <p:blipFill>
          <a:blip r:embed="rId2"/>
          <a:srcRect l="5664" r="49176" b="-1"/>
          <a:stretch>
            <a:fillRect/>
          </a:stretch>
        </p:blipFill>
        <p:spPr>
          <a:xfrm>
            <a:off x="7552266" y="10"/>
            <a:ext cx="4639733" cy="6857990"/>
          </a:xfrm>
          <a:prstGeom prst="rect">
            <a:avLst/>
          </a:prstGeom>
        </p:spPr>
      </p:pic>
    </p:spTree>
    <p:extLst>
      <p:ext uri="{BB962C8B-B14F-4D97-AF65-F5344CB8AC3E}">
        <p14:creationId xmlns:p14="http://schemas.microsoft.com/office/powerpoint/2010/main" val="397858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77788C6-C9A3-F7E5-72BE-3BFF2F19CDC9}"/>
              </a:ext>
            </a:extLst>
          </p:cNvPr>
          <p:cNvPicPr>
            <a:picLocks noGrp="1" noChangeAspect="1"/>
          </p:cNvPicPr>
          <p:nvPr>
            <p:ph idx="1"/>
          </p:nvPr>
        </p:nvPicPr>
        <p:blipFill>
          <a:blip r:embed="rId2"/>
          <a:stretch>
            <a:fillRect/>
          </a:stretch>
        </p:blipFill>
        <p:spPr>
          <a:xfrm>
            <a:off x="1043250" y="71949"/>
            <a:ext cx="8942414" cy="6786051"/>
          </a:xfrm>
          <a:prstGeom prst="rect">
            <a:avLst/>
          </a:prstGeom>
        </p:spPr>
      </p:pic>
      <p:sp>
        <p:nvSpPr>
          <p:cNvPr id="3" name="TextBox 2">
            <a:extLst>
              <a:ext uri="{FF2B5EF4-FFF2-40B4-BE49-F238E27FC236}">
                <a16:creationId xmlns:a16="http://schemas.microsoft.com/office/drawing/2014/main" id="{AD52C442-4BAB-0E07-5E44-F8B93DB41A10}"/>
              </a:ext>
            </a:extLst>
          </p:cNvPr>
          <p:cNvSpPr txBox="1"/>
          <p:nvPr/>
        </p:nvSpPr>
        <p:spPr>
          <a:xfrm>
            <a:off x="9616633" y="5806422"/>
            <a:ext cx="2575367" cy="769441"/>
          </a:xfrm>
          <a:prstGeom prst="rect">
            <a:avLst/>
          </a:prstGeom>
          <a:noFill/>
        </p:spPr>
        <p:txBody>
          <a:bodyPr wrap="square">
            <a:spAutoFit/>
          </a:bodyPr>
          <a:lstStyle/>
          <a:p>
            <a:r>
              <a:rPr lang="en-US" sz="1100" dirty="0"/>
              <a:t>Pregnancy and Substance  Use: A Harm Reduction Toolkit, Not Dated</a:t>
            </a:r>
          </a:p>
          <a:p>
            <a:r>
              <a:rPr lang="en-US" sz="1100" dirty="0"/>
              <a:t>National Harm Reduction Coalition &amp; The Academy of Perinatal Harm Reduction</a:t>
            </a:r>
          </a:p>
        </p:txBody>
      </p:sp>
    </p:spTree>
    <p:extLst>
      <p:ext uri="{BB962C8B-B14F-4D97-AF65-F5344CB8AC3E}">
        <p14:creationId xmlns:p14="http://schemas.microsoft.com/office/powerpoint/2010/main" val="373428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29EB6-E4C3-5FEF-899E-8EA773EDA812}"/>
              </a:ext>
            </a:extLst>
          </p:cNvPr>
          <p:cNvSpPr>
            <a:spLocks noGrp="1"/>
          </p:cNvSpPr>
          <p:nvPr>
            <p:ph type="title"/>
          </p:nvPr>
        </p:nvSpPr>
        <p:spPr>
          <a:xfrm>
            <a:off x="1024128" y="585216"/>
            <a:ext cx="8018272" cy="1499616"/>
          </a:xfrm>
        </p:spPr>
        <p:txBody>
          <a:bodyPr>
            <a:normAutofit/>
          </a:bodyPr>
          <a:lstStyle/>
          <a:p>
            <a:r>
              <a:rPr lang="en-US" dirty="0"/>
              <a:t>Unconditional Positive Regard</a:t>
            </a:r>
          </a:p>
        </p:txBody>
      </p:sp>
      <p:sp>
        <p:nvSpPr>
          <p:cNvPr id="3" name="Content Placeholder 2">
            <a:extLst>
              <a:ext uri="{FF2B5EF4-FFF2-40B4-BE49-F238E27FC236}">
                <a16:creationId xmlns:a16="http://schemas.microsoft.com/office/drawing/2014/main" id="{42F9752E-3BCB-4CF9-391C-2FECB65EB1F9}"/>
              </a:ext>
            </a:extLst>
          </p:cNvPr>
          <p:cNvSpPr>
            <a:spLocks noGrp="1"/>
          </p:cNvSpPr>
          <p:nvPr>
            <p:ph idx="1"/>
          </p:nvPr>
        </p:nvSpPr>
        <p:spPr>
          <a:xfrm>
            <a:off x="1024128" y="1821051"/>
            <a:ext cx="8018271" cy="4023360"/>
          </a:xfrm>
        </p:spPr>
        <p:txBody>
          <a:bodyPr>
            <a:normAutofit/>
          </a:bodyPr>
          <a:lstStyle/>
          <a:p>
            <a:r>
              <a:rPr lang="en-US" sz="1900" dirty="0"/>
              <a:t>Accept and value people for who they are, irrespective of their behavior or choices</a:t>
            </a:r>
          </a:p>
          <a:p>
            <a:r>
              <a:rPr lang="en-US" sz="1900" dirty="0">
                <a:solidFill>
                  <a:schemeClr val="accent1"/>
                </a:solidFill>
              </a:rPr>
              <a:t>Care and accept without judgement, criticism, or evaluation </a:t>
            </a:r>
          </a:p>
          <a:p>
            <a:r>
              <a:rPr lang="en-US" sz="1900" dirty="0"/>
              <a:t>Assumes that people are inherently good</a:t>
            </a:r>
          </a:p>
          <a:p>
            <a:r>
              <a:rPr lang="en-US" sz="1900" dirty="0">
                <a:solidFill>
                  <a:schemeClr val="accent1"/>
                </a:solidFill>
              </a:rPr>
              <a:t>You want what is best for them</a:t>
            </a:r>
          </a:p>
          <a:p>
            <a:r>
              <a:rPr lang="en-US" sz="1900" dirty="0"/>
              <a:t>You believe they are competent and capable of choosing what is right for them based on their unique circumstances</a:t>
            </a:r>
          </a:p>
          <a:p>
            <a:r>
              <a:rPr lang="en-US" sz="1900" dirty="0">
                <a:solidFill>
                  <a:schemeClr val="accent1"/>
                </a:solidFill>
              </a:rPr>
              <a:t>You respect their right to make important decisions about their body and their health</a:t>
            </a:r>
          </a:p>
          <a:p>
            <a:r>
              <a:rPr lang="en-US" sz="1900" dirty="0"/>
              <a:t>You talk to the whole person, not just their substance use/infection/circumstances</a:t>
            </a:r>
          </a:p>
          <a:p>
            <a:endParaRPr lang="en-US" sz="1900"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79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What Is Unconditional Positive Regard?">
            <a:extLst>
              <a:ext uri="{FF2B5EF4-FFF2-40B4-BE49-F238E27FC236}">
                <a16:creationId xmlns:a16="http://schemas.microsoft.com/office/drawing/2014/main" id="{8681DCE5-B0BC-A08B-95D1-8AD6E507B75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452363" y="262040"/>
            <a:ext cx="6941913" cy="6512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EEE023-6FE4-11E7-03FB-858DD5DD2E8C}"/>
              </a:ext>
            </a:extLst>
          </p:cNvPr>
          <p:cNvSpPr txBox="1"/>
          <p:nvPr/>
        </p:nvSpPr>
        <p:spPr>
          <a:xfrm>
            <a:off x="219758" y="262040"/>
            <a:ext cx="3541751" cy="430887"/>
          </a:xfrm>
          <a:prstGeom prst="rect">
            <a:avLst/>
          </a:prstGeom>
          <a:noFill/>
        </p:spPr>
        <p:txBody>
          <a:bodyPr wrap="square">
            <a:spAutoFit/>
          </a:bodyPr>
          <a:lstStyle/>
          <a:p>
            <a:r>
              <a:rPr lang="en-US" sz="1100" dirty="0"/>
              <a:t>https://</a:t>
            </a:r>
            <a:r>
              <a:rPr lang="en-US" sz="1100" dirty="0" err="1"/>
              <a:t>www.explorepsychology.com</a:t>
            </a:r>
            <a:r>
              <a:rPr lang="en-US" sz="1100" dirty="0"/>
              <a:t>/the-power-of-unconditional-positive-regard/</a:t>
            </a:r>
          </a:p>
        </p:txBody>
      </p:sp>
    </p:spTree>
    <p:extLst>
      <p:ext uri="{BB962C8B-B14F-4D97-AF65-F5344CB8AC3E}">
        <p14:creationId xmlns:p14="http://schemas.microsoft.com/office/powerpoint/2010/main" val="2406062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A219-7125-1AF9-BB85-A3F0D6C38F3C}"/>
              </a:ext>
            </a:extLst>
          </p:cNvPr>
          <p:cNvSpPr>
            <a:spLocks noGrp="1"/>
          </p:cNvSpPr>
          <p:nvPr>
            <p:ph type="title"/>
          </p:nvPr>
        </p:nvSpPr>
        <p:spPr/>
        <p:txBody>
          <a:bodyPr/>
          <a:lstStyle/>
          <a:p>
            <a:r>
              <a:rPr lang="en-US" dirty="0"/>
              <a:t>When people feel “positive regard”….</a:t>
            </a:r>
          </a:p>
        </p:txBody>
      </p:sp>
      <p:sp>
        <p:nvSpPr>
          <p:cNvPr id="3" name="Content Placeholder 2">
            <a:extLst>
              <a:ext uri="{FF2B5EF4-FFF2-40B4-BE49-F238E27FC236}">
                <a16:creationId xmlns:a16="http://schemas.microsoft.com/office/drawing/2014/main" id="{09A3F17B-45EB-C614-3CB1-877705B20CD1}"/>
              </a:ext>
            </a:extLst>
          </p:cNvPr>
          <p:cNvSpPr>
            <a:spLocks noGrp="1"/>
          </p:cNvSpPr>
          <p:nvPr>
            <p:ph idx="1"/>
          </p:nvPr>
        </p:nvSpPr>
        <p:spPr/>
        <p:txBody>
          <a:bodyPr/>
          <a:lstStyle/>
          <a:p>
            <a:pPr>
              <a:buFont typeface="Arial" panose="020B0604020202020204" pitchFamily="34" charset="0"/>
              <a:buChar char="•"/>
            </a:pPr>
            <a:r>
              <a:rPr lang="en-US" dirty="0"/>
              <a:t>They feel safer discussing the choices they are making</a:t>
            </a:r>
          </a:p>
          <a:p>
            <a:pPr>
              <a:buFont typeface="Arial" panose="020B0604020202020204" pitchFamily="34" charset="0"/>
              <a:buChar char="•"/>
            </a:pPr>
            <a:r>
              <a:rPr lang="en-US" dirty="0">
                <a:solidFill>
                  <a:schemeClr val="accent1"/>
                </a:solidFill>
              </a:rPr>
              <a:t>They know that even if they make a mistake, they will be supported</a:t>
            </a:r>
          </a:p>
          <a:p>
            <a:pPr>
              <a:buFont typeface="Arial" panose="020B0604020202020204" pitchFamily="34" charset="0"/>
              <a:buChar char="•"/>
            </a:pPr>
            <a:r>
              <a:rPr lang="en-US" dirty="0"/>
              <a:t>Helps them make choices that are different from the ones they have made before</a:t>
            </a:r>
          </a:p>
        </p:txBody>
      </p:sp>
    </p:spTree>
    <p:extLst>
      <p:ext uri="{BB962C8B-B14F-4D97-AF65-F5344CB8AC3E}">
        <p14:creationId xmlns:p14="http://schemas.microsoft.com/office/powerpoint/2010/main" val="212950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erapist's corner: What does unconditional positive regard ...">
            <a:extLst>
              <a:ext uri="{FF2B5EF4-FFF2-40B4-BE49-F238E27FC236}">
                <a16:creationId xmlns:a16="http://schemas.microsoft.com/office/drawing/2014/main" id="{BDEF940D-A14A-08F9-31BB-C80ECFF644D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r="162"/>
          <a:stretch>
            <a:fillRect/>
          </a:stretch>
        </p:blipFill>
        <p:spPr bwMode="auto">
          <a:xfrm>
            <a:off x="1755506" y="519244"/>
            <a:ext cx="8332644" cy="628117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F401270-181D-4E95-FD28-A2B9993F1263}"/>
              </a:ext>
            </a:extLst>
          </p:cNvPr>
          <p:cNvSpPr txBox="1"/>
          <p:nvPr/>
        </p:nvSpPr>
        <p:spPr>
          <a:xfrm>
            <a:off x="37142" y="6338755"/>
            <a:ext cx="4519360" cy="461665"/>
          </a:xfrm>
          <a:prstGeom prst="rect">
            <a:avLst/>
          </a:prstGeom>
          <a:noFill/>
        </p:spPr>
        <p:txBody>
          <a:bodyPr wrap="square">
            <a:spAutoFit/>
          </a:bodyPr>
          <a:lstStyle/>
          <a:p>
            <a:r>
              <a:rPr lang="en-US" sz="1200" dirty="0">
                <a:hlinkClick r:id="rId4"/>
              </a:rPr>
              <a:t>https://www.linkedin.com/pulse/therapists-corner-</a:t>
            </a:r>
            <a:r>
              <a:rPr lang="en-US" sz="1200" dirty="0"/>
              <a:t>what-does-unconditional-positive-regard-</a:t>
            </a:r>
            <a:r>
              <a:rPr lang="en-US" sz="1200" dirty="0" err="1"/>
              <a:t>chua</a:t>
            </a:r>
            <a:endParaRPr lang="en-US" sz="1200" dirty="0"/>
          </a:p>
        </p:txBody>
      </p:sp>
      <p:sp>
        <p:nvSpPr>
          <p:cNvPr id="2" name="Multiply 1">
            <a:extLst>
              <a:ext uri="{FF2B5EF4-FFF2-40B4-BE49-F238E27FC236}">
                <a16:creationId xmlns:a16="http://schemas.microsoft.com/office/drawing/2014/main" id="{F09824B0-D113-F537-014D-4BFCBE7D8C24}"/>
              </a:ext>
            </a:extLst>
          </p:cNvPr>
          <p:cNvSpPr/>
          <p:nvPr/>
        </p:nvSpPr>
        <p:spPr>
          <a:xfrm>
            <a:off x="5015649" y="1187237"/>
            <a:ext cx="5758249" cy="4114800"/>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1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EE788-B527-4294-7809-1815BEB1EF43}"/>
              </a:ext>
            </a:extLst>
          </p:cNvPr>
          <p:cNvSpPr>
            <a:spLocks noGrp="1"/>
          </p:cNvSpPr>
          <p:nvPr>
            <p:ph type="title"/>
          </p:nvPr>
        </p:nvSpPr>
        <p:spPr/>
        <p:txBody>
          <a:bodyPr/>
          <a:lstStyle/>
          <a:p>
            <a:r>
              <a:rPr lang="en-US" dirty="0"/>
              <a:t>Motivational Interviewing</a:t>
            </a:r>
          </a:p>
        </p:txBody>
      </p:sp>
      <p:graphicFrame>
        <p:nvGraphicFramePr>
          <p:cNvPr id="9" name="Content Placeholder 2">
            <a:extLst>
              <a:ext uri="{FF2B5EF4-FFF2-40B4-BE49-F238E27FC236}">
                <a16:creationId xmlns:a16="http://schemas.microsoft.com/office/drawing/2014/main" id="{0BC5B391-6D63-9A9F-CB11-4C4D2DE5A196}"/>
              </a:ext>
            </a:extLst>
          </p:cNvPr>
          <p:cNvGraphicFramePr>
            <a:graphicFrameLocks noGrp="1"/>
          </p:cNvGraphicFramePr>
          <p:nvPr>
            <p:ph idx="1"/>
            <p:extLst>
              <p:ext uri="{D42A27DB-BD31-4B8C-83A1-F6EECF244321}">
                <p14:modId xmlns:p14="http://schemas.microsoft.com/office/powerpoint/2010/main" val="3721080306"/>
              </p:ext>
            </p:extLst>
          </p:nvPr>
        </p:nvGraphicFramePr>
        <p:xfrm>
          <a:off x="1024128" y="19431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9079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B46A-44E1-CBF9-D8BC-FE492AAE0340}"/>
              </a:ext>
            </a:extLst>
          </p:cNvPr>
          <p:cNvSpPr>
            <a:spLocks noGrp="1"/>
          </p:cNvSpPr>
          <p:nvPr>
            <p:ph type="title"/>
          </p:nvPr>
        </p:nvSpPr>
        <p:spPr>
          <a:xfrm>
            <a:off x="1024128" y="585216"/>
            <a:ext cx="8018272" cy="1499616"/>
          </a:xfrm>
        </p:spPr>
        <p:txBody>
          <a:bodyPr>
            <a:normAutofit/>
          </a:bodyPr>
          <a:lstStyle/>
          <a:p>
            <a:r>
              <a:rPr lang="en-US"/>
              <a:t>Examples of Motivational Interviewing</a:t>
            </a:r>
            <a:endParaRPr lang="en-US" dirty="0"/>
          </a:p>
        </p:txBody>
      </p:sp>
      <p:sp>
        <p:nvSpPr>
          <p:cNvPr id="3" name="Content Placeholder 2">
            <a:extLst>
              <a:ext uri="{FF2B5EF4-FFF2-40B4-BE49-F238E27FC236}">
                <a16:creationId xmlns:a16="http://schemas.microsoft.com/office/drawing/2014/main" id="{3FC403AF-5290-E3D3-62A4-A936C73EE811}"/>
              </a:ext>
            </a:extLst>
          </p:cNvPr>
          <p:cNvSpPr>
            <a:spLocks noGrp="1"/>
          </p:cNvSpPr>
          <p:nvPr>
            <p:ph idx="1"/>
          </p:nvPr>
        </p:nvSpPr>
        <p:spPr>
          <a:xfrm>
            <a:off x="1024128" y="2286000"/>
            <a:ext cx="8018271" cy="4023360"/>
          </a:xfrm>
        </p:spPr>
        <p:txBody>
          <a:bodyPr>
            <a:normAutofit/>
          </a:bodyPr>
          <a:lstStyle/>
          <a:p>
            <a:r>
              <a:rPr lang="en-US" sz="1800" dirty="0">
                <a:solidFill>
                  <a:srgbClr val="FF0000"/>
                </a:solidFill>
              </a:rPr>
              <a:t>Now that you are pregnant, you need to stop smoking.  </a:t>
            </a:r>
          </a:p>
          <a:p>
            <a:r>
              <a:rPr lang="en-US" sz="1800" dirty="0"/>
              <a:t>What do you think about your smoking now that you are pregnant?</a:t>
            </a:r>
          </a:p>
          <a:p>
            <a:endParaRPr lang="en-US" sz="1800" dirty="0"/>
          </a:p>
          <a:p>
            <a:r>
              <a:rPr lang="en-US" sz="1800" dirty="0">
                <a:solidFill>
                  <a:srgbClr val="FF0000"/>
                </a:solidFill>
              </a:rPr>
              <a:t>If you loved your children, you’d stop using.</a:t>
            </a:r>
          </a:p>
          <a:p>
            <a:r>
              <a:rPr lang="en-US" sz="1800" dirty="0"/>
              <a:t>I know you love your children.  What can we do to help you parent them the way that you want to?</a:t>
            </a:r>
          </a:p>
          <a:p>
            <a:endParaRPr lang="en-US" sz="1800" dirty="0"/>
          </a:p>
          <a:p>
            <a:r>
              <a:rPr lang="en-US" sz="1800" dirty="0">
                <a:solidFill>
                  <a:srgbClr val="FF0000"/>
                </a:solidFill>
              </a:rPr>
              <a:t>You’ll probably lose custody of this baby too.</a:t>
            </a:r>
          </a:p>
          <a:p>
            <a:r>
              <a:rPr lang="en-US" sz="1800" dirty="0"/>
              <a:t>What was it like when you lost your child?</a:t>
            </a:r>
          </a:p>
        </p:txBody>
      </p:sp>
      <p:sp>
        <p:nvSpPr>
          <p:cNvPr id="16" name="Rectangle 15">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32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45F01-9FE8-D31A-3A73-67DCB7D824E9}"/>
              </a:ext>
            </a:extLst>
          </p:cNvPr>
          <p:cNvSpPr>
            <a:spLocks noGrp="1"/>
          </p:cNvSpPr>
          <p:nvPr>
            <p:ph type="title"/>
          </p:nvPr>
        </p:nvSpPr>
        <p:spPr>
          <a:xfrm>
            <a:off x="1024128" y="585216"/>
            <a:ext cx="8018272" cy="1499616"/>
          </a:xfrm>
        </p:spPr>
        <p:txBody>
          <a:bodyPr>
            <a:normAutofit/>
          </a:bodyPr>
          <a:lstStyle/>
          <a:p>
            <a:r>
              <a:rPr lang="en-US" dirty="0"/>
              <a:t>Motivation Interview Methods</a:t>
            </a:r>
          </a:p>
        </p:txBody>
      </p:sp>
      <p:sp>
        <p:nvSpPr>
          <p:cNvPr id="3" name="Content Placeholder 2">
            <a:extLst>
              <a:ext uri="{FF2B5EF4-FFF2-40B4-BE49-F238E27FC236}">
                <a16:creationId xmlns:a16="http://schemas.microsoft.com/office/drawing/2014/main" id="{455D20A2-9FF6-F377-261F-3EE94C06144C}"/>
              </a:ext>
            </a:extLst>
          </p:cNvPr>
          <p:cNvSpPr>
            <a:spLocks noGrp="1"/>
          </p:cNvSpPr>
          <p:nvPr>
            <p:ph idx="1"/>
          </p:nvPr>
        </p:nvSpPr>
        <p:spPr>
          <a:xfrm>
            <a:off x="1024128" y="1867546"/>
            <a:ext cx="8018271" cy="4023360"/>
          </a:xfrm>
        </p:spPr>
        <p:txBody>
          <a:bodyPr>
            <a:normAutofit/>
          </a:bodyPr>
          <a:lstStyle/>
          <a:p>
            <a:r>
              <a:rPr lang="en-US" sz="2000" dirty="0"/>
              <a:t>Ask – permission – </a:t>
            </a:r>
            <a:r>
              <a:rPr lang="en-US" sz="2000" i="1" dirty="0"/>
              <a:t>“Can we talk about….”</a:t>
            </a:r>
          </a:p>
          <a:p>
            <a:pPr marL="0" indent="0">
              <a:buNone/>
            </a:pPr>
            <a:r>
              <a:rPr lang="en-US" sz="2000" dirty="0"/>
              <a:t>	  open question – </a:t>
            </a:r>
            <a:r>
              <a:rPr lang="en-US" sz="2000" i="1" dirty="0"/>
              <a:t>“What do you think about….”</a:t>
            </a:r>
          </a:p>
          <a:p>
            <a:pPr marL="0" indent="0">
              <a:buNone/>
            </a:pPr>
            <a:r>
              <a:rPr lang="en-US" sz="2000" dirty="0"/>
              <a:t>               closed question – </a:t>
            </a:r>
            <a:r>
              <a:rPr lang="en-US" sz="2000" i="1" dirty="0"/>
              <a:t>“Would you want to…..”</a:t>
            </a:r>
            <a:endParaRPr lang="en-US" sz="2000" dirty="0"/>
          </a:p>
          <a:p>
            <a:r>
              <a:rPr lang="en-US" sz="2000" dirty="0">
                <a:solidFill>
                  <a:schemeClr val="accent1"/>
                </a:solidFill>
              </a:rPr>
              <a:t>Tell – education – </a:t>
            </a:r>
            <a:r>
              <a:rPr lang="en-US" sz="2000" i="1" dirty="0">
                <a:solidFill>
                  <a:schemeClr val="accent1"/>
                </a:solidFill>
              </a:rPr>
              <a:t>“We know that….”</a:t>
            </a:r>
          </a:p>
          <a:p>
            <a:pPr marL="0" indent="0">
              <a:buNone/>
            </a:pPr>
            <a:r>
              <a:rPr lang="en-US" sz="2000" dirty="0">
                <a:solidFill>
                  <a:schemeClr val="accent1"/>
                </a:solidFill>
              </a:rPr>
              <a:t>	  information – </a:t>
            </a:r>
            <a:r>
              <a:rPr lang="en-US" sz="2000" i="1" dirty="0">
                <a:solidFill>
                  <a:schemeClr val="accent1"/>
                </a:solidFill>
              </a:rPr>
              <a:t>“Some of the choices are…..”</a:t>
            </a:r>
          </a:p>
          <a:p>
            <a:pPr marL="0" indent="0">
              <a:buNone/>
            </a:pPr>
            <a:r>
              <a:rPr lang="en-US" sz="2000" dirty="0">
                <a:solidFill>
                  <a:schemeClr val="accent1"/>
                </a:solidFill>
              </a:rPr>
              <a:t>	  recommendations – </a:t>
            </a:r>
            <a:r>
              <a:rPr lang="en-US" sz="2000" i="1" dirty="0">
                <a:solidFill>
                  <a:schemeClr val="accent1"/>
                </a:solidFill>
              </a:rPr>
              <a:t>“You might want to…..”</a:t>
            </a:r>
            <a:endParaRPr lang="en-US" sz="2000" dirty="0">
              <a:solidFill>
                <a:schemeClr val="accent1"/>
              </a:solidFill>
            </a:endParaRPr>
          </a:p>
          <a:p>
            <a:r>
              <a:rPr lang="en-US" sz="2000" dirty="0"/>
              <a:t>Listen – appreciate – </a:t>
            </a:r>
            <a:r>
              <a:rPr lang="en-US" sz="2000" i="1" dirty="0"/>
              <a:t>“You know what you…..”</a:t>
            </a:r>
          </a:p>
          <a:p>
            <a:pPr marL="0" indent="0">
              <a:buNone/>
            </a:pPr>
            <a:r>
              <a:rPr lang="en-US" sz="2000" dirty="0"/>
              <a:t>                reflect – </a:t>
            </a:r>
            <a:r>
              <a:rPr lang="en-US" sz="2000" i="1" dirty="0"/>
              <a:t>“You want to, but……”</a:t>
            </a:r>
          </a:p>
          <a:p>
            <a:pPr marL="0" indent="0">
              <a:buNone/>
            </a:pPr>
            <a:r>
              <a:rPr lang="en-US" sz="2000" dirty="0"/>
              <a:t>	   summarize – </a:t>
            </a:r>
            <a:r>
              <a:rPr lang="en-US" sz="2000" i="1" dirty="0"/>
              <a:t>“So your plan is…..”</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238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8" name="Straight Connector 7">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D9E0FA-76A2-6050-D324-A0AC4B2D5A7D}"/>
              </a:ext>
            </a:extLst>
          </p:cNvPr>
          <p:cNvSpPr>
            <a:spLocks noGrp="1"/>
          </p:cNvSpPr>
          <p:nvPr>
            <p:ph type="title"/>
          </p:nvPr>
        </p:nvSpPr>
        <p:spPr>
          <a:xfrm>
            <a:off x="634276" y="640080"/>
            <a:ext cx="4208656" cy="3034857"/>
          </a:xfrm>
        </p:spPr>
        <p:txBody>
          <a:bodyPr vert="horz" lIns="91440" tIns="45720" rIns="91440" bIns="45720" rtlCol="0" anchor="b">
            <a:normAutofit/>
          </a:bodyPr>
          <a:lstStyle/>
          <a:p>
            <a:pPr algn="r"/>
            <a:r>
              <a:rPr lang="en-US" sz="4400" kern="1200" cap="all" spc="200" baseline="0">
                <a:solidFill>
                  <a:srgbClr val="FFFFFF"/>
                </a:solidFill>
                <a:latin typeface="+mj-lt"/>
                <a:ea typeface="+mj-ea"/>
                <a:cs typeface="+mj-cs"/>
              </a:rPr>
              <a:t>Today’s Agenda</a:t>
            </a:r>
          </a:p>
        </p:txBody>
      </p:sp>
      <p:cxnSp>
        <p:nvCxnSpPr>
          <p:cNvPr id="20" name="Straight Connector 19">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765314"/>
            <a:ext cx="393192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a medical report&#10;&#10;AI-generated content may be incorrect.">
            <a:extLst>
              <a:ext uri="{FF2B5EF4-FFF2-40B4-BE49-F238E27FC236}">
                <a16:creationId xmlns:a16="http://schemas.microsoft.com/office/drawing/2014/main" id="{0065C745-FAD2-5782-9812-47C82BF97723}"/>
              </a:ext>
            </a:extLst>
          </p:cNvPr>
          <p:cNvPicPr>
            <a:picLocks noChangeAspect="1"/>
          </p:cNvPicPr>
          <p:nvPr/>
        </p:nvPicPr>
        <p:blipFill>
          <a:blip r:embed="rId2"/>
          <a:stretch>
            <a:fillRect/>
          </a:stretch>
        </p:blipFill>
        <p:spPr>
          <a:xfrm>
            <a:off x="6196718" y="640080"/>
            <a:ext cx="5258033" cy="5578816"/>
          </a:xfrm>
          <a:prstGeom prst="rect">
            <a:avLst/>
          </a:prstGeom>
        </p:spPr>
      </p:pic>
    </p:spTree>
    <p:extLst>
      <p:ext uri="{BB962C8B-B14F-4D97-AF65-F5344CB8AC3E}">
        <p14:creationId xmlns:p14="http://schemas.microsoft.com/office/powerpoint/2010/main" val="16776209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5FB3-59A6-3151-AFAE-73EDEA6079B7}"/>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A8A19DBC-5353-FF87-3F2E-FBF3AE9E3B35}"/>
              </a:ext>
            </a:extLst>
          </p:cNvPr>
          <p:cNvSpPr>
            <a:spLocks noGrp="1"/>
          </p:cNvSpPr>
          <p:nvPr>
            <p:ph idx="1"/>
          </p:nvPr>
        </p:nvSpPr>
        <p:spPr>
          <a:xfrm>
            <a:off x="1024128" y="1867546"/>
            <a:ext cx="9720073" cy="4023360"/>
          </a:xfrm>
        </p:spPr>
        <p:txBody>
          <a:bodyPr>
            <a:normAutofit fontScale="92500" lnSpcReduction="10000"/>
          </a:bodyPr>
          <a:lstStyle/>
          <a:p>
            <a:r>
              <a:rPr lang="en-US" dirty="0"/>
              <a:t>Centers for Disease Control (October, 2024).  Adverse Childhood Experiences (ACEs)</a:t>
            </a:r>
          </a:p>
          <a:p>
            <a:r>
              <a:rPr lang="en-US" dirty="0"/>
              <a:t>https://</a:t>
            </a:r>
            <a:r>
              <a:rPr lang="en-US" dirty="0" err="1"/>
              <a:t>www.cdc.gov</a:t>
            </a:r>
            <a:r>
              <a:rPr lang="en-US" dirty="0"/>
              <a:t>/aces/about/</a:t>
            </a:r>
            <a:r>
              <a:rPr lang="en-US" dirty="0" err="1"/>
              <a:t>index.html</a:t>
            </a:r>
            <a:endParaRPr lang="en-US" dirty="0"/>
          </a:p>
          <a:p>
            <a:endParaRPr lang="en-US" dirty="0"/>
          </a:p>
          <a:p>
            <a:r>
              <a:rPr lang="en-US" dirty="0"/>
              <a:t>Pregnancy and Substance  Use: A Harm Reduction Toolkit, Not Dated</a:t>
            </a:r>
          </a:p>
          <a:p>
            <a:r>
              <a:rPr lang="en-US" dirty="0"/>
              <a:t>National Harm Reduction Coalition &amp; The Academy of Perinatal Harm Reduction</a:t>
            </a:r>
          </a:p>
          <a:p>
            <a:endParaRPr lang="en-US" dirty="0"/>
          </a:p>
          <a:p>
            <a:r>
              <a:rPr lang="en-US" dirty="0">
                <a:hlinkClick r:id="rId2"/>
              </a:rPr>
              <a:t>https://www.linkedin.com/pulse/therapists-corner-what-does-unconditional-positive-regard-chua</a:t>
            </a:r>
            <a:br>
              <a:rPr lang="en-US" dirty="0"/>
            </a:br>
            <a:endParaRPr lang="en-US" dirty="0"/>
          </a:p>
          <a:p>
            <a:r>
              <a:rPr lang="en-US" dirty="0">
                <a:hlinkClick r:id="rId3"/>
              </a:rPr>
              <a:t>https://www.explorepsychology.com/the-power-of-unconditional-positive-regard/</a:t>
            </a:r>
            <a:endParaRPr lang="en-US" dirty="0"/>
          </a:p>
          <a:p>
            <a:endParaRPr lang="en-US" dirty="0"/>
          </a:p>
          <a:p>
            <a:endParaRPr lang="en-US" dirty="0"/>
          </a:p>
        </p:txBody>
      </p:sp>
    </p:spTree>
    <p:extLst>
      <p:ext uri="{BB962C8B-B14F-4D97-AF65-F5344CB8AC3E}">
        <p14:creationId xmlns:p14="http://schemas.microsoft.com/office/powerpoint/2010/main" val="4197087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13224" y="1105351"/>
            <a:ext cx="6353967" cy="3023981"/>
          </a:xfrm>
        </p:spPr>
        <p:txBody>
          <a:bodyPr anchor="b">
            <a:normAutofit/>
          </a:bodyPr>
          <a:lstStyle/>
          <a:p>
            <a:pPr algn="l"/>
            <a:r>
              <a:rPr lang="en-US" sz="4100" dirty="0">
                <a:solidFill>
                  <a:srgbClr val="FFFFFF"/>
                </a:solidFill>
              </a:rPr>
              <a:t>Having Difficult Conversations:</a:t>
            </a:r>
            <a:br>
              <a:rPr lang="en-US" sz="4100" dirty="0">
                <a:solidFill>
                  <a:srgbClr val="FFFFFF"/>
                </a:solidFill>
              </a:rPr>
            </a:br>
            <a:r>
              <a:rPr lang="en-US" sz="4100" dirty="0">
                <a:solidFill>
                  <a:srgbClr val="FFFFFF"/>
                </a:solidFill>
              </a:rPr>
              <a:t>Navigating Sensitive Situations with Compassion and Clarity</a:t>
            </a:r>
            <a:br>
              <a:rPr lang="en-US" sz="4100" dirty="0">
                <a:solidFill>
                  <a:srgbClr val="FFFFFF"/>
                </a:solidFill>
              </a:rPr>
            </a:br>
            <a:endParaRPr lang="en-US" sz="4100" dirty="0">
              <a:solidFill>
                <a:srgbClr val="FFFFFF"/>
              </a:solidFill>
            </a:endParaRPr>
          </a:p>
        </p:txBody>
      </p:sp>
      <p:sp>
        <p:nvSpPr>
          <p:cNvPr id="3" name="Subtitle 2"/>
          <p:cNvSpPr>
            <a:spLocks noGrp="1"/>
          </p:cNvSpPr>
          <p:nvPr>
            <p:ph type="subTitle" idx="1"/>
          </p:nvPr>
        </p:nvSpPr>
        <p:spPr>
          <a:xfrm>
            <a:off x="4713224" y="4297556"/>
            <a:ext cx="6353968" cy="1433391"/>
          </a:xfrm>
        </p:spPr>
        <p:txBody>
          <a:bodyPr anchor="t">
            <a:normAutofit/>
          </a:bodyPr>
          <a:lstStyle/>
          <a:p>
            <a:r>
              <a:rPr lang="en-US">
                <a:solidFill>
                  <a:srgbClr val="FFFFFF"/>
                </a:solidFill>
              </a:rPr>
              <a:t>Danielle Tate, MD</a:t>
            </a: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dirty="0"/>
              <a:t>Objectives</a:t>
            </a:r>
          </a:p>
        </p:txBody>
      </p:sp>
      <p:sp>
        <p:nvSpPr>
          <p:cNvPr id="3" name="Content Placeholder 2"/>
          <p:cNvSpPr>
            <a:spLocks noGrp="1"/>
          </p:cNvSpPr>
          <p:nvPr>
            <p:ph idx="1"/>
          </p:nvPr>
        </p:nvSpPr>
        <p:spPr>
          <a:xfrm>
            <a:off x="1024129" y="1670858"/>
            <a:ext cx="8018271" cy="4023360"/>
          </a:xfrm>
        </p:spPr>
        <p:txBody>
          <a:bodyPr>
            <a:normAutofit fontScale="92500" lnSpcReduction="20000"/>
          </a:bodyPr>
          <a:lstStyle/>
          <a:p>
            <a:endParaRPr lang="en-US" sz="1400" dirty="0"/>
          </a:p>
          <a:p>
            <a:pPr>
              <a:spcAft>
                <a:spcPts val="600"/>
              </a:spcAft>
              <a:buFont typeface="Courier New" panose="02070309020205020404" pitchFamily="49" charset="0"/>
              <a:buChar char="o"/>
            </a:pPr>
            <a:r>
              <a:rPr lang="en-US" sz="1900" dirty="0"/>
              <a:t>Understand the importance of effective communication in obstetric care</a:t>
            </a:r>
          </a:p>
          <a:p>
            <a:pPr>
              <a:spcAft>
                <a:spcPts val="600"/>
              </a:spcAft>
              <a:buFont typeface="Courier New" panose="02070309020205020404" pitchFamily="49" charset="0"/>
              <a:buChar char="o"/>
            </a:pPr>
            <a:r>
              <a:rPr lang="en-US" sz="1900" dirty="0">
                <a:solidFill>
                  <a:schemeClr val="accent1"/>
                </a:solidFill>
              </a:rPr>
              <a:t>Understand the unique emotional challenges surrounding the neonate</a:t>
            </a:r>
          </a:p>
          <a:p>
            <a:pPr>
              <a:spcAft>
                <a:spcPts val="600"/>
              </a:spcAft>
              <a:buFont typeface="Courier New" panose="02070309020205020404" pitchFamily="49" charset="0"/>
              <a:buChar char="o"/>
            </a:pPr>
            <a:r>
              <a:rPr lang="en-US" sz="1900" dirty="0"/>
              <a:t>Learn strategies to facilitate effective, compassionate communication</a:t>
            </a:r>
          </a:p>
          <a:p>
            <a:pPr>
              <a:spcAft>
                <a:spcPts val="600"/>
              </a:spcAft>
              <a:buFont typeface="Courier New" panose="02070309020205020404" pitchFamily="49" charset="0"/>
              <a:buChar char="o"/>
            </a:pPr>
            <a:r>
              <a:rPr lang="en-US" sz="1900" dirty="0">
                <a:solidFill>
                  <a:schemeClr val="accent1"/>
                </a:solidFill>
              </a:rPr>
              <a:t>Explore approaches to delivering bad news</a:t>
            </a:r>
          </a:p>
          <a:p>
            <a:pPr>
              <a:spcAft>
                <a:spcPts val="600"/>
              </a:spcAft>
              <a:buFont typeface="Courier New" panose="02070309020205020404" pitchFamily="49" charset="0"/>
              <a:buChar char="o"/>
            </a:pPr>
            <a:r>
              <a:rPr lang="en-US" sz="1900" dirty="0"/>
              <a:t>Discuss supporting families through grief and uncertainty</a:t>
            </a:r>
          </a:p>
          <a:p>
            <a:pPr>
              <a:spcAft>
                <a:spcPts val="600"/>
              </a:spcAft>
              <a:buFont typeface="Courier New" panose="02070309020205020404" pitchFamily="49" charset="0"/>
              <a:buChar char="o"/>
            </a:pPr>
            <a:r>
              <a:rPr lang="en-US" sz="1900" dirty="0">
                <a:solidFill>
                  <a:schemeClr val="accent1"/>
                </a:solidFill>
              </a:rPr>
              <a:t>Highlight team-based communication best practices</a:t>
            </a:r>
          </a:p>
          <a:p>
            <a:pPr>
              <a:spcAft>
                <a:spcPts val="600"/>
              </a:spcAft>
              <a:buFont typeface="Courier New" panose="02070309020205020404" pitchFamily="49" charset="0"/>
              <a:buChar char="o"/>
            </a:pPr>
            <a:r>
              <a:rPr lang="en-US" sz="1900" dirty="0"/>
              <a:t>Identify common difficult conversations in OB</a:t>
            </a:r>
          </a:p>
          <a:p>
            <a:pPr>
              <a:spcAft>
                <a:spcPts val="600"/>
              </a:spcAft>
              <a:buFont typeface="Courier New" panose="02070309020205020404" pitchFamily="49" charset="0"/>
              <a:buChar char="o"/>
            </a:pPr>
            <a:r>
              <a:rPr lang="en-US" sz="1900" dirty="0">
                <a:solidFill>
                  <a:schemeClr val="accent1"/>
                </a:solidFill>
              </a:rPr>
              <a:t>Apply strategies for managing these conversations with empathy and professionalism</a:t>
            </a:r>
          </a:p>
          <a:p>
            <a:pPr>
              <a:spcAft>
                <a:spcPts val="600"/>
              </a:spcAft>
              <a:buFont typeface="Courier New" panose="02070309020205020404" pitchFamily="49" charset="0"/>
              <a:buChar char="o"/>
            </a:pPr>
            <a:r>
              <a:rPr lang="en-US" sz="1900" dirty="0"/>
              <a:t>Improve patient experience and reduce provider stress</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lang="en-US" dirty="0"/>
              <a:t>The Obstetric Patient:</a:t>
            </a:r>
            <a:br>
              <a:rPr lang="en-US" dirty="0"/>
            </a:br>
            <a:r>
              <a:rPr dirty="0"/>
              <a:t>Why These Conversations Matter</a:t>
            </a:r>
          </a:p>
        </p:txBody>
      </p:sp>
      <p:sp>
        <p:nvSpPr>
          <p:cNvPr id="3" name="Content Placeholder 2"/>
          <p:cNvSpPr>
            <a:spLocks noGrp="1"/>
          </p:cNvSpPr>
          <p:nvPr>
            <p:ph idx="1"/>
          </p:nvPr>
        </p:nvSpPr>
        <p:spPr>
          <a:xfrm>
            <a:off x="1024128" y="2286000"/>
            <a:ext cx="8018271" cy="4023360"/>
          </a:xfrm>
        </p:spPr>
        <p:txBody>
          <a:bodyPr>
            <a:normAutofit/>
          </a:bodyPr>
          <a:lstStyle/>
          <a:p>
            <a:pPr marL="0" indent="0">
              <a:buNone/>
            </a:pPr>
            <a:r>
              <a:rPr dirty="0"/>
              <a:t>High </a:t>
            </a:r>
            <a:r>
              <a:rPr lang="en-US" dirty="0"/>
              <a:t>E</a:t>
            </a:r>
            <a:r>
              <a:rPr dirty="0"/>
              <a:t>motional </a:t>
            </a:r>
            <a:r>
              <a:rPr lang="en-US" dirty="0"/>
              <a:t>S</a:t>
            </a:r>
            <a:r>
              <a:rPr dirty="0"/>
              <a:t>takes: </a:t>
            </a:r>
            <a:r>
              <a:rPr lang="en-US" dirty="0"/>
              <a:t>P</a:t>
            </a:r>
            <a:r>
              <a:rPr dirty="0"/>
              <a:t>regnancy, </a:t>
            </a:r>
            <a:r>
              <a:rPr lang="en-US" dirty="0"/>
              <a:t>B</a:t>
            </a:r>
            <a:r>
              <a:rPr dirty="0"/>
              <a:t>irth, </a:t>
            </a:r>
            <a:r>
              <a:rPr lang="en-US" dirty="0"/>
              <a:t>L</a:t>
            </a:r>
            <a:r>
              <a:rPr dirty="0"/>
              <a:t>oss</a:t>
            </a:r>
            <a:endParaRPr lang="en-US" dirty="0"/>
          </a:p>
          <a:p>
            <a:endParaRPr dirty="0"/>
          </a:p>
          <a:p>
            <a:pPr marL="0" indent="0">
              <a:buNone/>
            </a:pPr>
            <a:r>
              <a:rPr dirty="0">
                <a:solidFill>
                  <a:schemeClr val="accent1"/>
                </a:solidFill>
              </a:rPr>
              <a:t>Impact on </a:t>
            </a:r>
            <a:r>
              <a:rPr lang="en-US" dirty="0">
                <a:solidFill>
                  <a:schemeClr val="accent1"/>
                </a:solidFill>
              </a:rPr>
              <a:t>P</a:t>
            </a:r>
            <a:r>
              <a:rPr dirty="0">
                <a:solidFill>
                  <a:schemeClr val="accent1"/>
                </a:solidFill>
              </a:rPr>
              <a:t>atient </a:t>
            </a:r>
            <a:r>
              <a:rPr lang="en-US" dirty="0">
                <a:solidFill>
                  <a:schemeClr val="accent1"/>
                </a:solidFill>
              </a:rPr>
              <a:t>T</a:t>
            </a:r>
            <a:r>
              <a:rPr dirty="0">
                <a:solidFill>
                  <a:schemeClr val="accent1"/>
                </a:solidFill>
              </a:rPr>
              <a:t>rust and </a:t>
            </a:r>
            <a:r>
              <a:rPr lang="en-US" dirty="0">
                <a:solidFill>
                  <a:schemeClr val="accent1"/>
                </a:solidFill>
              </a:rPr>
              <a:t>S</a:t>
            </a:r>
            <a:r>
              <a:rPr dirty="0">
                <a:solidFill>
                  <a:schemeClr val="accent1"/>
                </a:solidFill>
              </a:rPr>
              <a:t>atisfaction</a:t>
            </a:r>
            <a:endParaRPr lang="en-US" dirty="0">
              <a:solidFill>
                <a:schemeClr val="accent1"/>
              </a:solidFill>
            </a:endParaRPr>
          </a:p>
          <a:p>
            <a:endParaRPr dirty="0"/>
          </a:p>
          <a:p>
            <a:pPr marL="0" indent="0">
              <a:buNone/>
            </a:pPr>
            <a:r>
              <a:rPr dirty="0"/>
              <a:t>Legal and </a:t>
            </a:r>
            <a:r>
              <a:rPr lang="en-US" dirty="0"/>
              <a:t>E</a:t>
            </a:r>
            <a:r>
              <a:rPr dirty="0"/>
              <a:t>thical </a:t>
            </a:r>
            <a:r>
              <a:rPr lang="en-US" dirty="0"/>
              <a:t>I</a:t>
            </a:r>
            <a:r>
              <a:rPr dirty="0"/>
              <a:t>mplications</a:t>
            </a:r>
            <a:endParaRPr lang="en-US" dirty="0"/>
          </a:p>
          <a:p>
            <a:pPr marL="0" indent="0">
              <a:buNone/>
            </a:pPr>
            <a:endParaRPr dirty="0"/>
          </a:p>
          <a:p>
            <a:pPr marL="0" indent="0">
              <a:buNone/>
            </a:pPr>
            <a:r>
              <a:rPr dirty="0">
                <a:solidFill>
                  <a:schemeClr val="accent1"/>
                </a:solidFill>
              </a:rPr>
              <a:t>Provider </a:t>
            </a:r>
            <a:r>
              <a:rPr lang="en-US" dirty="0">
                <a:solidFill>
                  <a:schemeClr val="accent1"/>
                </a:solidFill>
              </a:rPr>
              <a:t>B</a:t>
            </a:r>
            <a:r>
              <a:rPr dirty="0">
                <a:solidFill>
                  <a:schemeClr val="accent1"/>
                </a:solidFill>
              </a:rPr>
              <a:t>urnout and </a:t>
            </a:r>
            <a:r>
              <a:rPr lang="en-US" dirty="0">
                <a:solidFill>
                  <a:schemeClr val="accent1"/>
                </a:solidFill>
              </a:rPr>
              <a:t>E</a:t>
            </a:r>
            <a:r>
              <a:rPr dirty="0">
                <a:solidFill>
                  <a:schemeClr val="accent1"/>
                </a:solidFill>
              </a:rPr>
              <a:t>motional </a:t>
            </a:r>
            <a:r>
              <a:rPr lang="en-US" dirty="0">
                <a:solidFill>
                  <a:schemeClr val="accent1"/>
                </a:solidFill>
              </a:rPr>
              <a:t>T</a:t>
            </a:r>
            <a:r>
              <a:rPr dirty="0">
                <a:solidFill>
                  <a:schemeClr val="accent1"/>
                </a:solidFill>
              </a:rPr>
              <a:t>oll</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lang="en-US" dirty="0"/>
              <a:t>The Neonate Patient:</a:t>
            </a:r>
            <a:br>
              <a:rPr lang="en-US" dirty="0"/>
            </a:br>
            <a:r>
              <a:rPr dirty="0"/>
              <a:t>Why These Conversations Are Hard</a:t>
            </a:r>
          </a:p>
        </p:txBody>
      </p:sp>
      <p:sp>
        <p:nvSpPr>
          <p:cNvPr id="3" name="Content Placeholder 2"/>
          <p:cNvSpPr>
            <a:spLocks noGrp="1"/>
          </p:cNvSpPr>
          <p:nvPr>
            <p:ph idx="1"/>
          </p:nvPr>
        </p:nvSpPr>
        <p:spPr>
          <a:xfrm>
            <a:off x="1024128" y="2286000"/>
            <a:ext cx="8018271" cy="4023360"/>
          </a:xfrm>
        </p:spPr>
        <p:txBody>
          <a:bodyPr>
            <a:normAutofit/>
          </a:bodyPr>
          <a:lstStyle/>
          <a:p>
            <a:pPr marL="0" indent="0">
              <a:buNone/>
            </a:pPr>
            <a:r>
              <a:rPr lang="en-US" sz="1800" dirty="0"/>
              <a:t>Fragile Neonatal Conditions</a:t>
            </a:r>
          </a:p>
          <a:p>
            <a:pPr marL="0" indent="0">
              <a:buNone/>
            </a:pPr>
            <a:endParaRPr lang="en-US" sz="1800" dirty="0"/>
          </a:p>
          <a:p>
            <a:pPr marL="0" indent="0">
              <a:buNone/>
            </a:pPr>
            <a:r>
              <a:rPr lang="en-US" sz="1800" dirty="0">
                <a:solidFill>
                  <a:schemeClr val="accent1"/>
                </a:solidFill>
              </a:rPr>
              <a:t>High Parental Expectations and Emotions</a:t>
            </a:r>
          </a:p>
          <a:p>
            <a:pPr marL="0" indent="0">
              <a:buNone/>
            </a:pPr>
            <a:endParaRPr lang="en-US" sz="1800" dirty="0"/>
          </a:p>
          <a:p>
            <a:pPr marL="0" indent="0">
              <a:buNone/>
            </a:pPr>
            <a:r>
              <a:rPr lang="en-US" sz="1800" dirty="0"/>
              <a:t>Complex Medical Uncertainty</a:t>
            </a:r>
          </a:p>
          <a:p>
            <a:endParaRPr lang="en-US" sz="1800" dirty="0"/>
          </a:p>
          <a:p>
            <a:pPr marL="0" indent="0">
              <a:buNone/>
            </a:pPr>
            <a:r>
              <a:rPr lang="en-US" sz="1800" dirty="0">
                <a:solidFill>
                  <a:schemeClr val="accent1"/>
                </a:solidFill>
              </a:rPr>
              <a:t>Moral Distress for Providers</a:t>
            </a:r>
          </a:p>
          <a:p>
            <a:pPr marL="0" indent="0">
              <a:buNone/>
            </a:pPr>
            <a:endParaRPr lang="en-US" sz="1800" dirty="0"/>
          </a:p>
          <a:p>
            <a:pPr marL="0" indent="0">
              <a:buNone/>
            </a:pPr>
            <a:r>
              <a:rPr lang="en-US" sz="1800" dirty="0"/>
              <a:t>Potential Long-term Implications</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Common Difficult Conversations </a:t>
            </a:r>
            <a:br>
              <a:rPr lang="en-US" dirty="0"/>
            </a:br>
            <a:r>
              <a:rPr dirty="0"/>
              <a:t>in O</a:t>
            </a:r>
            <a:r>
              <a:rPr lang="en-US" dirty="0"/>
              <a:t>bstetrics</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endParaRPr dirty="0"/>
          </a:p>
          <a:p>
            <a:r>
              <a:rPr dirty="0"/>
              <a:t>Perinatal </a:t>
            </a:r>
            <a:r>
              <a:rPr lang="en-US" dirty="0"/>
              <a:t>L</a:t>
            </a:r>
            <a:r>
              <a:rPr dirty="0"/>
              <a:t>oss or </a:t>
            </a:r>
            <a:r>
              <a:rPr lang="en-US" dirty="0"/>
              <a:t>S</a:t>
            </a:r>
            <a:r>
              <a:rPr dirty="0"/>
              <a:t>tillbirth</a:t>
            </a:r>
          </a:p>
          <a:p>
            <a:r>
              <a:rPr dirty="0">
                <a:solidFill>
                  <a:schemeClr val="accent1"/>
                </a:solidFill>
              </a:rPr>
              <a:t>Fetal </a:t>
            </a:r>
            <a:r>
              <a:rPr lang="en-US" dirty="0">
                <a:solidFill>
                  <a:schemeClr val="accent1"/>
                </a:solidFill>
              </a:rPr>
              <a:t>A</a:t>
            </a:r>
            <a:r>
              <a:rPr dirty="0">
                <a:solidFill>
                  <a:schemeClr val="accent1"/>
                </a:solidFill>
              </a:rPr>
              <a:t>nomalies and</a:t>
            </a:r>
            <a:r>
              <a:rPr lang="en-US" dirty="0">
                <a:solidFill>
                  <a:schemeClr val="accent1"/>
                </a:solidFill>
              </a:rPr>
              <a:t> P</a:t>
            </a:r>
            <a:r>
              <a:rPr dirty="0">
                <a:solidFill>
                  <a:schemeClr val="accent1"/>
                </a:solidFill>
              </a:rPr>
              <a:t>oor </a:t>
            </a:r>
            <a:r>
              <a:rPr lang="en-US" dirty="0">
                <a:solidFill>
                  <a:schemeClr val="accent1"/>
                </a:solidFill>
              </a:rPr>
              <a:t>P</a:t>
            </a:r>
            <a:r>
              <a:rPr dirty="0">
                <a:solidFill>
                  <a:schemeClr val="accent1"/>
                </a:solidFill>
              </a:rPr>
              <a:t>rognoses</a:t>
            </a:r>
          </a:p>
          <a:p>
            <a:r>
              <a:rPr dirty="0"/>
              <a:t>Maternal </a:t>
            </a:r>
            <a:r>
              <a:rPr lang="en-US" dirty="0"/>
              <a:t>H</a:t>
            </a:r>
            <a:r>
              <a:rPr dirty="0"/>
              <a:t>ealth </a:t>
            </a:r>
            <a:r>
              <a:rPr lang="en-US" dirty="0"/>
              <a:t>R</a:t>
            </a:r>
            <a:r>
              <a:rPr dirty="0"/>
              <a:t>isks (e.g., </a:t>
            </a:r>
            <a:r>
              <a:rPr lang="en-US" dirty="0"/>
              <a:t>P</a:t>
            </a:r>
            <a:r>
              <a:rPr dirty="0"/>
              <a:t>reeclampsia, </a:t>
            </a:r>
            <a:r>
              <a:rPr lang="en-US" dirty="0"/>
              <a:t>C</a:t>
            </a:r>
            <a:r>
              <a:rPr dirty="0"/>
              <a:t>ardiac </a:t>
            </a:r>
            <a:r>
              <a:rPr lang="en-US" dirty="0"/>
              <a:t>D</a:t>
            </a:r>
            <a:r>
              <a:rPr dirty="0"/>
              <a:t>isease)</a:t>
            </a:r>
          </a:p>
          <a:p>
            <a:r>
              <a:rPr dirty="0">
                <a:solidFill>
                  <a:schemeClr val="accent1"/>
                </a:solidFill>
              </a:rPr>
              <a:t>Termination </a:t>
            </a:r>
            <a:r>
              <a:rPr lang="en-US" dirty="0">
                <a:solidFill>
                  <a:schemeClr val="accent1"/>
                </a:solidFill>
              </a:rPr>
              <a:t>D</a:t>
            </a:r>
            <a:r>
              <a:rPr dirty="0">
                <a:solidFill>
                  <a:schemeClr val="accent1"/>
                </a:solidFill>
              </a:rPr>
              <a:t>iscussions</a:t>
            </a:r>
          </a:p>
          <a:p>
            <a:r>
              <a:rPr dirty="0"/>
              <a:t>Consent for </a:t>
            </a:r>
            <a:r>
              <a:rPr lang="en-US" dirty="0"/>
              <a:t>H</a:t>
            </a:r>
            <a:r>
              <a:rPr dirty="0"/>
              <a:t>igh-risk </a:t>
            </a:r>
            <a:r>
              <a:rPr lang="en-US" dirty="0"/>
              <a:t>P</a:t>
            </a:r>
            <a:r>
              <a:rPr dirty="0"/>
              <a:t>rocedures</a:t>
            </a:r>
          </a:p>
          <a:p>
            <a:r>
              <a:rPr dirty="0">
                <a:solidFill>
                  <a:schemeClr val="accent1"/>
                </a:solidFill>
              </a:rPr>
              <a:t>Conflict with </a:t>
            </a:r>
            <a:r>
              <a:rPr lang="en-US" dirty="0">
                <a:solidFill>
                  <a:schemeClr val="accent1"/>
                </a:solidFill>
              </a:rPr>
              <a:t>P</a:t>
            </a:r>
            <a:r>
              <a:rPr dirty="0">
                <a:solidFill>
                  <a:schemeClr val="accent1"/>
                </a:solidFill>
              </a:rPr>
              <a:t>atient/family </a:t>
            </a:r>
            <a:r>
              <a:rPr lang="en-US" dirty="0">
                <a:solidFill>
                  <a:schemeClr val="accent1"/>
                </a:solidFill>
              </a:rPr>
              <a:t>E</a:t>
            </a:r>
            <a:r>
              <a:rPr dirty="0">
                <a:solidFill>
                  <a:schemeClr val="accent1"/>
                </a:solidFill>
              </a:rPr>
              <a:t>xpectations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Common Scenarios</a:t>
            </a:r>
            <a:r>
              <a:rPr lang="en-US" dirty="0"/>
              <a:t> for the Infant</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endParaRPr dirty="0"/>
          </a:p>
          <a:p>
            <a:r>
              <a:rPr dirty="0">
                <a:solidFill>
                  <a:schemeClr val="accent1"/>
                </a:solidFill>
              </a:rPr>
              <a:t>Poor </a:t>
            </a:r>
            <a:r>
              <a:rPr lang="en-US" dirty="0">
                <a:solidFill>
                  <a:schemeClr val="accent1"/>
                </a:solidFill>
              </a:rPr>
              <a:t>P</a:t>
            </a:r>
            <a:r>
              <a:rPr dirty="0">
                <a:solidFill>
                  <a:schemeClr val="accent1"/>
                </a:solidFill>
              </a:rPr>
              <a:t>rognosis or </a:t>
            </a:r>
            <a:r>
              <a:rPr lang="en-US" dirty="0">
                <a:solidFill>
                  <a:schemeClr val="accent1"/>
                </a:solidFill>
              </a:rPr>
              <a:t>C</a:t>
            </a:r>
            <a:r>
              <a:rPr dirty="0">
                <a:solidFill>
                  <a:schemeClr val="accent1"/>
                </a:solidFill>
              </a:rPr>
              <a:t>hange in </a:t>
            </a:r>
            <a:r>
              <a:rPr lang="en-US" dirty="0">
                <a:solidFill>
                  <a:schemeClr val="accent1"/>
                </a:solidFill>
              </a:rPr>
              <a:t>C</a:t>
            </a:r>
            <a:r>
              <a:rPr dirty="0">
                <a:solidFill>
                  <a:schemeClr val="accent1"/>
                </a:solidFill>
              </a:rPr>
              <a:t>linical </a:t>
            </a:r>
            <a:r>
              <a:rPr lang="en-US" dirty="0">
                <a:solidFill>
                  <a:schemeClr val="accent1"/>
                </a:solidFill>
              </a:rPr>
              <a:t>S</a:t>
            </a:r>
            <a:r>
              <a:rPr dirty="0">
                <a:solidFill>
                  <a:schemeClr val="accent1"/>
                </a:solidFill>
              </a:rPr>
              <a:t>tatus</a:t>
            </a:r>
          </a:p>
          <a:p>
            <a:r>
              <a:rPr dirty="0"/>
              <a:t>Withdrawing or </a:t>
            </a:r>
            <a:r>
              <a:rPr lang="en-US" dirty="0"/>
              <a:t>W</a:t>
            </a:r>
            <a:r>
              <a:rPr dirty="0"/>
              <a:t>ithholding </a:t>
            </a:r>
            <a:r>
              <a:rPr lang="en-US" dirty="0"/>
              <a:t>L</a:t>
            </a:r>
            <a:r>
              <a:rPr dirty="0"/>
              <a:t>ife-sustaining </a:t>
            </a:r>
            <a:r>
              <a:rPr lang="en-US" dirty="0"/>
              <a:t>T</a:t>
            </a:r>
            <a:r>
              <a:rPr dirty="0"/>
              <a:t>reatment</a:t>
            </a:r>
          </a:p>
          <a:p>
            <a:r>
              <a:rPr dirty="0">
                <a:solidFill>
                  <a:schemeClr val="accent1"/>
                </a:solidFill>
              </a:rPr>
              <a:t>Breaking </a:t>
            </a:r>
            <a:r>
              <a:rPr lang="en-US" dirty="0">
                <a:solidFill>
                  <a:schemeClr val="accent1"/>
                </a:solidFill>
              </a:rPr>
              <a:t>B</a:t>
            </a:r>
            <a:r>
              <a:rPr dirty="0">
                <a:solidFill>
                  <a:schemeClr val="accent1"/>
                </a:solidFill>
              </a:rPr>
              <a:t>ad </a:t>
            </a:r>
            <a:r>
              <a:rPr lang="en-US" dirty="0">
                <a:solidFill>
                  <a:schemeClr val="accent1"/>
                </a:solidFill>
              </a:rPr>
              <a:t>N</a:t>
            </a:r>
            <a:r>
              <a:rPr dirty="0">
                <a:solidFill>
                  <a:schemeClr val="accent1"/>
                </a:solidFill>
              </a:rPr>
              <a:t>ews after a </a:t>
            </a:r>
            <a:r>
              <a:rPr lang="en-US" dirty="0">
                <a:solidFill>
                  <a:schemeClr val="accent1"/>
                </a:solidFill>
              </a:rPr>
              <a:t>C</a:t>
            </a:r>
            <a:r>
              <a:rPr dirty="0">
                <a:solidFill>
                  <a:schemeClr val="accent1"/>
                </a:solidFill>
              </a:rPr>
              <a:t>ode event or </a:t>
            </a:r>
            <a:r>
              <a:rPr lang="en-US" dirty="0">
                <a:solidFill>
                  <a:schemeClr val="accent1"/>
                </a:solidFill>
              </a:rPr>
              <a:t>S</a:t>
            </a:r>
            <a:r>
              <a:rPr dirty="0">
                <a:solidFill>
                  <a:schemeClr val="accent1"/>
                </a:solidFill>
              </a:rPr>
              <a:t>urgery</a:t>
            </a:r>
          </a:p>
          <a:p>
            <a:r>
              <a:rPr dirty="0"/>
              <a:t>Discussing </a:t>
            </a:r>
            <a:r>
              <a:rPr lang="en-US" dirty="0"/>
              <a:t>G</a:t>
            </a:r>
            <a:r>
              <a:rPr dirty="0"/>
              <a:t>enetic or </a:t>
            </a:r>
            <a:r>
              <a:rPr lang="en-US" dirty="0"/>
              <a:t>N</a:t>
            </a:r>
            <a:r>
              <a:rPr dirty="0"/>
              <a:t>eurologic</a:t>
            </a:r>
            <a:r>
              <a:rPr lang="en-US" dirty="0"/>
              <a:t> A</a:t>
            </a:r>
            <a:r>
              <a:rPr dirty="0"/>
              <a:t>bnormalities</a:t>
            </a:r>
          </a:p>
          <a:p>
            <a:r>
              <a:rPr dirty="0">
                <a:solidFill>
                  <a:schemeClr val="accent1"/>
                </a:solidFill>
              </a:rPr>
              <a:t>End-of-life </a:t>
            </a:r>
            <a:r>
              <a:rPr lang="en-US" dirty="0">
                <a:solidFill>
                  <a:schemeClr val="accent1"/>
                </a:solidFill>
              </a:rPr>
              <a:t>C</a:t>
            </a:r>
            <a:r>
              <a:rPr dirty="0">
                <a:solidFill>
                  <a:schemeClr val="accent1"/>
                </a:solidFill>
              </a:rPr>
              <a:t>are </a:t>
            </a:r>
            <a:r>
              <a:rPr lang="en-US" dirty="0">
                <a:solidFill>
                  <a:schemeClr val="accent1"/>
                </a:solidFill>
              </a:rPr>
              <a:t>P</a:t>
            </a:r>
            <a:r>
              <a:rPr dirty="0">
                <a:solidFill>
                  <a:schemeClr val="accent1"/>
                </a:solidFill>
              </a:rPr>
              <a:t>lanning</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Core Principles of Difficult Conversations</a:t>
            </a:r>
            <a:endParaRPr lang="en-US"/>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endParaRPr dirty="0"/>
          </a:p>
          <a:p>
            <a:r>
              <a:rPr lang="en-US" dirty="0">
                <a:solidFill>
                  <a:schemeClr val="accent1"/>
                </a:solidFill>
              </a:rPr>
              <a:t>Prepare in Advance: Know the case and Anticipate Questions</a:t>
            </a:r>
          </a:p>
          <a:p>
            <a:r>
              <a:rPr lang="en-US" dirty="0"/>
              <a:t>Be Present: Physically and Emotionally available</a:t>
            </a:r>
          </a:p>
          <a:p>
            <a:r>
              <a:rPr lang="en-US" dirty="0">
                <a:solidFill>
                  <a:schemeClr val="accent1"/>
                </a:solidFill>
              </a:rPr>
              <a:t>Use Clear, Compassionate Language: Avoid jargon</a:t>
            </a:r>
          </a:p>
          <a:p>
            <a:r>
              <a:rPr dirty="0"/>
              <a:t>Create a </a:t>
            </a:r>
            <a:r>
              <a:rPr lang="en-US" dirty="0"/>
              <a:t>P</a:t>
            </a:r>
            <a:r>
              <a:rPr dirty="0"/>
              <a:t>rivate, </a:t>
            </a:r>
            <a:r>
              <a:rPr lang="en-US" dirty="0"/>
              <a:t>C</a:t>
            </a:r>
            <a:r>
              <a:rPr dirty="0"/>
              <a:t>alm </a:t>
            </a:r>
            <a:r>
              <a:rPr lang="en-US" dirty="0"/>
              <a:t>E</a:t>
            </a:r>
            <a:r>
              <a:rPr dirty="0"/>
              <a:t>nvironment</a:t>
            </a:r>
          </a:p>
          <a:p>
            <a:r>
              <a:rPr lang="en-US" dirty="0">
                <a:solidFill>
                  <a:schemeClr val="accent1"/>
                </a:solidFill>
              </a:rPr>
              <a:t>Empathy First: </a:t>
            </a:r>
            <a:r>
              <a:rPr dirty="0">
                <a:solidFill>
                  <a:schemeClr val="accent1"/>
                </a:solidFill>
              </a:rPr>
              <a:t>Acknowledge </a:t>
            </a:r>
            <a:r>
              <a:rPr lang="en-US" dirty="0">
                <a:solidFill>
                  <a:schemeClr val="accent1"/>
                </a:solidFill>
              </a:rPr>
              <a:t>E</a:t>
            </a:r>
            <a:r>
              <a:rPr dirty="0">
                <a:solidFill>
                  <a:schemeClr val="accent1"/>
                </a:solidFill>
              </a:rPr>
              <a:t>motions and </a:t>
            </a:r>
            <a:r>
              <a:rPr lang="en-US" dirty="0">
                <a:solidFill>
                  <a:schemeClr val="accent1"/>
                </a:solidFill>
              </a:rPr>
              <a:t>A</a:t>
            </a:r>
            <a:r>
              <a:rPr dirty="0">
                <a:solidFill>
                  <a:schemeClr val="accent1"/>
                </a:solidFill>
              </a:rPr>
              <a:t>llow </a:t>
            </a:r>
            <a:r>
              <a:rPr lang="en-US" dirty="0">
                <a:solidFill>
                  <a:schemeClr val="accent1"/>
                </a:solidFill>
              </a:rPr>
              <a:t>S</a:t>
            </a:r>
            <a:r>
              <a:rPr dirty="0">
                <a:solidFill>
                  <a:schemeClr val="accent1"/>
                </a:solidFill>
              </a:rPr>
              <a:t>pace for </a:t>
            </a:r>
            <a:r>
              <a:rPr lang="en-US" dirty="0">
                <a:solidFill>
                  <a:schemeClr val="accent1"/>
                </a:solidFill>
              </a:rPr>
              <a:t>S</a:t>
            </a:r>
            <a:r>
              <a:rPr dirty="0">
                <a:solidFill>
                  <a:schemeClr val="accent1"/>
                </a:solidFill>
              </a:rPr>
              <a:t>ilence</a:t>
            </a:r>
          </a:p>
          <a:p>
            <a:r>
              <a:rPr dirty="0"/>
              <a:t>Validate </a:t>
            </a:r>
            <a:r>
              <a:rPr lang="en-US" dirty="0"/>
              <a:t>F</a:t>
            </a:r>
            <a:r>
              <a:rPr dirty="0"/>
              <a:t>eelings without </a:t>
            </a:r>
            <a:r>
              <a:rPr lang="en-US" dirty="0"/>
              <a:t>F</a:t>
            </a:r>
            <a:r>
              <a:rPr dirty="0"/>
              <a:t>alse </a:t>
            </a:r>
            <a:r>
              <a:rPr lang="en-US" dirty="0"/>
              <a:t>R</a:t>
            </a:r>
            <a:r>
              <a:rPr dirty="0"/>
              <a:t>eassurance</a:t>
            </a:r>
            <a:endParaRPr lang="en-US" dirty="0"/>
          </a:p>
          <a:p>
            <a:r>
              <a:rPr lang="en-US" dirty="0">
                <a:solidFill>
                  <a:schemeClr val="accent1"/>
                </a:solidFill>
              </a:rPr>
              <a:t>Support Decisions: Offer Guidance without Coercion</a:t>
            </a:r>
          </a:p>
          <a:p>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The SPIKES Framework</a:t>
            </a:r>
            <a:r>
              <a:rPr lang="en-US" dirty="0"/>
              <a:t> for </a:t>
            </a:r>
            <a:br>
              <a:rPr lang="en-US" dirty="0"/>
            </a:br>
            <a:r>
              <a:rPr lang="en-US" dirty="0"/>
              <a:t>Delivering Bad News</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endParaRPr dirty="0"/>
          </a:p>
          <a:p>
            <a:r>
              <a:rPr dirty="0">
                <a:solidFill>
                  <a:schemeClr val="accent1"/>
                </a:solidFill>
              </a:rPr>
              <a:t>S – Setting up the </a:t>
            </a:r>
            <a:r>
              <a:rPr lang="en-US" dirty="0">
                <a:solidFill>
                  <a:schemeClr val="accent1"/>
                </a:solidFill>
              </a:rPr>
              <a:t>C</a:t>
            </a:r>
            <a:r>
              <a:rPr dirty="0">
                <a:solidFill>
                  <a:schemeClr val="accent1"/>
                </a:solidFill>
              </a:rPr>
              <a:t>onversation</a:t>
            </a:r>
          </a:p>
          <a:p>
            <a:r>
              <a:rPr dirty="0">
                <a:solidFill>
                  <a:schemeClr val="accent1"/>
                </a:solidFill>
              </a:rPr>
              <a:t>P – Perception: Assess </a:t>
            </a:r>
            <a:r>
              <a:rPr lang="en-US" dirty="0">
                <a:solidFill>
                  <a:schemeClr val="accent1"/>
                </a:solidFill>
              </a:rPr>
              <a:t>U</a:t>
            </a:r>
            <a:r>
              <a:rPr dirty="0">
                <a:solidFill>
                  <a:schemeClr val="accent1"/>
                </a:solidFill>
              </a:rPr>
              <a:t>nderstanding</a:t>
            </a:r>
          </a:p>
          <a:p>
            <a:r>
              <a:rPr dirty="0">
                <a:solidFill>
                  <a:schemeClr val="accent1"/>
                </a:solidFill>
              </a:rPr>
              <a:t>I – Invitation: Ask what they want to know</a:t>
            </a:r>
          </a:p>
          <a:p>
            <a:r>
              <a:rPr dirty="0">
                <a:solidFill>
                  <a:schemeClr val="accent1"/>
                </a:solidFill>
              </a:rPr>
              <a:t>K – Knowledge: Share information </a:t>
            </a:r>
            <a:r>
              <a:rPr lang="en-US" dirty="0">
                <a:solidFill>
                  <a:schemeClr val="accent1"/>
                </a:solidFill>
              </a:rPr>
              <a:t>C</a:t>
            </a:r>
            <a:r>
              <a:rPr dirty="0">
                <a:solidFill>
                  <a:schemeClr val="accent1"/>
                </a:solidFill>
              </a:rPr>
              <a:t>learly</a:t>
            </a:r>
            <a:r>
              <a:rPr lang="en-US" dirty="0">
                <a:solidFill>
                  <a:schemeClr val="accent1"/>
                </a:solidFill>
              </a:rPr>
              <a:t> and    </a:t>
            </a:r>
          </a:p>
          <a:p>
            <a:pPr marL="0" indent="0">
              <a:buNone/>
            </a:pPr>
            <a:r>
              <a:rPr lang="en-US" dirty="0">
                <a:solidFill>
                  <a:schemeClr val="accent1"/>
                </a:solidFill>
              </a:rPr>
              <a:t>          Compassionately</a:t>
            </a:r>
            <a:endParaRPr dirty="0">
              <a:solidFill>
                <a:schemeClr val="accent1"/>
              </a:solidFill>
            </a:endParaRPr>
          </a:p>
          <a:p>
            <a:r>
              <a:rPr dirty="0">
                <a:solidFill>
                  <a:schemeClr val="accent1"/>
                </a:solidFill>
              </a:rPr>
              <a:t>E – Empathy</a:t>
            </a:r>
            <a:r>
              <a:rPr lang="en-US" dirty="0">
                <a:solidFill>
                  <a:schemeClr val="accent1"/>
                </a:solidFill>
              </a:rPr>
              <a:t>/Emotions</a:t>
            </a:r>
            <a:r>
              <a:rPr dirty="0">
                <a:solidFill>
                  <a:schemeClr val="accent1"/>
                </a:solidFill>
              </a:rPr>
              <a:t>: Respond to emotions</a:t>
            </a:r>
            <a:r>
              <a:rPr lang="en-US" dirty="0">
                <a:solidFill>
                  <a:schemeClr val="accent1"/>
                </a:solidFill>
              </a:rPr>
              <a:t> with</a:t>
            </a:r>
          </a:p>
          <a:p>
            <a:pPr marL="0" indent="0">
              <a:buNone/>
            </a:pPr>
            <a:r>
              <a:rPr lang="en-US" dirty="0">
                <a:solidFill>
                  <a:schemeClr val="accent1"/>
                </a:solidFill>
              </a:rPr>
              <a:t>          Empathy</a:t>
            </a:r>
            <a:endParaRPr dirty="0">
              <a:solidFill>
                <a:schemeClr val="accent1"/>
              </a:solidFill>
            </a:endParaRPr>
          </a:p>
          <a:p>
            <a:r>
              <a:rPr dirty="0">
                <a:solidFill>
                  <a:schemeClr val="accent1"/>
                </a:solidFill>
              </a:rPr>
              <a:t>S – </a:t>
            </a:r>
            <a:r>
              <a:rPr lang="en-US" dirty="0">
                <a:solidFill>
                  <a:schemeClr val="accent1"/>
                </a:solidFill>
              </a:rPr>
              <a:t>Strategy and </a:t>
            </a:r>
            <a:r>
              <a:rPr dirty="0">
                <a:solidFill>
                  <a:schemeClr val="accent1"/>
                </a:solidFill>
              </a:rPr>
              <a:t>Summary</a:t>
            </a:r>
            <a:r>
              <a:rPr lang="en-US" dirty="0">
                <a:solidFill>
                  <a:schemeClr val="accent1"/>
                </a:solidFill>
              </a:rPr>
              <a:t>: Outline</a:t>
            </a:r>
            <a:r>
              <a:rPr dirty="0">
                <a:solidFill>
                  <a:schemeClr val="accent1"/>
                </a:solidFill>
              </a:rPr>
              <a:t> </a:t>
            </a:r>
            <a:r>
              <a:rPr lang="en-US" dirty="0">
                <a:solidFill>
                  <a:schemeClr val="accent1"/>
                </a:solidFill>
              </a:rPr>
              <a:t>N</a:t>
            </a:r>
            <a:r>
              <a:rPr dirty="0">
                <a:solidFill>
                  <a:schemeClr val="accent1"/>
                </a:solidFill>
              </a:rPr>
              <a:t>ext </a:t>
            </a:r>
            <a:r>
              <a:rPr lang="en-US" dirty="0">
                <a:solidFill>
                  <a:schemeClr val="accent1"/>
                </a:solidFill>
              </a:rPr>
              <a:t>S</a:t>
            </a:r>
            <a:r>
              <a:rPr dirty="0">
                <a:solidFill>
                  <a:schemeClr val="accent1"/>
                </a:solidFill>
              </a:rPr>
              <a:t>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Behavior: E.M.P.A.T.H.Y</a:t>
            </a:r>
          </a:p>
        </p:txBody>
      </p:sp>
      <p:sp>
        <p:nvSpPr>
          <p:cNvPr id="3" name="Content Placeholder 2"/>
          <p:cNvSpPr>
            <a:spLocks noGrp="1"/>
          </p:cNvSpPr>
          <p:nvPr>
            <p:ph sz="half" idx="1"/>
          </p:nvPr>
        </p:nvSpPr>
        <p:spPr>
          <a:xfrm>
            <a:off x="1981200" y="2057400"/>
            <a:ext cx="8229600" cy="3657600"/>
          </a:xfrm>
        </p:spPr>
        <p:txBody>
          <a:bodyPr/>
          <a:lstStyle/>
          <a:p>
            <a:r>
              <a:rPr lang="en-US" u="sng" dirty="0"/>
              <a:t>E</a:t>
            </a:r>
            <a:r>
              <a:rPr lang="en-US" dirty="0"/>
              <a:t>ye contact</a:t>
            </a:r>
          </a:p>
          <a:p>
            <a:r>
              <a:rPr lang="en-US" u="sng" dirty="0">
                <a:solidFill>
                  <a:schemeClr val="accent1"/>
                </a:solidFill>
              </a:rPr>
              <a:t>M</a:t>
            </a:r>
            <a:r>
              <a:rPr lang="en-US" dirty="0">
                <a:solidFill>
                  <a:schemeClr val="accent1"/>
                </a:solidFill>
              </a:rPr>
              <a:t>uscle of facial expression</a:t>
            </a:r>
          </a:p>
          <a:p>
            <a:r>
              <a:rPr lang="en-US" u="sng" dirty="0"/>
              <a:t>P</a:t>
            </a:r>
            <a:r>
              <a:rPr lang="en-US" dirty="0"/>
              <a:t>osture </a:t>
            </a:r>
          </a:p>
          <a:p>
            <a:r>
              <a:rPr lang="en-US" u="sng" dirty="0">
                <a:solidFill>
                  <a:schemeClr val="accent1"/>
                </a:solidFill>
              </a:rPr>
              <a:t>A</a:t>
            </a:r>
            <a:r>
              <a:rPr lang="en-US" dirty="0">
                <a:solidFill>
                  <a:schemeClr val="accent1"/>
                </a:solidFill>
              </a:rPr>
              <a:t>ffect</a:t>
            </a:r>
          </a:p>
          <a:p>
            <a:r>
              <a:rPr lang="en-US" u="sng" dirty="0"/>
              <a:t>T</a:t>
            </a:r>
            <a:r>
              <a:rPr lang="en-US" dirty="0"/>
              <a:t>one of voice</a:t>
            </a:r>
          </a:p>
          <a:p>
            <a:r>
              <a:rPr lang="en-US" u="sng" dirty="0">
                <a:solidFill>
                  <a:schemeClr val="accent1"/>
                </a:solidFill>
              </a:rPr>
              <a:t>H</a:t>
            </a:r>
            <a:r>
              <a:rPr lang="en-US" dirty="0">
                <a:solidFill>
                  <a:schemeClr val="accent1"/>
                </a:solidFill>
              </a:rPr>
              <a:t>earing the whole patient</a:t>
            </a:r>
          </a:p>
          <a:p>
            <a:r>
              <a:rPr lang="en-US" u="sng" dirty="0"/>
              <a:t>Y</a:t>
            </a:r>
            <a:r>
              <a:rPr lang="en-US" dirty="0"/>
              <a:t>our response</a:t>
            </a:r>
          </a:p>
        </p:txBody>
      </p:sp>
      <p:sp>
        <p:nvSpPr>
          <p:cNvPr id="5" name="TextBox 4"/>
          <p:cNvSpPr txBox="1"/>
          <p:nvPr/>
        </p:nvSpPr>
        <p:spPr>
          <a:xfrm>
            <a:off x="7809053" y="6070924"/>
            <a:ext cx="2971800" cy="246221"/>
          </a:xfrm>
          <a:prstGeom prst="rect">
            <a:avLst/>
          </a:prstGeom>
          <a:noFill/>
        </p:spPr>
        <p:txBody>
          <a:bodyPr wrap="square" rtlCol="0">
            <a:spAutoFit/>
          </a:bodyPr>
          <a:lstStyle/>
          <a:p>
            <a:r>
              <a:rPr lang="en-US" sz="1000" dirty="0"/>
              <a:t>Academic Medicine 2014;vol 89 (8): 1108-1112</a:t>
            </a:r>
          </a:p>
        </p:txBody>
      </p:sp>
    </p:spTree>
    <p:extLst>
      <p:ext uri="{BB962C8B-B14F-4D97-AF65-F5344CB8AC3E}">
        <p14:creationId xmlns:p14="http://schemas.microsoft.com/office/powerpoint/2010/main" val="3185629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13224" y="1105351"/>
            <a:ext cx="6353967" cy="3023981"/>
          </a:xfrm>
        </p:spPr>
        <p:txBody>
          <a:bodyPr anchor="b">
            <a:normAutofit/>
          </a:bodyPr>
          <a:lstStyle/>
          <a:p>
            <a:pPr algn="l"/>
            <a:r>
              <a:rPr lang="en-US" sz="4800">
                <a:solidFill>
                  <a:srgbClr val="FFFFFF"/>
                </a:solidFill>
              </a:rPr>
              <a:t>Trauma-Informed Care</a:t>
            </a:r>
          </a:p>
        </p:txBody>
      </p:sp>
      <p:sp>
        <p:nvSpPr>
          <p:cNvPr id="3" name="Subtitle 2"/>
          <p:cNvSpPr>
            <a:spLocks noGrp="1"/>
          </p:cNvSpPr>
          <p:nvPr>
            <p:ph type="subTitle" idx="1"/>
          </p:nvPr>
        </p:nvSpPr>
        <p:spPr>
          <a:xfrm>
            <a:off x="4713224" y="4297556"/>
            <a:ext cx="6353968" cy="1433391"/>
          </a:xfrm>
        </p:spPr>
        <p:txBody>
          <a:bodyPr vert="horz" lIns="91440" tIns="45720" rIns="91440" bIns="45720" rtlCol="0" anchor="t">
            <a:normAutofit/>
          </a:bodyPr>
          <a:lstStyle/>
          <a:p>
            <a:r>
              <a:rPr lang="en-US">
                <a:solidFill>
                  <a:srgbClr val="FFFFFF"/>
                </a:solidFill>
              </a:rPr>
              <a:t>Bonnie Miller, MSN, RN, C-EFM, C-REC, SpBAP</a:t>
            </a: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799" y="266008"/>
            <a:ext cx="9720072" cy="1499616"/>
          </a:xfrm>
        </p:spPr>
        <p:txBody>
          <a:bodyPr>
            <a:normAutofit/>
          </a:bodyPr>
          <a:lstStyle/>
          <a:p>
            <a:r>
              <a:rPr dirty="0"/>
              <a:t>Language Tips – What to Say / Avoid</a:t>
            </a:r>
          </a:p>
        </p:txBody>
      </p:sp>
      <p:graphicFrame>
        <p:nvGraphicFramePr>
          <p:cNvPr id="4" name="Diagram 3">
            <a:extLst>
              <a:ext uri="{FF2B5EF4-FFF2-40B4-BE49-F238E27FC236}">
                <a16:creationId xmlns:a16="http://schemas.microsoft.com/office/drawing/2014/main" id="{D99D4963-8EB7-4113-0C80-E8B410E5C875}"/>
              </a:ext>
            </a:extLst>
          </p:cNvPr>
          <p:cNvGraphicFramePr/>
          <p:nvPr>
            <p:extLst>
              <p:ext uri="{D42A27DB-BD31-4B8C-83A1-F6EECF244321}">
                <p14:modId xmlns:p14="http://schemas.microsoft.com/office/powerpoint/2010/main" val="2645864890"/>
              </p:ext>
            </p:extLst>
          </p:nvPr>
        </p:nvGraphicFramePr>
        <p:xfrm>
          <a:off x="1447799" y="865555"/>
          <a:ext cx="8128000" cy="5126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Their Emotion: Articulating Empathy</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42522528"/>
              </p:ext>
            </p:extLst>
          </p:nvPr>
        </p:nvGraphicFramePr>
        <p:xfrm>
          <a:off x="1981200" y="2057400"/>
          <a:ext cx="8229600" cy="343281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000"/>
                    </a:ext>
                  </a:extLst>
                </a:gridCol>
                <a:gridCol w="312420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278130">
                <a:tc>
                  <a:txBody>
                    <a:bodyPr/>
                    <a:lstStyle/>
                    <a:p>
                      <a:r>
                        <a:rPr lang="en-US" sz="1200" dirty="0"/>
                        <a:t>Tool</a:t>
                      </a:r>
                    </a:p>
                  </a:txBody>
                  <a:tcPr marT="34290" marB="34290"/>
                </a:tc>
                <a:tc>
                  <a:txBody>
                    <a:bodyPr/>
                    <a:lstStyle/>
                    <a:p>
                      <a:r>
                        <a:rPr lang="en-US" sz="1200" dirty="0"/>
                        <a:t>Example</a:t>
                      </a:r>
                    </a:p>
                  </a:txBody>
                  <a:tcPr marT="34290" marB="34290"/>
                </a:tc>
                <a:tc>
                  <a:txBody>
                    <a:bodyPr/>
                    <a:lstStyle/>
                    <a:p>
                      <a:r>
                        <a:rPr lang="en-US" sz="1200" dirty="0"/>
                        <a:t>Notes</a:t>
                      </a:r>
                    </a:p>
                  </a:txBody>
                  <a:tcPr marT="34290" marB="34290"/>
                </a:tc>
                <a:extLst>
                  <a:ext uri="{0D108BD9-81ED-4DB2-BD59-A6C34878D82A}">
                    <a16:rowId xmlns:a16="http://schemas.microsoft.com/office/drawing/2014/main" val="10000"/>
                  </a:ext>
                </a:extLst>
              </a:tr>
              <a:tr h="434340">
                <a:tc>
                  <a:txBody>
                    <a:bodyPr/>
                    <a:lstStyle/>
                    <a:p>
                      <a:r>
                        <a:rPr lang="en-US" sz="1200" dirty="0"/>
                        <a:t>Naming (1)</a:t>
                      </a:r>
                    </a:p>
                  </a:txBody>
                  <a:tcPr marT="34290" marB="34290"/>
                </a:tc>
                <a:tc>
                  <a:txBody>
                    <a:bodyPr/>
                    <a:lstStyle/>
                    <a:p>
                      <a:r>
                        <a:rPr kumimoji="0" lang="en-US" sz="1200" b="0" i="0" u="none" strike="noStrike" kern="1200" baseline="0" dirty="0">
                          <a:solidFill>
                            <a:schemeClr val="dk1"/>
                          </a:solidFill>
                          <a:latin typeface="+mn-lt"/>
                          <a:ea typeface="+mn-ea"/>
                          <a:cs typeface="+mn-cs"/>
                        </a:rPr>
                        <a:t>“It sounds/looks like you are scared / sad / </a:t>
                      </a:r>
                    </a:p>
                    <a:p>
                      <a:r>
                        <a:rPr kumimoji="0" lang="en-US" sz="1200" b="0" i="0" u="none" strike="noStrike" kern="1200" baseline="0" dirty="0">
                          <a:solidFill>
                            <a:schemeClr val="dk1"/>
                          </a:solidFill>
                          <a:latin typeface="+mn-lt"/>
                          <a:ea typeface="+mn-ea"/>
                          <a:cs typeface="+mn-cs"/>
                        </a:rPr>
                        <a:t>frustrated”</a:t>
                      </a:r>
                      <a:endParaRPr lang="en-US" sz="1200" dirty="0"/>
                    </a:p>
                  </a:txBody>
                  <a:tcPr marT="34290" marB="34290"/>
                </a:tc>
                <a:tc>
                  <a:txBody>
                    <a:bodyPr/>
                    <a:lstStyle/>
                    <a:p>
                      <a:r>
                        <a:rPr lang="en-US" sz="1200" dirty="0"/>
                        <a:t>Naming the emotion</a:t>
                      </a:r>
                      <a:r>
                        <a:rPr lang="en-US" sz="1200" baseline="0" dirty="0"/>
                        <a:t> will usually decrease the intensity of emotion</a:t>
                      </a:r>
                      <a:endParaRPr lang="en-US" sz="1200" dirty="0"/>
                    </a:p>
                  </a:txBody>
                  <a:tcPr marT="34290" marB="34290"/>
                </a:tc>
                <a:extLst>
                  <a:ext uri="{0D108BD9-81ED-4DB2-BD59-A6C34878D82A}">
                    <a16:rowId xmlns:a16="http://schemas.microsoft.com/office/drawing/2014/main" val="10001"/>
                  </a:ext>
                </a:extLst>
              </a:tr>
              <a:tr h="617220">
                <a:tc>
                  <a:txBody>
                    <a:bodyPr/>
                    <a:lstStyle/>
                    <a:p>
                      <a:r>
                        <a:rPr lang="en-US" sz="1200" dirty="0"/>
                        <a:t>Understanding (&lt;5)</a:t>
                      </a:r>
                    </a:p>
                  </a:txBody>
                  <a:tcPr marT="34290" marB="34290"/>
                </a:tc>
                <a:tc>
                  <a:txBody>
                    <a:bodyPr/>
                    <a:lstStyle/>
                    <a:p>
                      <a:r>
                        <a:rPr kumimoji="0" lang="en-US" sz="1200" b="0" i="0" u="none" strike="noStrike" kern="1200" baseline="0" dirty="0">
                          <a:solidFill>
                            <a:schemeClr val="dk1"/>
                          </a:solidFill>
                          <a:latin typeface="+mn-lt"/>
                          <a:ea typeface="+mn-ea"/>
                          <a:cs typeface="+mn-cs"/>
                        </a:rPr>
                        <a:t>“This helps me understand what you are thinking”</a:t>
                      </a:r>
                      <a:endParaRPr lang="en-US" sz="1200" dirty="0"/>
                    </a:p>
                  </a:txBody>
                  <a:tcPr marT="34290" marB="34290"/>
                </a:tc>
                <a:tc>
                  <a:txBody>
                    <a:bodyPr/>
                    <a:lstStyle/>
                    <a:p>
                      <a:r>
                        <a:rPr lang="en-US" sz="1200" dirty="0"/>
                        <a:t>Use</a:t>
                      </a:r>
                      <a:r>
                        <a:rPr lang="en-US" sz="1200" baseline="0" dirty="0"/>
                        <a:t> to convey acknowledgement while avoiding implications that you understand “everything”</a:t>
                      </a:r>
                      <a:endParaRPr lang="en-US" sz="1200" dirty="0"/>
                    </a:p>
                  </a:txBody>
                  <a:tcPr marT="34290" marB="34290"/>
                </a:tc>
                <a:extLst>
                  <a:ext uri="{0D108BD9-81ED-4DB2-BD59-A6C34878D82A}">
                    <a16:rowId xmlns:a16="http://schemas.microsoft.com/office/drawing/2014/main" val="10002"/>
                  </a:ext>
                </a:extLst>
              </a:tr>
              <a:tr h="617220">
                <a:tc>
                  <a:txBody>
                    <a:bodyPr/>
                    <a:lstStyle/>
                    <a:p>
                      <a:r>
                        <a:rPr lang="en-US" sz="1200" dirty="0"/>
                        <a:t>Respecting (1-2)</a:t>
                      </a:r>
                    </a:p>
                  </a:txBody>
                  <a:tcPr marT="34290" marB="34290"/>
                </a:tc>
                <a:tc>
                  <a:txBody>
                    <a:bodyPr/>
                    <a:lstStyle/>
                    <a:p>
                      <a:r>
                        <a:rPr kumimoji="0" lang="en-US" sz="1200" b="0" i="0" u="none" strike="noStrike" kern="1200" baseline="0" dirty="0">
                          <a:solidFill>
                            <a:schemeClr val="dk1"/>
                          </a:solidFill>
                          <a:latin typeface="+mn-lt"/>
                          <a:ea typeface="+mn-ea"/>
                          <a:cs typeface="+mn-cs"/>
                        </a:rPr>
                        <a:t>“I can see you have really been trying to follow our instructions”</a:t>
                      </a:r>
                      <a:endParaRPr lang="en-US" sz="1200" dirty="0"/>
                    </a:p>
                  </a:txBody>
                  <a:tcPr marT="34290" marB="34290"/>
                </a:tc>
                <a:tc>
                  <a:txBody>
                    <a:bodyPr/>
                    <a:lstStyle/>
                    <a:p>
                      <a:r>
                        <a:rPr lang="en-US" sz="1200" dirty="0"/>
                        <a:t>Give the patient/family credit for what</a:t>
                      </a:r>
                      <a:r>
                        <a:rPr lang="en-US" sz="1200" baseline="0" dirty="0"/>
                        <a:t> they have done, praise is a motivator</a:t>
                      </a:r>
                      <a:endParaRPr lang="en-US" sz="1200" dirty="0"/>
                    </a:p>
                  </a:txBody>
                  <a:tcPr marT="34290" marB="34290"/>
                </a:tc>
                <a:extLst>
                  <a:ext uri="{0D108BD9-81ED-4DB2-BD59-A6C34878D82A}">
                    <a16:rowId xmlns:a16="http://schemas.microsoft.com/office/drawing/2014/main" val="10003"/>
                  </a:ext>
                </a:extLst>
              </a:tr>
              <a:tr h="617220">
                <a:tc>
                  <a:txBody>
                    <a:bodyPr/>
                    <a:lstStyle/>
                    <a:p>
                      <a:r>
                        <a:rPr lang="en-US" sz="1200" dirty="0"/>
                        <a:t>Supporting (1-2)</a:t>
                      </a:r>
                    </a:p>
                  </a:txBody>
                  <a:tcPr marT="34290" marB="34290"/>
                </a:tc>
                <a:tc>
                  <a:txBody>
                    <a:bodyPr/>
                    <a:lstStyle/>
                    <a:p>
                      <a:r>
                        <a:rPr kumimoji="0" lang="en-US" sz="1200" b="0" i="0" u="none" strike="noStrike" kern="1200" baseline="0" dirty="0">
                          <a:solidFill>
                            <a:schemeClr val="dk1"/>
                          </a:solidFill>
                          <a:latin typeface="+mn-lt"/>
                          <a:ea typeface="+mn-ea"/>
                          <a:cs typeface="+mn-cs"/>
                        </a:rPr>
                        <a:t>“I will do my best to make sure you have what you need”</a:t>
                      </a:r>
                      <a:endParaRPr lang="en-US" sz="1200" dirty="0"/>
                    </a:p>
                  </a:txBody>
                  <a:tcPr marT="34290" marB="34290"/>
                </a:tc>
                <a:tc>
                  <a:txBody>
                    <a:bodyPr/>
                    <a:lstStyle/>
                    <a:p>
                      <a:r>
                        <a:rPr lang="en-US" sz="1200" dirty="0"/>
                        <a:t>Commit 100%</a:t>
                      </a:r>
                      <a:r>
                        <a:rPr lang="en-US" sz="1200" baseline="0" dirty="0"/>
                        <a:t> of what you can commit to without committing to things beyond your control</a:t>
                      </a:r>
                      <a:endParaRPr lang="en-US" sz="1200" dirty="0"/>
                    </a:p>
                  </a:txBody>
                  <a:tcPr marT="34290" marB="34290"/>
                </a:tc>
                <a:extLst>
                  <a:ext uri="{0D108BD9-81ED-4DB2-BD59-A6C34878D82A}">
                    <a16:rowId xmlns:a16="http://schemas.microsoft.com/office/drawing/2014/main" val="10004"/>
                  </a:ext>
                </a:extLst>
              </a:tr>
              <a:tr h="434340">
                <a:tc>
                  <a:txBody>
                    <a:bodyPr/>
                    <a:lstStyle/>
                    <a:p>
                      <a:r>
                        <a:rPr lang="en-US" sz="1200" dirty="0"/>
                        <a:t>Exploring (</a:t>
                      </a:r>
                      <a:r>
                        <a:rPr lang="en-US" sz="1200" dirty="0">
                          <a:latin typeface="Times New Roman"/>
                          <a:cs typeface="Times New Roman"/>
                        </a:rPr>
                        <a:t>∞)</a:t>
                      </a:r>
                      <a:endParaRPr lang="en-US" sz="1200" dirty="0"/>
                    </a:p>
                  </a:txBody>
                  <a:tcPr marT="34290" marB="34290"/>
                </a:tc>
                <a:tc>
                  <a:txBody>
                    <a:bodyPr/>
                    <a:lstStyle/>
                    <a:p>
                      <a:r>
                        <a:rPr kumimoji="0" lang="en-US" sz="1200" b="0" i="0" u="none" strike="noStrike" kern="1200" baseline="0" dirty="0">
                          <a:solidFill>
                            <a:schemeClr val="dk1"/>
                          </a:solidFill>
                          <a:latin typeface="+mn-lt"/>
                          <a:ea typeface="+mn-ea"/>
                          <a:cs typeface="+mn-cs"/>
                        </a:rPr>
                        <a:t>“Could you say more about what you mean when you say that…”</a:t>
                      </a:r>
                      <a:endParaRPr lang="en-US" sz="1200" dirty="0"/>
                    </a:p>
                  </a:txBody>
                  <a:tcPr marT="34290" marB="34290"/>
                </a:tc>
                <a:tc>
                  <a:txBody>
                    <a:bodyPr/>
                    <a:lstStyle/>
                    <a:p>
                      <a:r>
                        <a:rPr lang="en-US" sz="1200" dirty="0"/>
                        <a:t>Open-beginning</a:t>
                      </a:r>
                      <a:r>
                        <a:rPr lang="en-US" sz="1200" baseline="0" dirty="0"/>
                        <a:t> statement with a focused end</a:t>
                      </a:r>
                      <a:endParaRPr lang="en-US" sz="1200" dirty="0"/>
                    </a:p>
                  </a:txBody>
                  <a:tcPr marT="34290" marB="34290"/>
                </a:tc>
                <a:extLst>
                  <a:ext uri="{0D108BD9-81ED-4DB2-BD59-A6C34878D82A}">
                    <a16:rowId xmlns:a16="http://schemas.microsoft.com/office/drawing/2014/main" val="10005"/>
                  </a:ext>
                </a:extLst>
              </a:tr>
              <a:tr h="4343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Silence (</a:t>
                      </a:r>
                      <a:r>
                        <a:rPr lang="en-US" sz="1200" dirty="0">
                          <a:latin typeface="Times New Roman"/>
                          <a:cs typeface="Times New Roman"/>
                        </a:rPr>
                        <a:t>∞)</a:t>
                      </a:r>
                      <a:endParaRPr lang="en-US" sz="1200" dirty="0"/>
                    </a:p>
                    <a:p>
                      <a:endParaRPr lang="en-US" sz="1200" dirty="0"/>
                    </a:p>
                  </a:txBody>
                  <a:tcPr marT="34290" marB="34290"/>
                </a:tc>
                <a:tc>
                  <a:txBody>
                    <a:bodyPr/>
                    <a:lstStyle/>
                    <a:p>
                      <a:r>
                        <a:rPr lang="en-US" sz="1200" dirty="0"/>
                        <a:t>“…”</a:t>
                      </a:r>
                    </a:p>
                  </a:txBody>
                  <a:tcPr marT="34290" marB="34290"/>
                </a:tc>
                <a:tc>
                  <a:txBody>
                    <a:bodyPr/>
                    <a:lstStyle/>
                    <a:p>
                      <a:r>
                        <a:rPr lang="en-US" sz="1200" dirty="0"/>
                        <a:t>Use invitational or compassionate silences as appropriate</a:t>
                      </a:r>
                    </a:p>
                  </a:txBody>
                  <a:tcPr marT="34290" marB="34290"/>
                </a:tc>
                <a:extLst>
                  <a:ext uri="{0D108BD9-81ED-4DB2-BD59-A6C34878D82A}">
                    <a16:rowId xmlns:a16="http://schemas.microsoft.com/office/drawing/2014/main" val="10006"/>
                  </a:ext>
                </a:extLst>
              </a:tr>
            </a:tbl>
          </a:graphicData>
        </a:graphic>
      </p:graphicFrame>
      <p:sp>
        <p:nvSpPr>
          <p:cNvPr id="5" name="TextBox 4"/>
          <p:cNvSpPr txBox="1"/>
          <p:nvPr/>
        </p:nvSpPr>
        <p:spPr>
          <a:xfrm>
            <a:off x="7532751" y="6157368"/>
            <a:ext cx="3810659" cy="230832"/>
          </a:xfrm>
          <a:prstGeom prst="rect">
            <a:avLst/>
          </a:prstGeom>
          <a:noFill/>
        </p:spPr>
        <p:txBody>
          <a:bodyPr wrap="none" rtlCol="0">
            <a:spAutoFit/>
          </a:bodyPr>
          <a:lstStyle/>
          <a:p>
            <a:r>
              <a:rPr lang="en-US" sz="900"/>
              <a:t>www.vitaltalk.org/sites/default/files/quick-guides/NURSEforVitaltalkV1.0.pdf</a:t>
            </a:r>
            <a:endParaRPr lang="en-US" sz="900" dirty="0"/>
          </a:p>
        </p:txBody>
      </p:sp>
    </p:spTree>
    <p:extLst>
      <p:ext uri="{BB962C8B-B14F-4D97-AF65-F5344CB8AC3E}">
        <p14:creationId xmlns:p14="http://schemas.microsoft.com/office/powerpoint/2010/main" val="4210254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US">
                <a:solidFill>
                  <a:srgbClr val="FFFFFF"/>
                </a:solidFill>
              </a:rPr>
              <a:t>Cultural and Emotional Sensitivity</a:t>
            </a:r>
          </a:p>
        </p:txBody>
      </p:sp>
      <p:graphicFrame>
        <p:nvGraphicFramePr>
          <p:cNvPr id="5" name="Content Placeholder 2">
            <a:extLst>
              <a:ext uri="{FF2B5EF4-FFF2-40B4-BE49-F238E27FC236}">
                <a16:creationId xmlns:a16="http://schemas.microsoft.com/office/drawing/2014/main" id="{9EC564DF-F9BA-C348-A957-6983F728F677}"/>
              </a:ext>
            </a:extLst>
          </p:cNvPr>
          <p:cNvGraphicFramePr>
            <a:graphicFrameLocks noGrp="1"/>
          </p:cNvGraphicFramePr>
          <p:nvPr>
            <p:ph idx="1"/>
            <p:extLst>
              <p:ext uri="{D42A27DB-BD31-4B8C-83A1-F6EECF244321}">
                <p14:modId xmlns:p14="http://schemas.microsoft.com/office/powerpoint/2010/main" val="2175833705"/>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US">
                <a:solidFill>
                  <a:srgbClr val="FFFFFF"/>
                </a:solidFill>
              </a:rPr>
              <a:t>Supporting Families</a:t>
            </a:r>
          </a:p>
        </p:txBody>
      </p:sp>
      <p:graphicFrame>
        <p:nvGraphicFramePr>
          <p:cNvPr id="5" name="Content Placeholder 2">
            <a:extLst>
              <a:ext uri="{FF2B5EF4-FFF2-40B4-BE49-F238E27FC236}">
                <a16:creationId xmlns:a16="http://schemas.microsoft.com/office/drawing/2014/main" id="{C149495F-004D-11F4-0EEC-8DE4E7DD44C2}"/>
              </a:ext>
            </a:extLst>
          </p:cNvPr>
          <p:cNvGraphicFramePr>
            <a:graphicFrameLocks noGrp="1"/>
          </p:cNvGraphicFramePr>
          <p:nvPr>
            <p:ph idx="1"/>
            <p:extLst>
              <p:ext uri="{D42A27DB-BD31-4B8C-83A1-F6EECF244321}">
                <p14:modId xmlns:p14="http://schemas.microsoft.com/office/powerpoint/2010/main" val="2537287918"/>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10039" y="640080"/>
            <a:ext cx="3429855" cy="5613236"/>
          </a:xfrm>
        </p:spPr>
        <p:txBody>
          <a:bodyPr anchor="ctr">
            <a:normAutofit/>
          </a:bodyPr>
          <a:lstStyle/>
          <a:p>
            <a:r>
              <a:rPr lang="en-US" dirty="0">
                <a:solidFill>
                  <a:srgbClr val="FFFFFF"/>
                </a:solidFill>
              </a:rPr>
              <a:t>Provider Well-being</a:t>
            </a:r>
          </a:p>
        </p:txBody>
      </p:sp>
      <p:sp>
        <p:nvSpPr>
          <p:cNvPr id="3" name="Content Placeholder 2"/>
          <p:cNvSpPr>
            <a:spLocks noGrp="1"/>
          </p:cNvSpPr>
          <p:nvPr>
            <p:ph idx="1"/>
          </p:nvPr>
        </p:nvSpPr>
        <p:spPr>
          <a:xfrm>
            <a:off x="4699818" y="640080"/>
            <a:ext cx="7172138" cy="3745107"/>
          </a:xfrm>
        </p:spPr>
        <p:txBody>
          <a:bodyPr>
            <a:normAutofit/>
          </a:bodyPr>
          <a:lstStyle/>
          <a:p>
            <a:endParaRPr lang="en-US" sz="2000" dirty="0"/>
          </a:p>
          <a:p>
            <a:r>
              <a:rPr lang="en-US" sz="2000" dirty="0"/>
              <a:t>Acknowledge Moral Distress</a:t>
            </a:r>
          </a:p>
          <a:p>
            <a:pPr marL="0" indent="0">
              <a:buNone/>
            </a:pPr>
            <a:endParaRPr lang="en-US" sz="2000" dirty="0"/>
          </a:p>
          <a:p>
            <a:r>
              <a:rPr lang="en-US" sz="2000" dirty="0">
                <a:solidFill>
                  <a:schemeClr val="accent1"/>
                </a:solidFill>
              </a:rPr>
              <a:t>Normalize Emotional Reactions</a:t>
            </a:r>
          </a:p>
          <a:p>
            <a:pPr marL="0" indent="0">
              <a:buNone/>
            </a:pPr>
            <a:endParaRPr lang="en-US" sz="2000" dirty="0"/>
          </a:p>
          <a:p>
            <a:r>
              <a:rPr lang="en-US" sz="2000" dirty="0"/>
              <a:t>Create Safe Spaces to Debrief</a:t>
            </a:r>
          </a:p>
          <a:p>
            <a:pPr marL="0" indent="0">
              <a:buNone/>
            </a:pPr>
            <a:endParaRPr lang="en-US" sz="2000" dirty="0"/>
          </a:p>
          <a:p>
            <a:r>
              <a:rPr lang="en-US" sz="2000" dirty="0">
                <a:solidFill>
                  <a:schemeClr val="accent1"/>
                </a:solidFill>
              </a:rPr>
              <a:t>Promote Peer Support and Wellness Initiatives</a:t>
            </a:r>
          </a:p>
        </p:txBody>
      </p:sp>
      <p:pic>
        <p:nvPicPr>
          <p:cNvPr id="7" name="Graphic 6" descr="Head with Gears">
            <a:extLst>
              <a:ext uri="{FF2B5EF4-FFF2-40B4-BE49-F238E27FC236}">
                <a16:creationId xmlns:a16="http://schemas.microsoft.com/office/drawing/2014/main" id="{B7C08FCF-ECF4-3DCA-7B3A-D923555B0F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46904" y="4553084"/>
            <a:ext cx="1685977" cy="16859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E194971-2F2D-44B0-8AE6-FF2DCCEE0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Oval 5">
            <a:extLst>
              <a:ext uri="{FF2B5EF4-FFF2-40B4-BE49-F238E27FC236}">
                <a16:creationId xmlns:a16="http://schemas.microsoft.com/office/drawing/2014/main" id="{1FF9A61E-EB11-4C46-82E1-3E00A3B4B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5E564EB3-35F2-4EFF-87DC-642DC02052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8E07A-6957-45FD-7FAE-DD2CA1B466CD}"/>
              </a:ext>
            </a:extLst>
          </p:cNvPr>
          <p:cNvSpPr>
            <a:spLocks noGrp="1"/>
          </p:cNvSpPr>
          <p:nvPr>
            <p:ph type="title"/>
          </p:nvPr>
        </p:nvSpPr>
        <p:spPr>
          <a:xfrm>
            <a:off x="4713224" y="1105351"/>
            <a:ext cx="6353967" cy="3023981"/>
          </a:xfrm>
        </p:spPr>
        <p:txBody>
          <a:bodyPr vert="horz" lIns="91440" tIns="45720" rIns="91440" bIns="45720" rtlCol="0" anchor="b">
            <a:normAutofit/>
          </a:bodyPr>
          <a:lstStyle/>
          <a:p>
            <a:pPr algn="l"/>
            <a:r>
              <a:rPr lang="en-US" sz="4800">
                <a:solidFill>
                  <a:srgbClr val="FFFFFF"/>
                </a:solidFill>
              </a:rPr>
              <a:t>A case discussion</a:t>
            </a:r>
          </a:p>
        </p:txBody>
      </p:sp>
      <p:sp>
        <p:nvSpPr>
          <p:cNvPr id="3" name="Text Placeholder 2">
            <a:extLst>
              <a:ext uri="{FF2B5EF4-FFF2-40B4-BE49-F238E27FC236}">
                <a16:creationId xmlns:a16="http://schemas.microsoft.com/office/drawing/2014/main" id="{B0F14597-9E46-A784-BA1F-1A4C9C669E36}"/>
              </a:ext>
            </a:extLst>
          </p:cNvPr>
          <p:cNvSpPr>
            <a:spLocks noGrp="1"/>
          </p:cNvSpPr>
          <p:nvPr>
            <p:ph type="body" idx="1"/>
          </p:nvPr>
        </p:nvSpPr>
        <p:spPr>
          <a:xfrm>
            <a:off x="4713224" y="4297556"/>
            <a:ext cx="6353968" cy="1433391"/>
          </a:xfrm>
        </p:spPr>
        <p:txBody>
          <a:bodyPr vert="horz" lIns="91440" tIns="45720" rIns="91440" bIns="45720" rtlCol="0" anchor="t">
            <a:normAutofit/>
          </a:bodyPr>
          <a:lstStyle/>
          <a:p>
            <a:endParaRPr lang="en-US">
              <a:solidFill>
                <a:srgbClr val="FFFFFF"/>
              </a:solidFill>
            </a:endParaRPr>
          </a:p>
        </p:txBody>
      </p:sp>
      <p:cxnSp>
        <p:nvCxnSpPr>
          <p:cNvPr id="20" name="Straight Connector 19">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22" name="Rectangle 21">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75147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Case Study Discussion</a:t>
            </a:r>
          </a:p>
        </p:txBody>
      </p:sp>
      <p:sp>
        <p:nvSpPr>
          <p:cNvPr id="3" name="Content Placeholder 2"/>
          <p:cNvSpPr>
            <a:spLocks noGrp="1"/>
          </p:cNvSpPr>
          <p:nvPr>
            <p:ph idx="1"/>
          </p:nvPr>
        </p:nvSpPr>
        <p:spPr/>
        <p:txBody>
          <a:bodyPr/>
          <a:lstStyle/>
          <a:p>
            <a:pPr marL="0" indent="0">
              <a:buNone/>
            </a:pPr>
            <a:r>
              <a:rPr lang="en-US" dirty="0"/>
              <a:t>37-year-old G4P0030 with PPROM at 22.0 weeks. History of cervical insufficiency with three previous losses between 16 and 20 weeks. Cerclage in place.  </a:t>
            </a:r>
          </a:p>
        </p:txBody>
      </p:sp>
      <p:grpSp>
        <p:nvGrpSpPr>
          <p:cNvPr id="9" name="Group 8">
            <a:extLst>
              <a:ext uri="{FF2B5EF4-FFF2-40B4-BE49-F238E27FC236}">
                <a16:creationId xmlns:a16="http://schemas.microsoft.com/office/drawing/2014/main" id="{79666112-6B46-2704-3035-AC20D25EF797}"/>
              </a:ext>
            </a:extLst>
          </p:cNvPr>
          <p:cNvGrpSpPr/>
          <p:nvPr/>
        </p:nvGrpSpPr>
        <p:grpSpPr>
          <a:xfrm>
            <a:off x="1874376" y="4048246"/>
            <a:ext cx="2129742" cy="1657943"/>
            <a:chOff x="3267308" y="3863181"/>
            <a:chExt cx="2129742" cy="1657943"/>
          </a:xfrm>
        </p:grpSpPr>
        <p:sp>
          <p:nvSpPr>
            <p:cNvPr id="6" name="Oval Callout 5">
              <a:extLst>
                <a:ext uri="{FF2B5EF4-FFF2-40B4-BE49-F238E27FC236}">
                  <a16:creationId xmlns:a16="http://schemas.microsoft.com/office/drawing/2014/main" id="{052D3270-0DBF-71EA-7442-AD42526F0C65}"/>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F09C4D4-F072-D104-7B6D-A76211BAAC57}"/>
                </a:ext>
              </a:extLst>
            </p:cNvPr>
            <p:cNvSpPr txBox="1"/>
            <p:nvPr/>
          </p:nvSpPr>
          <p:spPr>
            <a:xfrm>
              <a:off x="3452856" y="4401346"/>
              <a:ext cx="1758645" cy="461665"/>
            </a:xfrm>
            <a:prstGeom prst="rect">
              <a:avLst/>
            </a:prstGeom>
            <a:noFill/>
          </p:spPr>
          <p:txBody>
            <a:bodyPr wrap="square">
              <a:spAutoFit/>
            </a:bodyPr>
            <a:lstStyle/>
            <a:p>
              <a:r>
                <a:rPr lang="en-US" sz="2400" dirty="0"/>
                <a:t>Obstetrician</a:t>
              </a:r>
            </a:p>
          </p:txBody>
        </p:sp>
      </p:grpSp>
      <p:grpSp>
        <p:nvGrpSpPr>
          <p:cNvPr id="10" name="Group 9">
            <a:extLst>
              <a:ext uri="{FF2B5EF4-FFF2-40B4-BE49-F238E27FC236}">
                <a16:creationId xmlns:a16="http://schemas.microsoft.com/office/drawing/2014/main" id="{1FBBD4AF-3401-61DF-7365-B4438193FFA1}"/>
              </a:ext>
            </a:extLst>
          </p:cNvPr>
          <p:cNvGrpSpPr/>
          <p:nvPr/>
        </p:nvGrpSpPr>
        <p:grpSpPr>
          <a:xfrm>
            <a:off x="3053665" y="4048246"/>
            <a:ext cx="2129742" cy="1657943"/>
            <a:chOff x="3267308" y="3863181"/>
            <a:chExt cx="2129742" cy="1657943"/>
          </a:xfrm>
        </p:grpSpPr>
        <p:sp>
          <p:nvSpPr>
            <p:cNvPr id="11" name="Oval Callout 10">
              <a:extLst>
                <a:ext uri="{FF2B5EF4-FFF2-40B4-BE49-F238E27FC236}">
                  <a16:creationId xmlns:a16="http://schemas.microsoft.com/office/drawing/2014/main" id="{5DDD7551-B956-DCDF-7B5B-19B782D91D30}"/>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3416A8-E382-18A0-5F26-45B15FBD4475}"/>
                </a:ext>
              </a:extLst>
            </p:cNvPr>
            <p:cNvSpPr txBox="1"/>
            <p:nvPr/>
          </p:nvSpPr>
          <p:spPr>
            <a:xfrm>
              <a:off x="3414147" y="4412338"/>
              <a:ext cx="1944194" cy="461665"/>
            </a:xfrm>
            <a:prstGeom prst="rect">
              <a:avLst/>
            </a:prstGeom>
            <a:noFill/>
          </p:spPr>
          <p:txBody>
            <a:bodyPr wrap="square">
              <a:spAutoFit/>
            </a:bodyPr>
            <a:lstStyle/>
            <a:p>
              <a:r>
                <a:rPr lang="en-US" sz="2400" dirty="0"/>
                <a:t>Perinatologist</a:t>
              </a:r>
            </a:p>
          </p:txBody>
        </p:sp>
      </p:grpSp>
      <p:grpSp>
        <p:nvGrpSpPr>
          <p:cNvPr id="13" name="Group 12">
            <a:extLst>
              <a:ext uri="{FF2B5EF4-FFF2-40B4-BE49-F238E27FC236}">
                <a16:creationId xmlns:a16="http://schemas.microsoft.com/office/drawing/2014/main" id="{E4B537E2-6023-5CB8-4FD8-41957739AC6B}"/>
              </a:ext>
            </a:extLst>
          </p:cNvPr>
          <p:cNvGrpSpPr/>
          <p:nvPr/>
        </p:nvGrpSpPr>
        <p:grpSpPr>
          <a:xfrm>
            <a:off x="4548929" y="4029223"/>
            <a:ext cx="2129742" cy="1657943"/>
            <a:chOff x="3267308" y="3863181"/>
            <a:chExt cx="2129742" cy="1657943"/>
          </a:xfrm>
        </p:grpSpPr>
        <p:sp>
          <p:nvSpPr>
            <p:cNvPr id="14" name="Oval Callout 13">
              <a:extLst>
                <a:ext uri="{FF2B5EF4-FFF2-40B4-BE49-F238E27FC236}">
                  <a16:creationId xmlns:a16="http://schemas.microsoft.com/office/drawing/2014/main" id="{16563583-8340-0A08-BB17-2F7698C3F2B4}"/>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D18D78B-08CE-675E-7F77-D31E8649E65C}"/>
                </a:ext>
              </a:extLst>
            </p:cNvPr>
            <p:cNvSpPr txBox="1"/>
            <p:nvPr/>
          </p:nvSpPr>
          <p:spPr>
            <a:xfrm>
              <a:off x="3348876" y="4389973"/>
              <a:ext cx="1999174" cy="461665"/>
            </a:xfrm>
            <a:prstGeom prst="rect">
              <a:avLst/>
            </a:prstGeom>
            <a:noFill/>
          </p:spPr>
          <p:txBody>
            <a:bodyPr wrap="square">
              <a:spAutoFit/>
            </a:bodyPr>
            <a:lstStyle/>
            <a:p>
              <a:r>
                <a:rPr lang="en-US" sz="2400" dirty="0"/>
                <a:t>Neonatologist</a:t>
              </a:r>
            </a:p>
          </p:txBody>
        </p:sp>
      </p:grpSp>
      <p:grpSp>
        <p:nvGrpSpPr>
          <p:cNvPr id="16" name="Group 15">
            <a:extLst>
              <a:ext uri="{FF2B5EF4-FFF2-40B4-BE49-F238E27FC236}">
                <a16:creationId xmlns:a16="http://schemas.microsoft.com/office/drawing/2014/main" id="{B6A6E461-EDEA-428F-E8C5-136D8466C084}"/>
              </a:ext>
            </a:extLst>
          </p:cNvPr>
          <p:cNvGrpSpPr/>
          <p:nvPr/>
        </p:nvGrpSpPr>
        <p:grpSpPr>
          <a:xfrm>
            <a:off x="6116142" y="3987819"/>
            <a:ext cx="2129742" cy="1657943"/>
            <a:chOff x="3267308" y="3863181"/>
            <a:chExt cx="2129742" cy="1657943"/>
          </a:xfrm>
        </p:grpSpPr>
        <p:sp>
          <p:nvSpPr>
            <p:cNvPr id="17" name="Oval Callout 16">
              <a:extLst>
                <a:ext uri="{FF2B5EF4-FFF2-40B4-BE49-F238E27FC236}">
                  <a16:creationId xmlns:a16="http://schemas.microsoft.com/office/drawing/2014/main" id="{2A5457F1-D964-69B7-493A-0DE2FE1EA858}"/>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1CDA54B-A118-0031-0CD4-7583B0476660}"/>
                </a:ext>
              </a:extLst>
            </p:cNvPr>
            <p:cNvSpPr txBox="1"/>
            <p:nvPr/>
          </p:nvSpPr>
          <p:spPr>
            <a:xfrm>
              <a:off x="3438388" y="4320607"/>
              <a:ext cx="1758645" cy="830997"/>
            </a:xfrm>
            <a:prstGeom prst="rect">
              <a:avLst/>
            </a:prstGeom>
            <a:noFill/>
          </p:spPr>
          <p:txBody>
            <a:bodyPr wrap="square">
              <a:spAutoFit/>
            </a:bodyPr>
            <a:lstStyle/>
            <a:p>
              <a:pPr algn="ctr"/>
              <a:r>
                <a:rPr lang="en-US" sz="2400" dirty="0"/>
                <a:t>Obstetric Nurse</a:t>
              </a:r>
            </a:p>
          </p:txBody>
        </p:sp>
      </p:grpSp>
      <p:grpSp>
        <p:nvGrpSpPr>
          <p:cNvPr id="19" name="Group 18">
            <a:extLst>
              <a:ext uri="{FF2B5EF4-FFF2-40B4-BE49-F238E27FC236}">
                <a16:creationId xmlns:a16="http://schemas.microsoft.com/office/drawing/2014/main" id="{BAE7FC8B-E063-893E-DADB-58BDA5786C4A}"/>
              </a:ext>
            </a:extLst>
          </p:cNvPr>
          <p:cNvGrpSpPr/>
          <p:nvPr/>
        </p:nvGrpSpPr>
        <p:grpSpPr>
          <a:xfrm>
            <a:off x="7820905" y="4070627"/>
            <a:ext cx="2426965" cy="1657943"/>
            <a:chOff x="3173540" y="3863181"/>
            <a:chExt cx="2426965" cy="1657943"/>
          </a:xfrm>
        </p:grpSpPr>
        <p:sp>
          <p:nvSpPr>
            <p:cNvPr id="20" name="Oval Callout 19">
              <a:extLst>
                <a:ext uri="{FF2B5EF4-FFF2-40B4-BE49-F238E27FC236}">
                  <a16:creationId xmlns:a16="http://schemas.microsoft.com/office/drawing/2014/main" id="{C31DCA79-CF31-540B-1DDD-F96B57C2418F}"/>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BEAC8BD-425D-A7F9-CB0D-89BA462D071F}"/>
                </a:ext>
              </a:extLst>
            </p:cNvPr>
            <p:cNvSpPr txBox="1"/>
            <p:nvPr/>
          </p:nvSpPr>
          <p:spPr>
            <a:xfrm>
              <a:off x="3173540" y="4219061"/>
              <a:ext cx="2426965" cy="707886"/>
            </a:xfrm>
            <a:prstGeom prst="rect">
              <a:avLst/>
            </a:prstGeom>
            <a:noFill/>
          </p:spPr>
          <p:txBody>
            <a:bodyPr wrap="square">
              <a:spAutoFit/>
            </a:bodyPr>
            <a:lstStyle/>
            <a:p>
              <a:pPr algn="ctr"/>
              <a:r>
                <a:rPr lang="en-US" sz="2000" dirty="0"/>
                <a:t>Multidisciplinary Team </a:t>
              </a:r>
            </a:p>
            <a:p>
              <a:pPr algn="ctr"/>
              <a:r>
                <a:rPr lang="en-US" sz="2000" dirty="0"/>
                <a:t>Discussion</a:t>
              </a:r>
            </a:p>
          </p:txBody>
        </p:sp>
      </p:grpSp>
      <p:sp>
        <p:nvSpPr>
          <p:cNvPr id="25" name="Multiply 24">
            <a:extLst>
              <a:ext uri="{FF2B5EF4-FFF2-40B4-BE49-F238E27FC236}">
                <a16:creationId xmlns:a16="http://schemas.microsoft.com/office/drawing/2014/main" id="{56CC2A40-D46C-82F3-D3B2-87071946C138}"/>
              </a:ext>
            </a:extLst>
          </p:cNvPr>
          <p:cNvSpPr/>
          <p:nvPr/>
        </p:nvSpPr>
        <p:spPr>
          <a:xfrm>
            <a:off x="7483339" y="3264469"/>
            <a:ext cx="2992409" cy="3354025"/>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Case Study Discussion</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lang="en-US" dirty="0"/>
              <a:t>The patient subsequently delivers at 22.5 weeks via urgent C-section following preterm labor. Full resuscitative efforts are undertaken by the Neonatal ICU team in the delivery room and the neonatal is transferred the NICU on full support.  </a:t>
            </a:r>
            <a:endParaRPr dirty="0"/>
          </a:p>
        </p:txBody>
      </p:sp>
    </p:spTree>
    <p:extLst>
      <p:ext uri="{BB962C8B-B14F-4D97-AF65-F5344CB8AC3E}">
        <p14:creationId xmlns:p14="http://schemas.microsoft.com/office/powerpoint/2010/main" val="19601274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Case Study Discussion</a:t>
            </a:r>
            <a:r>
              <a:rPr lang="en-US" dirty="0"/>
              <a:t>…Remixed</a:t>
            </a:r>
            <a:endParaRPr dirty="0"/>
          </a:p>
        </p:txBody>
      </p:sp>
      <p:sp>
        <p:nvSpPr>
          <p:cNvPr id="3" name="Content Placeholder 2"/>
          <p:cNvSpPr>
            <a:spLocks noGrp="1"/>
          </p:cNvSpPr>
          <p:nvPr>
            <p:ph idx="1"/>
          </p:nvPr>
        </p:nvSpPr>
        <p:spPr/>
        <p:txBody>
          <a:bodyPr/>
          <a:lstStyle/>
          <a:p>
            <a:pPr marL="0" indent="0">
              <a:buNone/>
            </a:pPr>
            <a:r>
              <a:rPr lang="en-US" dirty="0"/>
              <a:t>24-year-old G1P0 with preeclampsia with severe features at 24.0 weeks.  Fetus with severe IUGR with abnormal Doppler studies (reversed flow) an an estimated weight of 298 grams.</a:t>
            </a:r>
          </a:p>
        </p:txBody>
      </p:sp>
      <p:grpSp>
        <p:nvGrpSpPr>
          <p:cNvPr id="9" name="Group 8">
            <a:extLst>
              <a:ext uri="{FF2B5EF4-FFF2-40B4-BE49-F238E27FC236}">
                <a16:creationId xmlns:a16="http://schemas.microsoft.com/office/drawing/2014/main" id="{79666112-6B46-2704-3035-AC20D25EF797}"/>
              </a:ext>
            </a:extLst>
          </p:cNvPr>
          <p:cNvGrpSpPr/>
          <p:nvPr/>
        </p:nvGrpSpPr>
        <p:grpSpPr>
          <a:xfrm>
            <a:off x="1874376" y="4048246"/>
            <a:ext cx="2129742" cy="1657943"/>
            <a:chOff x="3267308" y="3863181"/>
            <a:chExt cx="2129742" cy="1657943"/>
          </a:xfrm>
        </p:grpSpPr>
        <p:sp>
          <p:nvSpPr>
            <p:cNvPr id="6" name="Oval Callout 5">
              <a:extLst>
                <a:ext uri="{FF2B5EF4-FFF2-40B4-BE49-F238E27FC236}">
                  <a16:creationId xmlns:a16="http://schemas.microsoft.com/office/drawing/2014/main" id="{052D3270-0DBF-71EA-7442-AD42526F0C65}"/>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4F09C4D4-F072-D104-7B6D-A76211BAAC57}"/>
                </a:ext>
              </a:extLst>
            </p:cNvPr>
            <p:cNvSpPr txBox="1"/>
            <p:nvPr/>
          </p:nvSpPr>
          <p:spPr>
            <a:xfrm>
              <a:off x="3452856" y="4401346"/>
              <a:ext cx="1758645" cy="461665"/>
            </a:xfrm>
            <a:prstGeom prst="rect">
              <a:avLst/>
            </a:prstGeom>
            <a:noFill/>
          </p:spPr>
          <p:txBody>
            <a:bodyPr wrap="square">
              <a:spAutoFit/>
            </a:bodyPr>
            <a:lstStyle/>
            <a:p>
              <a:r>
                <a:rPr lang="en-US" sz="2400" dirty="0"/>
                <a:t>Obstetrician</a:t>
              </a:r>
            </a:p>
          </p:txBody>
        </p:sp>
      </p:grpSp>
      <p:grpSp>
        <p:nvGrpSpPr>
          <p:cNvPr id="10" name="Group 9">
            <a:extLst>
              <a:ext uri="{FF2B5EF4-FFF2-40B4-BE49-F238E27FC236}">
                <a16:creationId xmlns:a16="http://schemas.microsoft.com/office/drawing/2014/main" id="{1FBBD4AF-3401-61DF-7365-B4438193FFA1}"/>
              </a:ext>
            </a:extLst>
          </p:cNvPr>
          <p:cNvGrpSpPr/>
          <p:nvPr/>
        </p:nvGrpSpPr>
        <p:grpSpPr>
          <a:xfrm>
            <a:off x="3053665" y="4048246"/>
            <a:ext cx="2129742" cy="1657943"/>
            <a:chOff x="3267308" y="3863181"/>
            <a:chExt cx="2129742" cy="1657943"/>
          </a:xfrm>
        </p:grpSpPr>
        <p:sp>
          <p:nvSpPr>
            <p:cNvPr id="11" name="Oval Callout 10">
              <a:extLst>
                <a:ext uri="{FF2B5EF4-FFF2-40B4-BE49-F238E27FC236}">
                  <a16:creationId xmlns:a16="http://schemas.microsoft.com/office/drawing/2014/main" id="{5DDD7551-B956-DCDF-7B5B-19B782D91D30}"/>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A3416A8-E382-18A0-5F26-45B15FBD4475}"/>
                </a:ext>
              </a:extLst>
            </p:cNvPr>
            <p:cNvSpPr txBox="1"/>
            <p:nvPr/>
          </p:nvSpPr>
          <p:spPr>
            <a:xfrm>
              <a:off x="3414147" y="4412338"/>
              <a:ext cx="1944194" cy="461665"/>
            </a:xfrm>
            <a:prstGeom prst="rect">
              <a:avLst/>
            </a:prstGeom>
            <a:noFill/>
          </p:spPr>
          <p:txBody>
            <a:bodyPr wrap="square">
              <a:spAutoFit/>
            </a:bodyPr>
            <a:lstStyle/>
            <a:p>
              <a:r>
                <a:rPr lang="en-US" sz="2400" dirty="0"/>
                <a:t>Perinatologist</a:t>
              </a:r>
            </a:p>
          </p:txBody>
        </p:sp>
      </p:grpSp>
      <p:grpSp>
        <p:nvGrpSpPr>
          <p:cNvPr id="13" name="Group 12">
            <a:extLst>
              <a:ext uri="{FF2B5EF4-FFF2-40B4-BE49-F238E27FC236}">
                <a16:creationId xmlns:a16="http://schemas.microsoft.com/office/drawing/2014/main" id="{E4B537E2-6023-5CB8-4FD8-41957739AC6B}"/>
              </a:ext>
            </a:extLst>
          </p:cNvPr>
          <p:cNvGrpSpPr/>
          <p:nvPr/>
        </p:nvGrpSpPr>
        <p:grpSpPr>
          <a:xfrm>
            <a:off x="4548929" y="4029223"/>
            <a:ext cx="2129742" cy="1657943"/>
            <a:chOff x="3267308" y="3863181"/>
            <a:chExt cx="2129742" cy="1657943"/>
          </a:xfrm>
        </p:grpSpPr>
        <p:sp>
          <p:nvSpPr>
            <p:cNvPr id="14" name="Oval Callout 13">
              <a:extLst>
                <a:ext uri="{FF2B5EF4-FFF2-40B4-BE49-F238E27FC236}">
                  <a16:creationId xmlns:a16="http://schemas.microsoft.com/office/drawing/2014/main" id="{16563583-8340-0A08-BB17-2F7698C3F2B4}"/>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D18D78B-08CE-675E-7F77-D31E8649E65C}"/>
                </a:ext>
              </a:extLst>
            </p:cNvPr>
            <p:cNvSpPr txBox="1"/>
            <p:nvPr/>
          </p:nvSpPr>
          <p:spPr>
            <a:xfrm>
              <a:off x="3348876" y="4389973"/>
              <a:ext cx="1999174" cy="461665"/>
            </a:xfrm>
            <a:prstGeom prst="rect">
              <a:avLst/>
            </a:prstGeom>
            <a:noFill/>
          </p:spPr>
          <p:txBody>
            <a:bodyPr wrap="square">
              <a:spAutoFit/>
            </a:bodyPr>
            <a:lstStyle/>
            <a:p>
              <a:r>
                <a:rPr lang="en-US" sz="2400" dirty="0"/>
                <a:t>Neonatologist</a:t>
              </a:r>
            </a:p>
          </p:txBody>
        </p:sp>
      </p:grpSp>
      <p:grpSp>
        <p:nvGrpSpPr>
          <p:cNvPr id="16" name="Group 15">
            <a:extLst>
              <a:ext uri="{FF2B5EF4-FFF2-40B4-BE49-F238E27FC236}">
                <a16:creationId xmlns:a16="http://schemas.microsoft.com/office/drawing/2014/main" id="{B6A6E461-EDEA-428F-E8C5-136D8466C084}"/>
              </a:ext>
            </a:extLst>
          </p:cNvPr>
          <p:cNvGrpSpPr/>
          <p:nvPr/>
        </p:nvGrpSpPr>
        <p:grpSpPr>
          <a:xfrm>
            <a:off x="6116142" y="3987819"/>
            <a:ext cx="2129742" cy="1657943"/>
            <a:chOff x="3267308" y="3863181"/>
            <a:chExt cx="2129742" cy="1657943"/>
          </a:xfrm>
        </p:grpSpPr>
        <p:sp>
          <p:nvSpPr>
            <p:cNvPr id="17" name="Oval Callout 16">
              <a:extLst>
                <a:ext uri="{FF2B5EF4-FFF2-40B4-BE49-F238E27FC236}">
                  <a16:creationId xmlns:a16="http://schemas.microsoft.com/office/drawing/2014/main" id="{2A5457F1-D964-69B7-493A-0DE2FE1EA858}"/>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41CDA54B-A118-0031-0CD4-7583B0476660}"/>
                </a:ext>
              </a:extLst>
            </p:cNvPr>
            <p:cNvSpPr txBox="1"/>
            <p:nvPr/>
          </p:nvSpPr>
          <p:spPr>
            <a:xfrm>
              <a:off x="3438388" y="4320607"/>
              <a:ext cx="1758645" cy="830997"/>
            </a:xfrm>
            <a:prstGeom prst="rect">
              <a:avLst/>
            </a:prstGeom>
            <a:noFill/>
          </p:spPr>
          <p:txBody>
            <a:bodyPr wrap="square">
              <a:spAutoFit/>
            </a:bodyPr>
            <a:lstStyle/>
            <a:p>
              <a:pPr algn="ctr"/>
              <a:r>
                <a:rPr lang="en-US" sz="2400" dirty="0"/>
                <a:t>Obstetric Nurse</a:t>
              </a:r>
            </a:p>
          </p:txBody>
        </p:sp>
      </p:grpSp>
      <p:grpSp>
        <p:nvGrpSpPr>
          <p:cNvPr id="19" name="Group 18">
            <a:extLst>
              <a:ext uri="{FF2B5EF4-FFF2-40B4-BE49-F238E27FC236}">
                <a16:creationId xmlns:a16="http://schemas.microsoft.com/office/drawing/2014/main" id="{BAE7FC8B-E063-893E-DADB-58BDA5786C4A}"/>
              </a:ext>
            </a:extLst>
          </p:cNvPr>
          <p:cNvGrpSpPr/>
          <p:nvPr/>
        </p:nvGrpSpPr>
        <p:grpSpPr>
          <a:xfrm>
            <a:off x="7820905" y="4070627"/>
            <a:ext cx="2426965" cy="1657943"/>
            <a:chOff x="3173540" y="3863181"/>
            <a:chExt cx="2426965" cy="1657943"/>
          </a:xfrm>
        </p:grpSpPr>
        <p:sp>
          <p:nvSpPr>
            <p:cNvPr id="20" name="Oval Callout 19">
              <a:extLst>
                <a:ext uri="{FF2B5EF4-FFF2-40B4-BE49-F238E27FC236}">
                  <a16:creationId xmlns:a16="http://schemas.microsoft.com/office/drawing/2014/main" id="{C31DCA79-CF31-540B-1DDD-F96B57C2418F}"/>
                </a:ext>
              </a:extLst>
            </p:cNvPr>
            <p:cNvSpPr/>
            <p:nvPr/>
          </p:nvSpPr>
          <p:spPr>
            <a:xfrm>
              <a:off x="3267308" y="3863181"/>
              <a:ext cx="2129742" cy="1657943"/>
            </a:xfrm>
            <a:prstGeom prst="wedgeEllipseCallou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FBEAC8BD-425D-A7F9-CB0D-89BA462D071F}"/>
                </a:ext>
              </a:extLst>
            </p:cNvPr>
            <p:cNvSpPr txBox="1"/>
            <p:nvPr/>
          </p:nvSpPr>
          <p:spPr>
            <a:xfrm>
              <a:off x="3173540" y="4219061"/>
              <a:ext cx="2426965" cy="707886"/>
            </a:xfrm>
            <a:prstGeom prst="rect">
              <a:avLst/>
            </a:prstGeom>
            <a:noFill/>
          </p:spPr>
          <p:txBody>
            <a:bodyPr wrap="square">
              <a:spAutoFit/>
            </a:bodyPr>
            <a:lstStyle/>
            <a:p>
              <a:pPr algn="ctr"/>
              <a:r>
                <a:rPr lang="en-US" sz="2000" dirty="0"/>
                <a:t>Multidisciplinary Team </a:t>
              </a:r>
            </a:p>
            <a:p>
              <a:pPr algn="ctr"/>
              <a:r>
                <a:rPr lang="en-US" sz="2000" dirty="0"/>
                <a:t>Discussion</a:t>
              </a:r>
            </a:p>
          </p:txBody>
        </p:sp>
      </p:grpSp>
    </p:spTree>
    <p:extLst>
      <p:ext uri="{BB962C8B-B14F-4D97-AF65-F5344CB8AC3E}">
        <p14:creationId xmlns:p14="http://schemas.microsoft.com/office/powerpoint/2010/main" val="25697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US">
                <a:solidFill>
                  <a:srgbClr val="FFFFFF"/>
                </a:solidFill>
              </a:rPr>
              <a:t>Conclusion</a:t>
            </a:r>
          </a:p>
        </p:txBody>
      </p:sp>
      <p:graphicFrame>
        <p:nvGraphicFramePr>
          <p:cNvPr id="5" name="Content Placeholder 2">
            <a:extLst>
              <a:ext uri="{FF2B5EF4-FFF2-40B4-BE49-F238E27FC236}">
                <a16:creationId xmlns:a16="http://schemas.microsoft.com/office/drawing/2014/main" id="{0780D6D8-D146-0982-53BD-435E71E933FF}"/>
              </a:ext>
            </a:extLst>
          </p:cNvPr>
          <p:cNvGraphicFramePr>
            <a:graphicFrameLocks noGrp="1"/>
          </p:cNvGraphicFramePr>
          <p:nvPr>
            <p:ph idx="1"/>
            <p:extLst>
              <p:ext uri="{D42A27DB-BD31-4B8C-83A1-F6EECF244321}">
                <p14:modId xmlns:p14="http://schemas.microsoft.com/office/powerpoint/2010/main" val="3242590300"/>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F7C47-FECD-FBBD-0707-D02CE07C1194}"/>
              </a:ext>
            </a:extLst>
          </p:cNvPr>
          <p:cNvSpPr>
            <a:spLocks noGrp="1"/>
          </p:cNvSpPr>
          <p:nvPr>
            <p:ph type="title"/>
          </p:nvPr>
        </p:nvSpPr>
        <p:spPr>
          <a:xfrm>
            <a:off x="643468" y="643467"/>
            <a:ext cx="3415612" cy="5571066"/>
          </a:xfrm>
        </p:spPr>
        <p:txBody>
          <a:bodyPr>
            <a:normAutofit/>
          </a:bodyPr>
          <a:lstStyle/>
          <a:p>
            <a:r>
              <a:rPr lang="en-US">
                <a:solidFill>
                  <a:srgbClr val="FFFFFF"/>
                </a:solidFill>
              </a:rPr>
              <a:t>Three Key Objectives:</a:t>
            </a:r>
          </a:p>
        </p:txBody>
      </p:sp>
      <p:graphicFrame>
        <p:nvGraphicFramePr>
          <p:cNvPr id="5" name="Content Placeholder 2">
            <a:extLst>
              <a:ext uri="{FF2B5EF4-FFF2-40B4-BE49-F238E27FC236}">
                <a16:creationId xmlns:a16="http://schemas.microsoft.com/office/drawing/2014/main" id="{ECA15D92-2A55-C705-1E64-2359367894D9}"/>
              </a:ext>
            </a:extLst>
          </p:cNvPr>
          <p:cNvGraphicFramePr>
            <a:graphicFrameLocks noGrp="1"/>
          </p:cNvGraphicFramePr>
          <p:nvPr>
            <p:ph idx="1"/>
            <p:extLst>
              <p:ext uri="{D42A27DB-BD31-4B8C-83A1-F6EECF244321}">
                <p14:modId xmlns:p14="http://schemas.microsoft.com/office/powerpoint/2010/main" val="3253252927"/>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027515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ank You, Administrative Professionals ...">
            <a:extLst>
              <a:ext uri="{FF2B5EF4-FFF2-40B4-BE49-F238E27FC236}">
                <a16:creationId xmlns:a16="http://schemas.microsoft.com/office/drawing/2014/main" id="{361DC51E-964C-5F4C-65BB-B4F4AC028DE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82526" y="1062033"/>
            <a:ext cx="6708455" cy="3756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9665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536C2-3F3C-9932-FA65-ACF44C8B54B9}"/>
              </a:ext>
            </a:extLst>
          </p:cNvPr>
          <p:cNvSpPr>
            <a:spLocks noGrp="1"/>
          </p:cNvSpPr>
          <p:nvPr>
            <p:ph type="title"/>
          </p:nvPr>
        </p:nvSpPr>
        <p:spPr>
          <a:xfrm>
            <a:off x="1024128" y="585216"/>
            <a:ext cx="5867061" cy="1499616"/>
          </a:xfrm>
        </p:spPr>
        <p:txBody>
          <a:bodyPr>
            <a:normAutofit/>
          </a:bodyPr>
          <a:lstStyle/>
          <a:p>
            <a:r>
              <a:rPr lang="en-US" dirty="0"/>
              <a:t>Next up… Simulations</a:t>
            </a:r>
          </a:p>
        </p:txBody>
      </p:sp>
      <p:pic>
        <p:nvPicPr>
          <p:cNvPr id="5" name="Picture 4" descr="A white background with black text&#10;&#10;AI-generated content may be incorrect.">
            <a:extLst>
              <a:ext uri="{FF2B5EF4-FFF2-40B4-BE49-F238E27FC236}">
                <a16:creationId xmlns:a16="http://schemas.microsoft.com/office/drawing/2014/main" id="{1BD2A891-2524-207D-6FF5-E2C3B47B5B34}"/>
              </a:ext>
            </a:extLst>
          </p:cNvPr>
          <p:cNvPicPr>
            <a:picLocks noChangeAspect="1"/>
          </p:cNvPicPr>
          <p:nvPr/>
        </p:nvPicPr>
        <p:blipFill>
          <a:blip r:embed="rId3"/>
          <a:stretch>
            <a:fillRect/>
          </a:stretch>
        </p:blipFill>
        <p:spPr>
          <a:xfrm>
            <a:off x="1024128" y="2225699"/>
            <a:ext cx="5867061" cy="3125619"/>
          </a:xfrm>
          <a:prstGeom prst="rect">
            <a:avLst/>
          </a:prstGeom>
        </p:spPr>
      </p:pic>
      <p:sp>
        <p:nvSpPr>
          <p:cNvPr id="24" name="Rectangle 23">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8040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0072A8-DFE7-91AD-828F-46216C5CEE7A}"/>
              </a:ext>
            </a:extLst>
          </p:cNvPr>
          <p:cNvSpPr>
            <a:spLocks noGrp="1"/>
          </p:cNvSpPr>
          <p:nvPr>
            <p:ph type="title"/>
          </p:nvPr>
        </p:nvSpPr>
        <p:spPr>
          <a:xfrm>
            <a:off x="964788" y="804333"/>
            <a:ext cx="3391900" cy="5249334"/>
          </a:xfrm>
        </p:spPr>
        <p:txBody>
          <a:bodyPr>
            <a:normAutofit/>
          </a:bodyPr>
          <a:lstStyle/>
          <a:p>
            <a:pPr algn="r"/>
            <a:r>
              <a:rPr lang="en-US" dirty="0"/>
              <a:t>Group Debrief</a:t>
            </a:r>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575D291-6511-43D6-7145-CDEA63E7DA04}"/>
              </a:ext>
            </a:extLst>
          </p:cNvPr>
          <p:cNvSpPr>
            <a:spLocks noGrp="1"/>
          </p:cNvSpPr>
          <p:nvPr>
            <p:ph idx="1"/>
          </p:nvPr>
        </p:nvSpPr>
        <p:spPr>
          <a:xfrm>
            <a:off x="4999330" y="804333"/>
            <a:ext cx="6257721" cy="5249334"/>
          </a:xfrm>
        </p:spPr>
        <p:txBody>
          <a:bodyPr anchor="ctr">
            <a:normAutofit/>
          </a:bodyPr>
          <a:lstStyle/>
          <a:p>
            <a:endParaRPr lang="en-US" dirty="0"/>
          </a:p>
        </p:txBody>
      </p:sp>
    </p:spTree>
    <p:extLst>
      <p:ext uri="{BB962C8B-B14F-4D97-AF65-F5344CB8AC3E}">
        <p14:creationId xmlns:p14="http://schemas.microsoft.com/office/powerpoint/2010/main" val="29562229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2AE8E50-35D4-4D5A-A4BB-168CBB027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16">
            <a:extLst>
              <a:ext uri="{FF2B5EF4-FFF2-40B4-BE49-F238E27FC236}">
                <a16:creationId xmlns:a16="http://schemas.microsoft.com/office/drawing/2014/main" id="{C37D1D6D-17D8-4296-B000-665D1892D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0396" y="1276539"/>
            <a:ext cx="5570417" cy="4304276"/>
          </a:xfrm>
          <a:custGeom>
            <a:avLst/>
            <a:gdLst>
              <a:gd name="connsiteX0" fmla="*/ 4985599 w 5593163"/>
              <a:gd name="connsiteY0" fmla="*/ 636203 h 4305008"/>
              <a:gd name="connsiteX1" fmla="*/ 5528908 w 5593163"/>
              <a:gd name="connsiteY1" fmla="*/ 1181049 h 4305008"/>
              <a:gd name="connsiteX2" fmla="*/ 4985599 w 5593163"/>
              <a:gd name="connsiteY2" fmla="*/ 636203 h 4305008"/>
              <a:gd name="connsiteX3" fmla="*/ 4985599 w 5593163"/>
              <a:gd name="connsiteY3" fmla="*/ 2333028 h 4305008"/>
              <a:gd name="connsiteX4" fmla="*/ 5528908 w 5593163"/>
              <a:gd name="connsiteY4" fmla="*/ 2877874 h 4305008"/>
              <a:gd name="connsiteX5" fmla="*/ 4985599 w 5593163"/>
              <a:gd name="connsiteY5" fmla="*/ 2333028 h 4305008"/>
              <a:gd name="connsiteX6" fmla="*/ 4985597 w 5593163"/>
              <a:gd name="connsiteY6" fmla="*/ 2034258 h 4305008"/>
              <a:gd name="connsiteX7" fmla="*/ 5528906 w 5593163"/>
              <a:gd name="connsiteY7" fmla="*/ 1493690 h 4305008"/>
              <a:gd name="connsiteX8" fmla="*/ 4985597 w 5593163"/>
              <a:gd name="connsiteY8" fmla="*/ 2034258 h 4305008"/>
              <a:gd name="connsiteX9" fmla="*/ 4985597 w 5593163"/>
              <a:gd name="connsiteY9" fmla="*/ 3731083 h 4305008"/>
              <a:gd name="connsiteX10" fmla="*/ 5528906 w 5593163"/>
              <a:gd name="connsiteY10" fmla="*/ 3190516 h 4305008"/>
              <a:gd name="connsiteX11" fmla="*/ 4985597 w 5593163"/>
              <a:gd name="connsiteY11" fmla="*/ 3731083 h 4305008"/>
              <a:gd name="connsiteX12" fmla="*/ 4842232 w 5593163"/>
              <a:gd name="connsiteY12" fmla="*/ 503273 h 4305008"/>
              <a:gd name="connsiteX13" fmla="*/ 4842826 w 5593163"/>
              <a:gd name="connsiteY13" fmla="*/ 491833 h 4305008"/>
              <a:gd name="connsiteX14" fmla="*/ 4843324 w 5593163"/>
              <a:gd name="connsiteY14" fmla="*/ 491866 h 4305008"/>
              <a:gd name="connsiteX15" fmla="*/ 4843350 w 5593163"/>
              <a:gd name="connsiteY15" fmla="*/ 491372 h 4305008"/>
              <a:gd name="connsiteX16" fmla="*/ 4860437 w 5593163"/>
              <a:gd name="connsiteY16" fmla="*/ 492995 h 4305008"/>
              <a:gd name="connsiteX17" fmla="*/ 4955899 w 5593163"/>
              <a:gd name="connsiteY17" fmla="*/ 502060 h 4305008"/>
              <a:gd name="connsiteX18" fmla="*/ 4972112 w 5593163"/>
              <a:gd name="connsiteY18" fmla="*/ 503599 h 4305008"/>
              <a:gd name="connsiteX19" fmla="*/ 4972229 w 5593163"/>
              <a:gd name="connsiteY19" fmla="*/ 504747 h 4305008"/>
              <a:gd name="connsiteX20" fmla="*/ 5583809 w 5593163"/>
              <a:gd name="connsiteY20" fmla="*/ 948988 h 4305008"/>
              <a:gd name="connsiteX21" fmla="*/ 5593163 w 5593163"/>
              <a:gd name="connsiteY21" fmla="*/ 971822 h 4305008"/>
              <a:gd name="connsiteX22" fmla="*/ 5593163 w 5593163"/>
              <a:gd name="connsiteY22" fmla="*/ 1318474 h 4305008"/>
              <a:gd name="connsiteX23" fmla="*/ 5558612 w 5593163"/>
              <a:gd name="connsiteY23" fmla="*/ 1315193 h 4305008"/>
              <a:gd name="connsiteX24" fmla="*/ 5542395 w 5593163"/>
              <a:gd name="connsiteY24" fmla="*/ 1313653 h 4305008"/>
              <a:gd name="connsiteX25" fmla="*/ 5542279 w 5593163"/>
              <a:gd name="connsiteY25" fmla="*/ 1312505 h 4305008"/>
              <a:gd name="connsiteX26" fmla="*/ 4852114 w 5593163"/>
              <a:gd name="connsiteY26" fmla="*/ 619464 h 4305008"/>
              <a:gd name="connsiteX27" fmla="*/ 4851608 w 5593163"/>
              <a:gd name="connsiteY27" fmla="*/ 619401 h 4305008"/>
              <a:gd name="connsiteX28" fmla="*/ 4851070 w 5593163"/>
              <a:gd name="connsiteY28" fmla="*/ 612725 h 4305008"/>
              <a:gd name="connsiteX29" fmla="*/ 4843603 w 5593163"/>
              <a:gd name="connsiteY29" fmla="*/ 520249 h 4305008"/>
              <a:gd name="connsiteX30" fmla="*/ 4842232 w 5593163"/>
              <a:gd name="connsiteY30" fmla="*/ 503273 h 4305008"/>
              <a:gd name="connsiteX31" fmla="*/ 4842232 w 5593163"/>
              <a:gd name="connsiteY31" fmla="*/ 2200098 h 4305008"/>
              <a:gd name="connsiteX32" fmla="*/ 4842826 w 5593163"/>
              <a:gd name="connsiteY32" fmla="*/ 2188658 h 4305008"/>
              <a:gd name="connsiteX33" fmla="*/ 4843324 w 5593163"/>
              <a:gd name="connsiteY33" fmla="*/ 2188691 h 4305008"/>
              <a:gd name="connsiteX34" fmla="*/ 4843350 w 5593163"/>
              <a:gd name="connsiteY34" fmla="*/ 2188197 h 4305008"/>
              <a:gd name="connsiteX35" fmla="*/ 4860437 w 5593163"/>
              <a:gd name="connsiteY35" fmla="*/ 2189820 h 4305008"/>
              <a:gd name="connsiteX36" fmla="*/ 4955899 w 5593163"/>
              <a:gd name="connsiteY36" fmla="*/ 2198885 h 4305008"/>
              <a:gd name="connsiteX37" fmla="*/ 4972112 w 5593163"/>
              <a:gd name="connsiteY37" fmla="*/ 2200424 h 4305008"/>
              <a:gd name="connsiteX38" fmla="*/ 4972229 w 5593163"/>
              <a:gd name="connsiteY38" fmla="*/ 2201572 h 4305008"/>
              <a:gd name="connsiteX39" fmla="*/ 5583809 w 5593163"/>
              <a:gd name="connsiteY39" fmla="*/ 2645813 h 4305008"/>
              <a:gd name="connsiteX40" fmla="*/ 5593163 w 5593163"/>
              <a:gd name="connsiteY40" fmla="*/ 2668647 h 4305008"/>
              <a:gd name="connsiteX41" fmla="*/ 5593163 w 5593163"/>
              <a:gd name="connsiteY41" fmla="*/ 3015299 h 4305008"/>
              <a:gd name="connsiteX42" fmla="*/ 5558612 w 5593163"/>
              <a:gd name="connsiteY42" fmla="*/ 3012018 h 4305008"/>
              <a:gd name="connsiteX43" fmla="*/ 5542395 w 5593163"/>
              <a:gd name="connsiteY43" fmla="*/ 3010478 h 4305008"/>
              <a:gd name="connsiteX44" fmla="*/ 5542279 w 5593163"/>
              <a:gd name="connsiteY44" fmla="*/ 3009330 h 4305008"/>
              <a:gd name="connsiteX45" fmla="*/ 4852114 w 5593163"/>
              <a:gd name="connsiteY45" fmla="*/ 2316289 h 4305008"/>
              <a:gd name="connsiteX46" fmla="*/ 4851608 w 5593163"/>
              <a:gd name="connsiteY46" fmla="*/ 2316226 h 4305008"/>
              <a:gd name="connsiteX47" fmla="*/ 4851070 w 5593163"/>
              <a:gd name="connsiteY47" fmla="*/ 2309550 h 4305008"/>
              <a:gd name="connsiteX48" fmla="*/ 4843603 w 5593163"/>
              <a:gd name="connsiteY48" fmla="*/ 2217074 h 4305008"/>
              <a:gd name="connsiteX49" fmla="*/ 4842232 w 5593163"/>
              <a:gd name="connsiteY49" fmla="*/ 2200098 h 4305008"/>
              <a:gd name="connsiteX50" fmla="*/ 4842232 w 5593163"/>
              <a:gd name="connsiteY50" fmla="*/ 3896923 h 4305008"/>
              <a:gd name="connsiteX51" fmla="*/ 4842826 w 5593163"/>
              <a:gd name="connsiteY51" fmla="*/ 3885483 h 4305008"/>
              <a:gd name="connsiteX52" fmla="*/ 4843324 w 5593163"/>
              <a:gd name="connsiteY52" fmla="*/ 3885516 h 4305008"/>
              <a:gd name="connsiteX53" fmla="*/ 4843350 w 5593163"/>
              <a:gd name="connsiteY53" fmla="*/ 3885022 h 4305008"/>
              <a:gd name="connsiteX54" fmla="*/ 4860437 w 5593163"/>
              <a:gd name="connsiteY54" fmla="*/ 3886645 h 4305008"/>
              <a:gd name="connsiteX55" fmla="*/ 4955899 w 5593163"/>
              <a:gd name="connsiteY55" fmla="*/ 3895710 h 4305008"/>
              <a:gd name="connsiteX56" fmla="*/ 4972112 w 5593163"/>
              <a:gd name="connsiteY56" fmla="*/ 3897249 h 4305008"/>
              <a:gd name="connsiteX57" fmla="*/ 4972229 w 5593163"/>
              <a:gd name="connsiteY57" fmla="*/ 3898397 h 4305008"/>
              <a:gd name="connsiteX58" fmla="*/ 5532481 w 5593163"/>
              <a:gd name="connsiteY58" fmla="*/ 4255797 h 4305008"/>
              <a:gd name="connsiteX59" fmla="*/ 5560926 w 5593163"/>
              <a:gd name="connsiteY59" fmla="*/ 4305008 h 4305008"/>
              <a:gd name="connsiteX60" fmla="*/ 5409877 w 5593163"/>
              <a:gd name="connsiteY60" fmla="*/ 4305008 h 4305008"/>
              <a:gd name="connsiteX61" fmla="*/ 5357754 w 5593163"/>
              <a:gd name="connsiteY61" fmla="*/ 4241205 h 4305008"/>
              <a:gd name="connsiteX62" fmla="*/ 4985599 w 5593163"/>
              <a:gd name="connsiteY62" fmla="*/ 4029853 h 4305008"/>
              <a:gd name="connsiteX63" fmla="*/ 5084780 w 5593163"/>
              <a:gd name="connsiteY63" fmla="*/ 4271827 h 4305008"/>
              <a:gd name="connsiteX64" fmla="*/ 5111462 w 5593163"/>
              <a:gd name="connsiteY64" fmla="*/ 4305008 h 4305008"/>
              <a:gd name="connsiteX65" fmla="*/ 4957353 w 5593163"/>
              <a:gd name="connsiteY65" fmla="*/ 4305008 h 4305008"/>
              <a:gd name="connsiteX66" fmla="*/ 4927231 w 5593163"/>
              <a:gd name="connsiteY66" fmla="*/ 4254710 h 4305008"/>
              <a:gd name="connsiteX67" fmla="*/ 4852114 w 5593163"/>
              <a:gd name="connsiteY67" fmla="*/ 4013114 h 4305008"/>
              <a:gd name="connsiteX68" fmla="*/ 4851608 w 5593163"/>
              <a:gd name="connsiteY68" fmla="*/ 4013051 h 4305008"/>
              <a:gd name="connsiteX69" fmla="*/ 4851070 w 5593163"/>
              <a:gd name="connsiteY69" fmla="*/ 4006375 h 4305008"/>
              <a:gd name="connsiteX70" fmla="*/ 4843603 w 5593163"/>
              <a:gd name="connsiteY70" fmla="*/ 3913899 h 4305008"/>
              <a:gd name="connsiteX71" fmla="*/ 4842232 w 5593163"/>
              <a:gd name="connsiteY71" fmla="*/ 3896923 h 4305008"/>
              <a:gd name="connsiteX72" fmla="*/ 4842230 w 5593163"/>
              <a:gd name="connsiteY72" fmla="*/ 469318 h 4305008"/>
              <a:gd name="connsiteX73" fmla="*/ 4843601 w 5593163"/>
              <a:gd name="connsiteY73" fmla="*/ 452471 h 4305008"/>
              <a:gd name="connsiteX74" fmla="*/ 4851065 w 5593163"/>
              <a:gd name="connsiteY74" fmla="*/ 360740 h 4305008"/>
              <a:gd name="connsiteX75" fmla="*/ 4851605 w 5593163"/>
              <a:gd name="connsiteY75" fmla="*/ 354103 h 4305008"/>
              <a:gd name="connsiteX76" fmla="*/ 4852110 w 5593163"/>
              <a:gd name="connsiteY76" fmla="*/ 354040 h 4305008"/>
              <a:gd name="connsiteX77" fmla="*/ 4936323 w 5593163"/>
              <a:gd name="connsiteY77" fmla="*/ 96778 h 4305008"/>
              <a:gd name="connsiteX78" fmla="*/ 4998957 w 5593163"/>
              <a:gd name="connsiteY78" fmla="*/ 0 h 4305008"/>
              <a:gd name="connsiteX79" fmla="*/ 5167333 w 5593163"/>
              <a:gd name="connsiteY79" fmla="*/ 0 h 4305008"/>
              <a:gd name="connsiteX80" fmla="*/ 5099105 w 5593163"/>
              <a:gd name="connsiteY80" fmla="*/ 76659 h 4305008"/>
              <a:gd name="connsiteX81" fmla="*/ 4985597 w 5593163"/>
              <a:gd name="connsiteY81" fmla="*/ 337433 h 4305008"/>
              <a:gd name="connsiteX82" fmla="*/ 5424571 w 5593163"/>
              <a:gd name="connsiteY82" fmla="*/ 44350 h 4305008"/>
              <a:gd name="connsiteX83" fmla="*/ 5446799 w 5593163"/>
              <a:gd name="connsiteY83" fmla="*/ 0 h 4305008"/>
              <a:gd name="connsiteX84" fmla="*/ 5593163 w 5593163"/>
              <a:gd name="connsiteY84" fmla="*/ 0 h 4305008"/>
              <a:gd name="connsiteX85" fmla="*/ 5593163 w 5593163"/>
              <a:gd name="connsiteY85" fmla="*/ 4197 h 4305008"/>
              <a:gd name="connsiteX86" fmla="*/ 5543598 w 5593163"/>
              <a:gd name="connsiteY86" fmla="*/ 95636 h 4305008"/>
              <a:gd name="connsiteX87" fmla="*/ 4972226 w 5593163"/>
              <a:gd name="connsiteY87" fmla="*/ 467856 h 4305008"/>
              <a:gd name="connsiteX88" fmla="*/ 4972110 w 5593163"/>
              <a:gd name="connsiteY88" fmla="*/ 468995 h 4305008"/>
              <a:gd name="connsiteX89" fmla="*/ 4955893 w 5593163"/>
              <a:gd name="connsiteY89" fmla="*/ 470523 h 4305008"/>
              <a:gd name="connsiteX90" fmla="*/ 4860466 w 5593163"/>
              <a:gd name="connsiteY90" fmla="*/ 479514 h 4305008"/>
              <a:gd name="connsiteX91" fmla="*/ 4843348 w 5593163"/>
              <a:gd name="connsiteY91" fmla="*/ 481127 h 4305008"/>
              <a:gd name="connsiteX92" fmla="*/ 4843322 w 5593163"/>
              <a:gd name="connsiteY92" fmla="*/ 480636 h 4305008"/>
              <a:gd name="connsiteX93" fmla="*/ 4842823 w 5593163"/>
              <a:gd name="connsiteY93" fmla="*/ 480669 h 4305008"/>
              <a:gd name="connsiteX94" fmla="*/ 4842230 w 5593163"/>
              <a:gd name="connsiteY94" fmla="*/ 469318 h 4305008"/>
              <a:gd name="connsiteX95" fmla="*/ 4842230 w 5593163"/>
              <a:gd name="connsiteY95" fmla="*/ 2166144 h 4305008"/>
              <a:gd name="connsiteX96" fmla="*/ 4843601 w 5593163"/>
              <a:gd name="connsiteY96" fmla="*/ 2149296 h 4305008"/>
              <a:gd name="connsiteX97" fmla="*/ 4851065 w 5593163"/>
              <a:gd name="connsiteY97" fmla="*/ 2057565 h 4305008"/>
              <a:gd name="connsiteX98" fmla="*/ 4851605 w 5593163"/>
              <a:gd name="connsiteY98" fmla="*/ 2050928 h 4305008"/>
              <a:gd name="connsiteX99" fmla="*/ 4852110 w 5593163"/>
              <a:gd name="connsiteY99" fmla="*/ 2050865 h 4305008"/>
              <a:gd name="connsiteX100" fmla="*/ 5542276 w 5593163"/>
              <a:gd name="connsiteY100" fmla="*/ 1363267 h 4305008"/>
              <a:gd name="connsiteX101" fmla="*/ 5542393 w 5593163"/>
              <a:gd name="connsiteY101" fmla="*/ 1362128 h 4305008"/>
              <a:gd name="connsiteX102" fmla="*/ 5558606 w 5593163"/>
              <a:gd name="connsiteY102" fmla="*/ 1360601 h 4305008"/>
              <a:gd name="connsiteX103" fmla="*/ 5593163 w 5593163"/>
              <a:gd name="connsiteY103" fmla="*/ 1357345 h 4305008"/>
              <a:gd name="connsiteX104" fmla="*/ 5593163 w 5593163"/>
              <a:gd name="connsiteY104" fmla="*/ 1701268 h 4305008"/>
              <a:gd name="connsiteX105" fmla="*/ 5583807 w 5593163"/>
              <a:gd name="connsiteY105" fmla="*/ 1723929 h 4305008"/>
              <a:gd name="connsiteX106" fmla="*/ 4972226 w 5593163"/>
              <a:gd name="connsiteY106" fmla="*/ 2164681 h 4305008"/>
              <a:gd name="connsiteX107" fmla="*/ 4972110 w 5593163"/>
              <a:gd name="connsiteY107" fmla="*/ 2165820 h 4305008"/>
              <a:gd name="connsiteX108" fmla="*/ 4955893 w 5593163"/>
              <a:gd name="connsiteY108" fmla="*/ 2167348 h 4305008"/>
              <a:gd name="connsiteX109" fmla="*/ 4860466 w 5593163"/>
              <a:gd name="connsiteY109" fmla="*/ 2176339 h 4305008"/>
              <a:gd name="connsiteX110" fmla="*/ 4843348 w 5593163"/>
              <a:gd name="connsiteY110" fmla="*/ 2177952 h 4305008"/>
              <a:gd name="connsiteX111" fmla="*/ 4843322 w 5593163"/>
              <a:gd name="connsiteY111" fmla="*/ 2177461 h 4305008"/>
              <a:gd name="connsiteX112" fmla="*/ 4842823 w 5593163"/>
              <a:gd name="connsiteY112" fmla="*/ 2177494 h 4305008"/>
              <a:gd name="connsiteX113" fmla="*/ 4842230 w 5593163"/>
              <a:gd name="connsiteY113" fmla="*/ 2166144 h 4305008"/>
              <a:gd name="connsiteX114" fmla="*/ 4842230 w 5593163"/>
              <a:gd name="connsiteY114" fmla="*/ 3862969 h 4305008"/>
              <a:gd name="connsiteX115" fmla="*/ 4843601 w 5593163"/>
              <a:gd name="connsiteY115" fmla="*/ 3846121 h 4305008"/>
              <a:gd name="connsiteX116" fmla="*/ 4851065 w 5593163"/>
              <a:gd name="connsiteY116" fmla="*/ 3754390 h 4305008"/>
              <a:gd name="connsiteX117" fmla="*/ 4851605 w 5593163"/>
              <a:gd name="connsiteY117" fmla="*/ 3747753 h 4305008"/>
              <a:gd name="connsiteX118" fmla="*/ 4852110 w 5593163"/>
              <a:gd name="connsiteY118" fmla="*/ 3747690 h 4305008"/>
              <a:gd name="connsiteX119" fmla="*/ 5542276 w 5593163"/>
              <a:gd name="connsiteY119" fmla="*/ 3060092 h 4305008"/>
              <a:gd name="connsiteX120" fmla="*/ 5542393 w 5593163"/>
              <a:gd name="connsiteY120" fmla="*/ 3058953 h 4305008"/>
              <a:gd name="connsiteX121" fmla="*/ 5558606 w 5593163"/>
              <a:gd name="connsiteY121" fmla="*/ 3057426 h 4305008"/>
              <a:gd name="connsiteX122" fmla="*/ 5593163 w 5593163"/>
              <a:gd name="connsiteY122" fmla="*/ 3054170 h 4305008"/>
              <a:gd name="connsiteX123" fmla="*/ 5593163 w 5593163"/>
              <a:gd name="connsiteY123" fmla="*/ 3398093 h 4305008"/>
              <a:gd name="connsiteX124" fmla="*/ 5583807 w 5593163"/>
              <a:gd name="connsiteY124" fmla="*/ 3420754 h 4305008"/>
              <a:gd name="connsiteX125" fmla="*/ 4972226 w 5593163"/>
              <a:gd name="connsiteY125" fmla="*/ 3861506 h 4305008"/>
              <a:gd name="connsiteX126" fmla="*/ 4972110 w 5593163"/>
              <a:gd name="connsiteY126" fmla="*/ 3862645 h 4305008"/>
              <a:gd name="connsiteX127" fmla="*/ 4955893 w 5593163"/>
              <a:gd name="connsiteY127" fmla="*/ 3864173 h 4305008"/>
              <a:gd name="connsiteX128" fmla="*/ 4860466 w 5593163"/>
              <a:gd name="connsiteY128" fmla="*/ 3873164 h 4305008"/>
              <a:gd name="connsiteX129" fmla="*/ 4843348 w 5593163"/>
              <a:gd name="connsiteY129" fmla="*/ 3874777 h 4305008"/>
              <a:gd name="connsiteX130" fmla="*/ 4843322 w 5593163"/>
              <a:gd name="connsiteY130" fmla="*/ 3874286 h 4305008"/>
              <a:gd name="connsiteX131" fmla="*/ 4842823 w 5593163"/>
              <a:gd name="connsiteY131" fmla="*/ 3874319 h 4305008"/>
              <a:gd name="connsiteX132" fmla="*/ 4842230 w 5593163"/>
              <a:gd name="connsiteY132" fmla="*/ 3862969 h 4305008"/>
              <a:gd name="connsiteX133" fmla="*/ 4135041 w 5593163"/>
              <a:gd name="connsiteY133" fmla="*/ 1181049 h 4305008"/>
              <a:gd name="connsiteX134" fmla="*/ 4678350 w 5593163"/>
              <a:gd name="connsiteY134" fmla="*/ 636203 h 4305008"/>
              <a:gd name="connsiteX135" fmla="*/ 4135041 w 5593163"/>
              <a:gd name="connsiteY135" fmla="*/ 1181049 h 4305008"/>
              <a:gd name="connsiteX136" fmla="*/ 4135041 w 5593163"/>
              <a:gd name="connsiteY136" fmla="*/ 1493690 h 4305008"/>
              <a:gd name="connsiteX137" fmla="*/ 4678350 w 5593163"/>
              <a:gd name="connsiteY137" fmla="*/ 2034258 h 4305008"/>
              <a:gd name="connsiteX138" fmla="*/ 4135041 w 5593163"/>
              <a:gd name="connsiteY138" fmla="*/ 1493690 h 4305008"/>
              <a:gd name="connsiteX139" fmla="*/ 4135041 w 5593163"/>
              <a:gd name="connsiteY139" fmla="*/ 2877874 h 4305008"/>
              <a:gd name="connsiteX140" fmla="*/ 4678350 w 5593163"/>
              <a:gd name="connsiteY140" fmla="*/ 2333028 h 4305008"/>
              <a:gd name="connsiteX141" fmla="*/ 4135041 w 5593163"/>
              <a:gd name="connsiteY141" fmla="*/ 2877874 h 4305008"/>
              <a:gd name="connsiteX142" fmla="*/ 4135041 w 5593163"/>
              <a:gd name="connsiteY142" fmla="*/ 3190516 h 4305008"/>
              <a:gd name="connsiteX143" fmla="*/ 4678350 w 5593163"/>
              <a:gd name="connsiteY143" fmla="*/ 3731083 h 4305008"/>
              <a:gd name="connsiteX144" fmla="*/ 4135041 w 5593163"/>
              <a:gd name="connsiteY144" fmla="*/ 3190516 h 4305008"/>
              <a:gd name="connsiteX145" fmla="*/ 4103022 w 5593163"/>
              <a:gd name="connsiteY145" fmla="*/ 4305008 h 4305008"/>
              <a:gd name="connsiteX146" fmla="*/ 4131467 w 5593163"/>
              <a:gd name="connsiteY146" fmla="*/ 4255797 h 4305008"/>
              <a:gd name="connsiteX147" fmla="*/ 4691720 w 5593163"/>
              <a:gd name="connsiteY147" fmla="*/ 3898397 h 4305008"/>
              <a:gd name="connsiteX148" fmla="*/ 4691837 w 5593163"/>
              <a:gd name="connsiteY148" fmla="*/ 3897249 h 4305008"/>
              <a:gd name="connsiteX149" fmla="*/ 4708050 w 5593163"/>
              <a:gd name="connsiteY149" fmla="*/ 3895710 h 4305008"/>
              <a:gd name="connsiteX150" fmla="*/ 4803512 w 5593163"/>
              <a:gd name="connsiteY150" fmla="*/ 3886645 h 4305008"/>
              <a:gd name="connsiteX151" fmla="*/ 4820599 w 5593163"/>
              <a:gd name="connsiteY151" fmla="*/ 3885022 h 4305008"/>
              <a:gd name="connsiteX152" fmla="*/ 4820625 w 5593163"/>
              <a:gd name="connsiteY152" fmla="*/ 3885516 h 4305008"/>
              <a:gd name="connsiteX153" fmla="*/ 4821123 w 5593163"/>
              <a:gd name="connsiteY153" fmla="*/ 3885483 h 4305008"/>
              <a:gd name="connsiteX154" fmla="*/ 4821717 w 5593163"/>
              <a:gd name="connsiteY154" fmla="*/ 3896923 h 4305008"/>
              <a:gd name="connsiteX155" fmla="*/ 4820346 w 5593163"/>
              <a:gd name="connsiteY155" fmla="*/ 3913899 h 4305008"/>
              <a:gd name="connsiteX156" fmla="*/ 4812879 w 5593163"/>
              <a:gd name="connsiteY156" fmla="*/ 4006375 h 4305008"/>
              <a:gd name="connsiteX157" fmla="*/ 4812341 w 5593163"/>
              <a:gd name="connsiteY157" fmla="*/ 4013051 h 4305008"/>
              <a:gd name="connsiteX158" fmla="*/ 4811835 w 5593163"/>
              <a:gd name="connsiteY158" fmla="*/ 4013114 h 4305008"/>
              <a:gd name="connsiteX159" fmla="*/ 4736718 w 5593163"/>
              <a:gd name="connsiteY159" fmla="*/ 4254710 h 4305008"/>
              <a:gd name="connsiteX160" fmla="*/ 4706597 w 5593163"/>
              <a:gd name="connsiteY160" fmla="*/ 4305008 h 4305008"/>
              <a:gd name="connsiteX161" fmla="*/ 4552487 w 5593163"/>
              <a:gd name="connsiteY161" fmla="*/ 4305008 h 4305008"/>
              <a:gd name="connsiteX162" fmla="*/ 4579169 w 5593163"/>
              <a:gd name="connsiteY162" fmla="*/ 4271827 h 4305008"/>
              <a:gd name="connsiteX163" fmla="*/ 4678350 w 5593163"/>
              <a:gd name="connsiteY163" fmla="*/ 4029853 h 4305008"/>
              <a:gd name="connsiteX164" fmla="*/ 4306196 w 5593163"/>
              <a:gd name="connsiteY164" fmla="*/ 4241205 h 4305008"/>
              <a:gd name="connsiteX165" fmla="*/ 4254073 w 5593163"/>
              <a:gd name="connsiteY165" fmla="*/ 4305008 h 4305008"/>
              <a:gd name="connsiteX166" fmla="*/ 4068511 w 5593163"/>
              <a:gd name="connsiteY166" fmla="*/ 0 h 4305008"/>
              <a:gd name="connsiteX167" fmla="*/ 4217148 w 5593163"/>
              <a:gd name="connsiteY167" fmla="*/ 0 h 4305008"/>
              <a:gd name="connsiteX168" fmla="*/ 4239376 w 5593163"/>
              <a:gd name="connsiteY168" fmla="*/ 44350 h 4305008"/>
              <a:gd name="connsiteX169" fmla="*/ 4678350 w 5593163"/>
              <a:gd name="connsiteY169" fmla="*/ 337433 h 4305008"/>
              <a:gd name="connsiteX170" fmla="*/ 4564842 w 5593163"/>
              <a:gd name="connsiteY170" fmla="*/ 76659 h 4305008"/>
              <a:gd name="connsiteX171" fmla="*/ 4496615 w 5593163"/>
              <a:gd name="connsiteY171" fmla="*/ 0 h 4305008"/>
              <a:gd name="connsiteX172" fmla="*/ 4664989 w 5593163"/>
              <a:gd name="connsiteY172" fmla="*/ 0 h 4305008"/>
              <a:gd name="connsiteX173" fmla="*/ 4727623 w 5593163"/>
              <a:gd name="connsiteY173" fmla="*/ 96778 h 4305008"/>
              <a:gd name="connsiteX174" fmla="*/ 4811836 w 5593163"/>
              <a:gd name="connsiteY174" fmla="*/ 354040 h 4305008"/>
              <a:gd name="connsiteX175" fmla="*/ 4812342 w 5593163"/>
              <a:gd name="connsiteY175" fmla="*/ 354103 h 4305008"/>
              <a:gd name="connsiteX176" fmla="*/ 4812882 w 5593163"/>
              <a:gd name="connsiteY176" fmla="*/ 360740 h 4305008"/>
              <a:gd name="connsiteX177" fmla="*/ 4820346 w 5593163"/>
              <a:gd name="connsiteY177" fmla="*/ 452471 h 4305008"/>
              <a:gd name="connsiteX178" fmla="*/ 4821717 w 5593163"/>
              <a:gd name="connsiteY178" fmla="*/ 469318 h 4305008"/>
              <a:gd name="connsiteX179" fmla="*/ 4821124 w 5593163"/>
              <a:gd name="connsiteY179" fmla="*/ 480669 h 4305008"/>
              <a:gd name="connsiteX180" fmla="*/ 4820625 w 5593163"/>
              <a:gd name="connsiteY180" fmla="*/ 480636 h 4305008"/>
              <a:gd name="connsiteX181" fmla="*/ 4820599 w 5593163"/>
              <a:gd name="connsiteY181" fmla="*/ 481127 h 4305008"/>
              <a:gd name="connsiteX182" fmla="*/ 4803481 w 5593163"/>
              <a:gd name="connsiteY182" fmla="*/ 479514 h 4305008"/>
              <a:gd name="connsiteX183" fmla="*/ 4708054 w 5593163"/>
              <a:gd name="connsiteY183" fmla="*/ 470523 h 4305008"/>
              <a:gd name="connsiteX184" fmla="*/ 4691837 w 5593163"/>
              <a:gd name="connsiteY184" fmla="*/ 468995 h 4305008"/>
              <a:gd name="connsiteX185" fmla="*/ 4691721 w 5593163"/>
              <a:gd name="connsiteY185" fmla="*/ 467856 h 4305008"/>
              <a:gd name="connsiteX186" fmla="*/ 4120350 w 5593163"/>
              <a:gd name="connsiteY186" fmla="*/ 95636 h 4305008"/>
              <a:gd name="connsiteX187" fmla="*/ 3991674 w 5593163"/>
              <a:gd name="connsiteY187" fmla="*/ 1313979 h 4305008"/>
              <a:gd name="connsiteX188" fmla="*/ 3993045 w 5593163"/>
              <a:gd name="connsiteY188" fmla="*/ 1296998 h 4305008"/>
              <a:gd name="connsiteX189" fmla="*/ 4000509 w 5593163"/>
              <a:gd name="connsiteY189" fmla="*/ 1204541 h 4305008"/>
              <a:gd name="connsiteX190" fmla="*/ 4001049 w 5593163"/>
              <a:gd name="connsiteY190" fmla="*/ 1197851 h 4305008"/>
              <a:gd name="connsiteX191" fmla="*/ 4001555 w 5593163"/>
              <a:gd name="connsiteY191" fmla="*/ 1197788 h 4305008"/>
              <a:gd name="connsiteX192" fmla="*/ 4691720 w 5593163"/>
              <a:gd name="connsiteY192" fmla="*/ 504747 h 4305008"/>
              <a:gd name="connsiteX193" fmla="*/ 4691837 w 5593163"/>
              <a:gd name="connsiteY193" fmla="*/ 503599 h 4305008"/>
              <a:gd name="connsiteX194" fmla="*/ 4708050 w 5593163"/>
              <a:gd name="connsiteY194" fmla="*/ 502060 h 4305008"/>
              <a:gd name="connsiteX195" fmla="*/ 4803512 w 5593163"/>
              <a:gd name="connsiteY195" fmla="*/ 492995 h 4305008"/>
              <a:gd name="connsiteX196" fmla="*/ 4820599 w 5593163"/>
              <a:gd name="connsiteY196" fmla="*/ 491372 h 4305008"/>
              <a:gd name="connsiteX197" fmla="*/ 4820625 w 5593163"/>
              <a:gd name="connsiteY197" fmla="*/ 491866 h 4305008"/>
              <a:gd name="connsiteX198" fmla="*/ 4821123 w 5593163"/>
              <a:gd name="connsiteY198" fmla="*/ 491833 h 4305008"/>
              <a:gd name="connsiteX199" fmla="*/ 4821717 w 5593163"/>
              <a:gd name="connsiteY199" fmla="*/ 503273 h 4305008"/>
              <a:gd name="connsiteX200" fmla="*/ 4820346 w 5593163"/>
              <a:gd name="connsiteY200" fmla="*/ 520249 h 4305008"/>
              <a:gd name="connsiteX201" fmla="*/ 4812879 w 5593163"/>
              <a:gd name="connsiteY201" fmla="*/ 612725 h 4305008"/>
              <a:gd name="connsiteX202" fmla="*/ 4812341 w 5593163"/>
              <a:gd name="connsiteY202" fmla="*/ 619401 h 4305008"/>
              <a:gd name="connsiteX203" fmla="*/ 4811835 w 5593163"/>
              <a:gd name="connsiteY203" fmla="*/ 619464 h 4305008"/>
              <a:gd name="connsiteX204" fmla="*/ 4121670 w 5593163"/>
              <a:gd name="connsiteY204" fmla="*/ 1312505 h 4305008"/>
              <a:gd name="connsiteX205" fmla="*/ 4121554 w 5593163"/>
              <a:gd name="connsiteY205" fmla="*/ 1313653 h 4305008"/>
              <a:gd name="connsiteX206" fmla="*/ 4105337 w 5593163"/>
              <a:gd name="connsiteY206" fmla="*/ 1315193 h 4305008"/>
              <a:gd name="connsiteX207" fmla="*/ 4009911 w 5593163"/>
              <a:gd name="connsiteY207" fmla="*/ 1324255 h 4305008"/>
              <a:gd name="connsiteX208" fmla="*/ 3992792 w 5593163"/>
              <a:gd name="connsiteY208" fmla="*/ 1325881 h 4305008"/>
              <a:gd name="connsiteX209" fmla="*/ 3992766 w 5593163"/>
              <a:gd name="connsiteY209" fmla="*/ 1325386 h 4305008"/>
              <a:gd name="connsiteX210" fmla="*/ 3992267 w 5593163"/>
              <a:gd name="connsiteY210" fmla="*/ 1325419 h 4305008"/>
              <a:gd name="connsiteX211" fmla="*/ 3991674 w 5593163"/>
              <a:gd name="connsiteY211" fmla="*/ 1313979 h 4305008"/>
              <a:gd name="connsiteX212" fmla="*/ 3991674 w 5593163"/>
              <a:gd name="connsiteY212" fmla="*/ 1361805 h 4305008"/>
              <a:gd name="connsiteX213" fmla="*/ 3992268 w 5593163"/>
              <a:gd name="connsiteY213" fmla="*/ 1350455 h 4305008"/>
              <a:gd name="connsiteX214" fmla="*/ 3992766 w 5593163"/>
              <a:gd name="connsiteY214" fmla="*/ 1350487 h 4305008"/>
              <a:gd name="connsiteX215" fmla="*/ 3992792 w 5593163"/>
              <a:gd name="connsiteY215" fmla="*/ 1349997 h 4305008"/>
              <a:gd name="connsiteX216" fmla="*/ 4009880 w 5593163"/>
              <a:gd name="connsiteY216" fmla="*/ 1351607 h 4305008"/>
              <a:gd name="connsiteX217" fmla="*/ 4105341 w 5593163"/>
              <a:gd name="connsiteY217" fmla="*/ 1360601 h 4305008"/>
              <a:gd name="connsiteX218" fmla="*/ 4121554 w 5593163"/>
              <a:gd name="connsiteY218" fmla="*/ 1362128 h 4305008"/>
              <a:gd name="connsiteX219" fmla="*/ 4121671 w 5593163"/>
              <a:gd name="connsiteY219" fmla="*/ 1363267 h 4305008"/>
              <a:gd name="connsiteX220" fmla="*/ 4811836 w 5593163"/>
              <a:gd name="connsiteY220" fmla="*/ 2050865 h 4305008"/>
              <a:gd name="connsiteX221" fmla="*/ 4812342 w 5593163"/>
              <a:gd name="connsiteY221" fmla="*/ 2050928 h 4305008"/>
              <a:gd name="connsiteX222" fmla="*/ 4812882 w 5593163"/>
              <a:gd name="connsiteY222" fmla="*/ 2057565 h 4305008"/>
              <a:gd name="connsiteX223" fmla="*/ 4820346 w 5593163"/>
              <a:gd name="connsiteY223" fmla="*/ 2149296 h 4305008"/>
              <a:gd name="connsiteX224" fmla="*/ 4821717 w 5593163"/>
              <a:gd name="connsiteY224" fmla="*/ 2166144 h 4305008"/>
              <a:gd name="connsiteX225" fmla="*/ 4821124 w 5593163"/>
              <a:gd name="connsiteY225" fmla="*/ 2177494 h 4305008"/>
              <a:gd name="connsiteX226" fmla="*/ 4820625 w 5593163"/>
              <a:gd name="connsiteY226" fmla="*/ 2177461 h 4305008"/>
              <a:gd name="connsiteX227" fmla="*/ 4820599 w 5593163"/>
              <a:gd name="connsiteY227" fmla="*/ 2177952 h 4305008"/>
              <a:gd name="connsiteX228" fmla="*/ 4803481 w 5593163"/>
              <a:gd name="connsiteY228" fmla="*/ 2176339 h 4305008"/>
              <a:gd name="connsiteX229" fmla="*/ 4708054 w 5593163"/>
              <a:gd name="connsiteY229" fmla="*/ 2167348 h 4305008"/>
              <a:gd name="connsiteX230" fmla="*/ 4691837 w 5593163"/>
              <a:gd name="connsiteY230" fmla="*/ 2165820 h 4305008"/>
              <a:gd name="connsiteX231" fmla="*/ 4691721 w 5593163"/>
              <a:gd name="connsiteY231" fmla="*/ 2164681 h 4305008"/>
              <a:gd name="connsiteX232" fmla="*/ 4001556 w 5593163"/>
              <a:gd name="connsiteY232" fmla="*/ 1477083 h 4305008"/>
              <a:gd name="connsiteX233" fmla="*/ 4001050 w 5593163"/>
              <a:gd name="connsiteY233" fmla="*/ 1477021 h 4305008"/>
              <a:gd name="connsiteX234" fmla="*/ 4000512 w 5593163"/>
              <a:gd name="connsiteY234" fmla="*/ 1470397 h 4305008"/>
              <a:gd name="connsiteX235" fmla="*/ 3993045 w 5593163"/>
              <a:gd name="connsiteY235" fmla="*/ 1378647 h 4305008"/>
              <a:gd name="connsiteX236" fmla="*/ 3991674 w 5593163"/>
              <a:gd name="connsiteY236" fmla="*/ 1361805 h 4305008"/>
              <a:gd name="connsiteX237" fmla="*/ 3991674 w 5593163"/>
              <a:gd name="connsiteY237" fmla="*/ 3010804 h 4305008"/>
              <a:gd name="connsiteX238" fmla="*/ 3993045 w 5593163"/>
              <a:gd name="connsiteY238" fmla="*/ 2993823 h 4305008"/>
              <a:gd name="connsiteX239" fmla="*/ 4000509 w 5593163"/>
              <a:gd name="connsiteY239" fmla="*/ 2901366 h 4305008"/>
              <a:gd name="connsiteX240" fmla="*/ 4001049 w 5593163"/>
              <a:gd name="connsiteY240" fmla="*/ 2894676 h 4305008"/>
              <a:gd name="connsiteX241" fmla="*/ 4001555 w 5593163"/>
              <a:gd name="connsiteY241" fmla="*/ 2894613 h 4305008"/>
              <a:gd name="connsiteX242" fmla="*/ 4691720 w 5593163"/>
              <a:gd name="connsiteY242" fmla="*/ 2201572 h 4305008"/>
              <a:gd name="connsiteX243" fmla="*/ 4691837 w 5593163"/>
              <a:gd name="connsiteY243" fmla="*/ 2200424 h 4305008"/>
              <a:gd name="connsiteX244" fmla="*/ 4708050 w 5593163"/>
              <a:gd name="connsiteY244" fmla="*/ 2198885 h 4305008"/>
              <a:gd name="connsiteX245" fmla="*/ 4803512 w 5593163"/>
              <a:gd name="connsiteY245" fmla="*/ 2189820 h 4305008"/>
              <a:gd name="connsiteX246" fmla="*/ 4820599 w 5593163"/>
              <a:gd name="connsiteY246" fmla="*/ 2188197 h 4305008"/>
              <a:gd name="connsiteX247" fmla="*/ 4820625 w 5593163"/>
              <a:gd name="connsiteY247" fmla="*/ 2188691 h 4305008"/>
              <a:gd name="connsiteX248" fmla="*/ 4821123 w 5593163"/>
              <a:gd name="connsiteY248" fmla="*/ 2188658 h 4305008"/>
              <a:gd name="connsiteX249" fmla="*/ 4821717 w 5593163"/>
              <a:gd name="connsiteY249" fmla="*/ 2200098 h 4305008"/>
              <a:gd name="connsiteX250" fmla="*/ 4820346 w 5593163"/>
              <a:gd name="connsiteY250" fmla="*/ 2217074 h 4305008"/>
              <a:gd name="connsiteX251" fmla="*/ 4812879 w 5593163"/>
              <a:gd name="connsiteY251" fmla="*/ 2309550 h 4305008"/>
              <a:gd name="connsiteX252" fmla="*/ 4812341 w 5593163"/>
              <a:gd name="connsiteY252" fmla="*/ 2316226 h 4305008"/>
              <a:gd name="connsiteX253" fmla="*/ 4811835 w 5593163"/>
              <a:gd name="connsiteY253" fmla="*/ 2316289 h 4305008"/>
              <a:gd name="connsiteX254" fmla="*/ 4121670 w 5593163"/>
              <a:gd name="connsiteY254" fmla="*/ 3009330 h 4305008"/>
              <a:gd name="connsiteX255" fmla="*/ 4121554 w 5593163"/>
              <a:gd name="connsiteY255" fmla="*/ 3010478 h 4305008"/>
              <a:gd name="connsiteX256" fmla="*/ 4105337 w 5593163"/>
              <a:gd name="connsiteY256" fmla="*/ 3012018 h 4305008"/>
              <a:gd name="connsiteX257" fmla="*/ 4009911 w 5593163"/>
              <a:gd name="connsiteY257" fmla="*/ 3021080 h 4305008"/>
              <a:gd name="connsiteX258" fmla="*/ 3992792 w 5593163"/>
              <a:gd name="connsiteY258" fmla="*/ 3022706 h 4305008"/>
              <a:gd name="connsiteX259" fmla="*/ 3992766 w 5593163"/>
              <a:gd name="connsiteY259" fmla="*/ 3022211 h 4305008"/>
              <a:gd name="connsiteX260" fmla="*/ 3992267 w 5593163"/>
              <a:gd name="connsiteY260" fmla="*/ 3022244 h 4305008"/>
              <a:gd name="connsiteX261" fmla="*/ 3991674 w 5593163"/>
              <a:gd name="connsiteY261" fmla="*/ 3010804 h 4305008"/>
              <a:gd name="connsiteX262" fmla="*/ 3991674 w 5593163"/>
              <a:gd name="connsiteY262" fmla="*/ 3058630 h 4305008"/>
              <a:gd name="connsiteX263" fmla="*/ 3992268 w 5593163"/>
              <a:gd name="connsiteY263" fmla="*/ 3047280 h 4305008"/>
              <a:gd name="connsiteX264" fmla="*/ 3992766 w 5593163"/>
              <a:gd name="connsiteY264" fmla="*/ 3047312 h 4305008"/>
              <a:gd name="connsiteX265" fmla="*/ 3992792 w 5593163"/>
              <a:gd name="connsiteY265" fmla="*/ 3046822 h 4305008"/>
              <a:gd name="connsiteX266" fmla="*/ 4009880 w 5593163"/>
              <a:gd name="connsiteY266" fmla="*/ 3048432 h 4305008"/>
              <a:gd name="connsiteX267" fmla="*/ 4105341 w 5593163"/>
              <a:gd name="connsiteY267" fmla="*/ 3057426 h 4305008"/>
              <a:gd name="connsiteX268" fmla="*/ 4121554 w 5593163"/>
              <a:gd name="connsiteY268" fmla="*/ 3058953 h 4305008"/>
              <a:gd name="connsiteX269" fmla="*/ 4121671 w 5593163"/>
              <a:gd name="connsiteY269" fmla="*/ 3060092 h 4305008"/>
              <a:gd name="connsiteX270" fmla="*/ 4811836 w 5593163"/>
              <a:gd name="connsiteY270" fmla="*/ 3747690 h 4305008"/>
              <a:gd name="connsiteX271" fmla="*/ 4812342 w 5593163"/>
              <a:gd name="connsiteY271" fmla="*/ 3747753 h 4305008"/>
              <a:gd name="connsiteX272" fmla="*/ 4812882 w 5593163"/>
              <a:gd name="connsiteY272" fmla="*/ 3754390 h 4305008"/>
              <a:gd name="connsiteX273" fmla="*/ 4820346 w 5593163"/>
              <a:gd name="connsiteY273" fmla="*/ 3846121 h 4305008"/>
              <a:gd name="connsiteX274" fmla="*/ 4821717 w 5593163"/>
              <a:gd name="connsiteY274" fmla="*/ 3862969 h 4305008"/>
              <a:gd name="connsiteX275" fmla="*/ 4821124 w 5593163"/>
              <a:gd name="connsiteY275" fmla="*/ 3874319 h 4305008"/>
              <a:gd name="connsiteX276" fmla="*/ 4820625 w 5593163"/>
              <a:gd name="connsiteY276" fmla="*/ 3874286 h 4305008"/>
              <a:gd name="connsiteX277" fmla="*/ 4820599 w 5593163"/>
              <a:gd name="connsiteY277" fmla="*/ 3874777 h 4305008"/>
              <a:gd name="connsiteX278" fmla="*/ 4803481 w 5593163"/>
              <a:gd name="connsiteY278" fmla="*/ 3873164 h 4305008"/>
              <a:gd name="connsiteX279" fmla="*/ 4708054 w 5593163"/>
              <a:gd name="connsiteY279" fmla="*/ 3864173 h 4305008"/>
              <a:gd name="connsiteX280" fmla="*/ 4691837 w 5593163"/>
              <a:gd name="connsiteY280" fmla="*/ 3862645 h 4305008"/>
              <a:gd name="connsiteX281" fmla="*/ 4691721 w 5593163"/>
              <a:gd name="connsiteY281" fmla="*/ 3861506 h 4305008"/>
              <a:gd name="connsiteX282" fmla="*/ 4001556 w 5593163"/>
              <a:gd name="connsiteY282" fmla="*/ 3173908 h 4305008"/>
              <a:gd name="connsiteX283" fmla="*/ 4001050 w 5593163"/>
              <a:gd name="connsiteY283" fmla="*/ 3173846 h 4305008"/>
              <a:gd name="connsiteX284" fmla="*/ 4000512 w 5593163"/>
              <a:gd name="connsiteY284" fmla="*/ 3167222 h 4305008"/>
              <a:gd name="connsiteX285" fmla="*/ 3993045 w 5593163"/>
              <a:gd name="connsiteY285" fmla="*/ 3075472 h 4305008"/>
              <a:gd name="connsiteX286" fmla="*/ 3991674 w 5593163"/>
              <a:gd name="connsiteY286" fmla="*/ 3058630 h 4305008"/>
              <a:gd name="connsiteX287" fmla="*/ 3293448 w 5593163"/>
              <a:gd name="connsiteY287" fmla="*/ 636203 h 4305008"/>
              <a:gd name="connsiteX288" fmla="*/ 3836757 w 5593163"/>
              <a:gd name="connsiteY288" fmla="*/ 1181049 h 4305008"/>
              <a:gd name="connsiteX289" fmla="*/ 3293448 w 5593163"/>
              <a:gd name="connsiteY289" fmla="*/ 636203 h 4305008"/>
              <a:gd name="connsiteX290" fmla="*/ 3293448 w 5593163"/>
              <a:gd name="connsiteY290" fmla="*/ 2333028 h 4305008"/>
              <a:gd name="connsiteX291" fmla="*/ 3836757 w 5593163"/>
              <a:gd name="connsiteY291" fmla="*/ 2877874 h 4305008"/>
              <a:gd name="connsiteX292" fmla="*/ 3293448 w 5593163"/>
              <a:gd name="connsiteY292" fmla="*/ 2333028 h 4305008"/>
              <a:gd name="connsiteX293" fmla="*/ 3293446 w 5593163"/>
              <a:gd name="connsiteY293" fmla="*/ 2034258 h 4305008"/>
              <a:gd name="connsiteX294" fmla="*/ 3836755 w 5593163"/>
              <a:gd name="connsiteY294" fmla="*/ 1493690 h 4305008"/>
              <a:gd name="connsiteX295" fmla="*/ 3293446 w 5593163"/>
              <a:gd name="connsiteY295" fmla="*/ 2034258 h 4305008"/>
              <a:gd name="connsiteX296" fmla="*/ 3293446 w 5593163"/>
              <a:gd name="connsiteY296" fmla="*/ 3731083 h 4305008"/>
              <a:gd name="connsiteX297" fmla="*/ 3836755 w 5593163"/>
              <a:gd name="connsiteY297" fmla="*/ 3190516 h 4305008"/>
              <a:gd name="connsiteX298" fmla="*/ 3293446 w 5593163"/>
              <a:gd name="connsiteY298" fmla="*/ 3731083 h 4305008"/>
              <a:gd name="connsiteX299" fmla="*/ 3150081 w 5593163"/>
              <a:gd name="connsiteY299" fmla="*/ 503273 h 4305008"/>
              <a:gd name="connsiteX300" fmla="*/ 3150675 w 5593163"/>
              <a:gd name="connsiteY300" fmla="*/ 491833 h 4305008"/>
              <a:gd name="connsiteX301" fmla="*/ 3151173 w 5593163"/>
              <a:gd name="connsiteY301" fmla="*/ 491866 h 4305008"/>
              <a:gd name="connsiteX302" fmla="*/ 3151199 w 5593163"/>
              <a:gd name="connsiteY302" fmla="*/ 491372 h 4305008"/>
              <a:gd name="connsiteX303" fmla="*/ 3168287 w 5593163"/>
              <a:gd name="connsiteY303" fmla="*/ 492995 h 4305008"/>
              <a:gd name="connsiteX304" fmla="*/ 3263748 w 5593163"/>
              <a:gd name="connsiteY304" fmla="*/ 502060 h 4305008"/>
              <a:gd name="connsiteX305" fmla="*/ 3279961 w 5593163"/>
              <a:gd name="connsiteY305" fmla="*/ 503599 h 4305008"/>
              <a:gd name="connsiteX306" fmla="*/ 3280078 w 5593163"/>
              <a:gd name="connsiteY306" fmla="*/ 504747 h 4305008"/>
              <a:gd name="connsiteX307" fmla="*/ 3970244 w 5593163"/>
              <a:gd name="connsiteY307" fmla="*/ 1197788 h 4305008"/>
              <a:gd name="connsiteX308" fmla="*/ 3970749 w 5593163"/>
              <a:gd name="connsiteY308" fmla="*/ 1197851 h 4305008"/>
              <a:gd name="connsiteX309" fmla="*/ 3971290 w 5593163"/>
              <a:gd name="connsiteY309" fmla="*/ 1204541 h 4305008"/>
              <a:gd name="connsiteX310" fmla="*/ 3978754 w 5593163"/>
              <a:gd name="connsiteY310" fmla="*/ 1296998 h 4305008"/>
              <a:gd name="connsiteX311" fmla="*/ 3980124 w 5593163"/>
              <a:gd name="connsiteY311" fmla="*/ 1313979 h 4305008"/>
              <a:gd name="connsiteX312" fmla="*/ 3979531 w 5593163"/>
              <a:gd name="connsiteY312" fmla="*/ 1325419 h 4305008"/>
              <a:gd name="connsiteX313" fmla="*/ 3979032 w 5593163"/>
              <a:gd name="connsiteY313" fmla="*/ 1325386 h 4305008"/>
              <a:gd name="connsiteX314" fmla="*/ 3979006 w 5593163"/>
              <a:gd name="connsiteY314" fmla="*/ 1325881 h 4305008"/>
              <a:gd name="connsiteX315" fmla="*/ 3961888 w 5593163"/>
              <a:gd name="connsiteY315" fmla="*/ 1324255 h 4305008"/>
              <a:gd name="connsiteX316" fmla="*/ 3866461 w 5593163"/>
              <a:gd name="connsiteY316" fmla="*/ 1315193 h 4305008"/>
              <a:gd name="connsiteX317" fmla="*/ 3850245 w 5593163"/>
              <a:gd name="connsiteY317" fmla="*/ 1313653 h 4305008"/>
              <a:gd name="connsiteX318" fmla="*/ 3850129 w 5593163"/>
              <a:gd name="connsiteY318" fmla="*/ 1312505 h 4305008"/>
              <a:gd name="connsiteX319" fmla="*/ 3159963 w 5593163"/>
              <a:gd name="connsiteY319" fmla="*/ 619464 h 4305008"/>
              <a:gd name="connsiteX320" fmla="*/ 3159457 w 5593163"/>
              <a:gd name="connsiteY320" fmla="*/ 619401 h 4305008"/>
              <a:gd name="connsiteX321" fmla="*/ 3158919 w 5593163"/>
              <a:gd name="connsiteY321" fmla="*/ 612725 h 4305008"/>
              <a:gd name="connsiteX322" fmla="*/ 3151452 w 5593163"/>
              <a:gd name="connsiteY322" fmla="*/ 520249 h 4305008"/>
              <a:gd name="connsiteX323" fmla="*/ 3150081 w 5593163"/>
              <a:gd name="connsiteY323" fmla="*/ 503273 h 4305008"/>
              <a:gd name="connsiteX324" fmla="*/ 3150081 w 5593163"/>
              <a:gd name="connsiteY324" fmla="*/ 2200098 h 4305008"/>
              <a:gd name="connsiteX325" fmla="*/ 3150675 w 5593163"/>
              <a:gd name="connsiteY325" fmla="*/ 2188658 h 4305008"/>
              <a:gd name="connsiteX326" fmla="*/ 3151173 w 5593163"/>
              <a:gd name="connsiteY326" fmla="*/ 2188691 h 4305008"/>
              <a:gd name="connsiteX327" fmla="*/ 3151199 w 5593163"/>
              <a:gd name="connsiteY327" fmla="*/ 2188197 h 4305008"/>
              <a:gd name="connsiteX328" fmla="*/ 3168287 w 5593163"/>
              <a:gd name="connsiteY328" fmla="*/ 2189820 h 4305008"/>
              <a:gd name="connsiteX329" fmla="*/ 3263748 w 5593163"/>
              <a:gd name="connsiteY329" fmla="*/ 2198885 h 4305008"/>
              <a:gd name="connsiteX330" fmla="*/ 3279961 w 5593163"/>
              <a:gd name="connsiteY330" fmla="*/ 2200424 h 4305008"/>
              <a:gd name="connsiteX331" fmla="*/ 3280078 w 5593163"/>
              <a:gd name="connsiteY331" fmla="*/ 2201572 h 4305008"/>
              <a:gd name="connsiteX332" fmla="*/ 3970244 w 5593163"/>
              <a:gd name="connsiteY332" fmla="*/ 2894613 h 4305008"/>
              <a:gd name="connsiteX333" fmla="*/ 3970749 w 5593163"/>
              <a:gd name="connsiteY333" fmla="*/ 2894676 h 4305008"/>
              <a:gd name="connsiteX334" fmla="*/ 3971290 w 5593163"/>
              <a:gd name="connsiteY334" fmla="*/ 2901366 h 4305008"/>
              <a:gd name="connsiteX335" fmla="*/ 3978754 w 5593163"/>
              <a:gd name="connsiteY335" fmla="*/ 2993823 h 4305008"/>
              <a:gd name="connsiteX336" fmla="*/ 3980124 w 5593163"/>
              <a:gd name="connsiteY336" fmla="*/ 3010804 h 4305008"/>
              <a:gd name="connsiteX337" fmla="*/ 3979531 w 5593163"/>
              <a:gd name="connsiteY337" fmla="*/ 3022244 h 4305008"/>
              <a:gd name="connsiteX338" fmla="*/ 3979032 w 5593163"/>
              <a:gd name="connsiteY338" fmla="*/ 3022211 h 4305008"/>
              <a:gd name="connsiteX339" fmla="*/ 3979006 w 5593163"/>
              <a:gd name="connsiteY339" fmla="*/ 3022706 h 4305008"/>
              <a:gd name="connsiteX340" fmla="*/ 3961888 w 5593163"/>
              <a:gd name="connsiteY340" fmla="*/ 3021080 h 4305008"/>
              <a:gd name="connsiteX341" fmla="*/ 3866461 w 5593163"/>
              <a:gd name="connsiteY341" fmla="*/ 3012018 h 4305008"/>
              <a:gd name="connsiteX342" fmla="*/ 3850245 w 5593163"/>
              <a:gd name="connsiteY342" fmla="*/ 3010478 h 4305008"/>
              <a:gd name="connsiteX343" fmla="*/ 3850129 w 5593163"/>
              <a:gd name="connsiteY343" fmla="*/ 3009330 h 4305008"/>
              <a:gd name="connsiteX344" fmla="*/ 3159963 w 5593163"/>
              <a:gd name="connsiteY344" fmla="*/ 2316289 h 4305008"/>
              <a:gd name="connsiteX345" fmla="*/ 3159457 w 5593163"/>
              <a:gd name="connsiteY345" fmla="*/ 2316226 h 4305008"/>
              <a:gd name="connsiteX346" fmla="*/ 3158919 w 5593163"/>
              <a:gd name="connsiteY346" fmla="*/ 2309550 h 4305008"/>
              <a:gd name="connsiteX347" fmla="*/ 3151452 w 5593163"/>
              <a:gd name="connsiteY347" fmla="*/ 2217074 h 4305008"/>
              <a:gd name="connsiteX348" fmla="*/ 3150081 w 5593163"/>
              <a:gd name="connsiteY348" fmla="*/ 2200098 h 4305008"/>
              <a:gd name="connsiteX349" fmla="*/ 3150081 w 5593163"/>
              <a:gd name="connsiteY349" fmla="*/ 3896923 h 4305008"/>
              <a:gd name="connsiteX350" fmla="*/ 3150675 w 5593163"/>
              <a:gd name="connsiteY350" fmla="*/ 3885483 h 4305008"/>
              <a:gd name="connsiteX351" fmla="*/ 3151173 w 5593163"/>
              <a:gd name="connsiteY351" fmla="*/ 3885516 h 4305008"/>
              <a:gd name="connsiteX352" fmla="*/ 3151199 w 5593163"/>
              <a:gd name="connsiteY352" fmla="*/ 3885022 h 4305008"/>
              <a:gd name="connsiteX353" fmla="*/ 3168287 w 5593163"/>
              <a:gd name="connsiteY353" fmla="*/ 3886645 h 4305008"/>
              <a:gd name="connsiteX354" fmla="*/ 3263748 w 5593163"/>
              <a:gd name="connsiteY354" fmla="*/ 3895710 h 4305008"/>
              <a:gd name="connsiteX355" fmla="*/ 3279961 w 5593163"/>
              <a:gd name="connsiteY355" fmla="*/ 3897249 h 4305008"/>
              <a:gd name="connsiteX356" fmla="*/ 3280078 w 5593163"/>
              <a:gd name="connsiteY356" fmla="*/ 3898397 h 4305008"/>
              <a:gd name="connsiteX357" fmla="*/ 3840331 w 5593163"/>
              <a:gd name="connsiteY357" fmla="*/ 4255797 h 4305008"/>
              <a:gd name="connsiteX358" fmla="*/ 3868775 w 5593163"/>
              <a:gd name="connsiteY358" fmla="*/ 4305008 h 4305008"/>
              <a:gd name="connsiteX359" fmla="*/ 3717725 w 5593163"/>
              <a:gd name="connsiteY359" fmla="*/ 4305008 h 4305008"/>
              <a:gd name="connsiteX360" fmla="*/ 3665602 w 5593163"/>
              <a:gd name="connsiteY360" fmla="*/ 4241205 h 4305008"/>
              <a:gd name="connsiteX361" fmla="*/ 3293448 w 5593163"/>
              <a:gd name="connsiteY361" fmla="*/ 4029853 h 4305008"/>
              <a:gd name="connsiteX362" fmla="*/ 3392629 w 5593163"/>
              <a:gd name="connsiteY362" fmla="*/ 4271827 h 4305008"/>
              <a:gd name="connsiteX363" fmla="*/ 3419311 w 5593163"/>
              <a:gd name="connsiteY363" fmla="*/ 4305008 h 4305008"/>
              <a:gd name="connsiteX364" fmla="*/ 3265201 w 5593163"/>
              <a:gd name="connsiteY364" fmla="*/ 4305008 h 4305008"/>
              <a:gd name="connsiteX365" fmla="*/ 3235080 w 5593163"/>
              <a:gd name="connsiteY365" fmla="*/ 4254710 h 4305008"/>
              <a:gd name="connsiteX366" fmla="*/ 3159963 w 5593163"/>
              <a:gd name="connsiteY366" fmla="*/ 4013114 h 4305008"/>
              <a:gd name="connsiteX367" fmla="*/ 3159457 w 5593163"/>
              <a:gd name="connsiteY367" fmla="*/ 4013051 h 4305008"/>
              <a:gd name="connsiteX368" fmla="*/ 3158919 w 5593163"/>
              <a:gd name="connsiteY368" fmla="*/ 4006375 h 4305008"/>
              <a:gd name="connsiteX369" fmla="*/ 3151452 w 5593163"/>
              <a:gd name="connsiteY369" fmla="*/ 3913899 h 4305008"/>
              <a:gd name="connsiteX370" fmla="*/ 3150081 w 5593163"/>
              <a:gd name="connsiteY370" fmla="*/ 3896923 h 4305008"/>
              <a:gd name="connsiteX371" fmla="*/ 3150079 w 5593163"/>
              <a:gd name="connsiteY371" fmla="*/ 469318 h 4305008"/>
              <a:gd name="connsiteX372" fmla="*/ 3151450 w 5593163"/>
              <a:gd name="connsiteY372" fmla="*/ 452471 h 4305008"/>
              <a:gd name="connsiteX373" fmla="*/ 3158914 w 5593163"/>
              <a:gd name="connsiteY373" fmla="*/ 360740 h 4305008"/>
              <a:gd name="connsiteX374" fmla="*/ 3159454 w 5593163"/>
              <a:gd name="connsiteY374" fmla="*/ 354103 h 4305008"/>
              <a:gd name="connsiteX375" fmla="*/ 3159960 w 5593163"/>
              <a:gd name="connsiteY375" fmla="*/ 354040 h 4305008"/>
              <a:gd name="connsiteX376" fmla="*/ 3244173 w 5593163"/>
              <a:gd name="connsiteY376" fmla="*/ 96778 h 4305008"/>
              <a:gd name="connsiteX377" fmla="*/ 3306807 w 5593163"/>
              <a:gd name="connsiteY377" fmla="*/ 0 h 4305008"/>
              <a:gd name="connsiteX378" fmla="*/ 3475182 w 5593163"/>
              <a:gd name="connsiteY378" fmla="*/ 0 h 4305008"/>
              <a:gd name="connsiteX379" fmla="*/ 3406954 w 5593163"/>
              <a:gd name="connsiteY379" fmla="*/ 76659 h 4305008"/>
              <a:gd name="connsiteX380" fmla="*/ 3293446 w 5593163"/>
              <a:gd name="connsiteY380" fmla="*/ 337433 h 4305008"/>
              <a:gd name="connsiteX381" fmla="*/ 3732420 w 5593163"/>
              <a:gd name="connsiteY381" fmla="*/ 44350 h 4305008"/>
              <a:gd name="connsiteX382" fmla="*/ 3754649 w 5593163"/>
              <a:gd name="connsiteY382" fmla="*/ 0 h 4305008"/>
              <a:gd name="connsiteX383" fmla="*/ 3903287 w 5593163"/>
              <a:gd name="connsiteY383" fmla="*/ 0 h 4305008"/>
              <a:gd name="connsiteX384" fmla="*/ 3851448 w 5593163"/>
              <a:gd name="connsiteY384" fmla="*/ 95636 h 4305008"/>
              <a:gd name="connsiteX385" fmla="*/ 3280075 w 5593163"/>
              <a:gd name="connsiteY385" fmla="*/ 467856 h 4305008"/>
              <a:gd name="connsiteX386" fmla="*/ 3279959 w 5593163"/>
              <a:gd name="connsiteY386" fmla="*/ 468995 h 4305008"/>
              <a:gd name="connsiteX387" fmla="*/ 3263742 w 5593163"/>
              <a:gd name="connsiteY387" fmla="*/ 470523 h 4305008"/>
              <a:gd name="connsiteX388" fmla="*/ 3168316 w 5593163"/>
              <a:gd name="connsiteY388" fmla="*/ 479514 h 4305008"/>
              <a:gd name="connsiteX389" fmla="*/ 3151197 w 5593163"/>
              <a:gd name="connsiteY389" fmla="*/ 481127 h 4305008"/>
              <a:gd name="connsiteX390" fmla="*/ 3151171 w 5593163"/>
              <a:gd name="connsiteY390" fmla="*/ 480636 h 4305008"/>
              <a:gd name="connsiteX391" fmla="*/ 3150672 w 5593163"/>
              <a:gd name="connsiteY391" fmla="*/ 480669 h 4305008"/>
              <a:gd name="connsiteX392" fmla="*/ 3150079 w 5593163"/>
              <a:gd name="connsiteY392" fmla="*/ 469318 h 4305008"/>
              <a:gd name="connsiteX393" fmla="*/ 3150079 w 5593163"/>
              <a:gd name="connsiteY393" fmla="*/ 2166144 h 4305008"/>
              <a:gd name="connsiteX394" fmla="*/ 3151450 w 5593163"/>
              <a:gd name="connsiteY394" fmla="*/ 2149296 h 4305008"/>
              <a:gd name="connsiteX395" fmla="*/ 3158914 w 5593163"/>
              <a:gd name="connsiteY395" fmla="*/ 2057565 h 4305008"/>
              <a:gd name="connsiteX396" fmla="*/ 3159454 w 5593163"/>
              <a:gd name="connsiteY396" fmla="*/ 2050928 h 4305008"/>
              <a:gd name="connsiteX397" fmla="*/ 3159960 w 5593163"/>
              <a:gd name="connsiteY397" fmla="*/ 2050865 h 4305008"/>
              <a:gd name="connsiteX398" fmla="*/ 3850126 w 5593163"/>
              <a:gd name="connsiteY398" fmla="*/ 1363267 h 4305008"/>
              <a:gd name="connsiteX399" fmla="*/ 3850243 w 5593163"/>
              <a:gd name="connsiteY399" fmla="*/ 1362128 h 4305008"/>
              <a:gd name="connsiteX400" fmla="*/ 3866455 w 5593163"/>
              <a:gd name="connsiteY400" fmla="*/ 1360601 h 4305008"/>
              <a:gd name="connsiteX401" fmla="*/ 3961917 w 5593163"/>
              <a:gd name="connsiteY401" fmla="*/ 1351607 h 4305008"/>
              <a:gd name="connsiteX402" fmla="*/ 3979004 w 5593163"/>
              <a:gd name="connsiteY402" fmla="*/ 1349997 h 4305008"/>
              <a:gd name="connsiteX403" fmla="*/ 3979030 w 5593163"/>
              <a:gd name="connsiteY403" fmla="*/ 1350487 h 4305008"/>
              <a:gd name="connsiteX404" fmla="*/ 3979528 w 5593163"/>
              <a:gd name="connsiteY404" fmla="*/ 1350455 h 4305008"/>
              <a:gd name="connsiteX405" fmla="*/ 3980122 w 5593163"/>
              <a:gd name="connsiteY405" fmla="*/ 1361805 h 4305008"/>
              <a:gd name="connsiteX406" fmla="*/ 3978752 w 5593163"/>
              <a:gd name="connsiteY406" fmla="*/ 1378647 h 4305008"/>
              <a:gd name="connsiteX407" fmla="*/ 3971285 w 5593163"/>
              <a:gd name="connsiteY407" fmla="*/ 1470397 h 4305008"/>
              <a:gd name="connsiteX408" fmla="*/ 3970746 w 5593163"/>
              <a:gd name="connsiteY408" fmla="*/ 1477021 h 4305008"/>
              <a:gd name="connsiteX409" fmla="*/ 3970241 w 5593163"/>
              <a:gd name="connsiteY409" fmla="*/ 1477083 h 4305008"/>
              <a:gd name="connsiteX410" fmla="*/ 3280075 w 5593163"/>
              <a:gd name="connsiteY410" fmla="*/ 2164681 h 4305008"/>
              <a:gd name="connsiteX411" fmla="*/ 3279959 w 5593163"/>
              <a:gd name="connsiteY411" fmla="*/ 2165820 h 4305008"/>
              <a:gd name="connsiteX412" fmla="*/ 3263742 w 5593163"/>
              <a:gd name="connsiteY412" fmla="*/ 2167348 h 4305008"/>
              <a:gd name="connsiteX413" fmla="*/ 3168316 w 5593163"/>
              <a:gd name="connsiteY413" fmla="*/ 2176339 h 4305008"/>
              <a:gd name="connsiteX414" fmla="*/ 3151197 w 5593163"/>
              <a:gd name="connsiteY414" fmla="*/ 2177952 h 4305008"/>
              <a:gd name="connsiteX415" fmla="*/ 3151171 w 5593163"/>
              <a:gd name="connsiteY415" fmla="*/ 2177461 h 4305008"/>
              <a:gd name="connsiteX416" fmla="*/ 3150672 w 5593163"/>
              <a:gd name="connsiteY416" fmla="*/ 2177494 h 4305008"/>
              <a:gd name="connsiteX417" fmla="*/ 3150079 w 5593163"/>
              <a:gd name="connsiteY417" fmla="*/ 2166144 h 4305008"/>
              <a:gd name="connsiteX418" fmla="*/ 3150079 w 5593163"/>
              <a:gd name="connsiteY418" fmla="*/ 3862969 h 4305008"/>
              <a:gd name="connsiteX419" fmla="*/ 3151450 w 5593163"/>
              <a:gd name="connsiteY419" fmla="*/ 3846121 h 4305008"/>
              <a:gd name="connsiteX420" fmla="*/ 3158914 w 5593163"/>
              <a:gd name="connsiteY420" fmla="*/ 3754390 h 4305008"/>
              <a:gd name="connsiteX421" fmla="*/ 3159454 w 5593163"/>
              <a:gd name="connsiteY421" fmla="*/ 3747753 h 4305008"/>
              <a:gd name="connsiteX422" fmla="*/ 3159960 w 5593163"/>
              <a:gd name="connsiteY422" fmla="*/ 3747690 h 4305008"/>
              <a:gd name="connsiteX423" fmla="*/ 3850126 w 5593163"/>
              <a:gd name="connsiteY423" fmla="*/ 3060092 h 4305008"/>
              <a:gd name="connsiteX424" fmla="*/ 3850243 w 5593163"/>
              <a:gd name="connsiteY424" fmla="*/ 3058953 h 4305008"/>
              <a:gd name="connsiteX425" fmla="*/ 3866455 w 5593163"/>
              <a:gd name="connsiteY425" fmla="*/ 3057426 h 4305008"/>
              <a:gd name="connsiteX426" fmla="*/ 3961917 w 5593163"/>
              <a:gd name="connsiteY426" fmla="*/ 3048432 h 4305008"/>
              <a:gd name="connsiteX427" fmla="*/ 3979004 w 5593163"/>
              <a:gd name="connsiteY427" fmla="*/ 3046822 h 4305008"/>
              <a:gd name="connsiteX428" fmla="*/ 3979030 w 5593163"/>
              <a:gd name="connsiteY428" fmla="*/ 3047312 h 4305008"/>
              <a:gd name="connsiteX429" fmla="*/ 3979528 w 5593163"/>
              <a:gd name="connsiteY429" fmla="*/ 3047280 h 4305008"/>
              <a:gd name="connsiteX430" fmla="*/ 3980122 w 5593163"/>
              <a:gd name="connsiteY430" fmla="*/ 3058630 h 4305008"/>
              <a:gd name="connsiteX431" fmla="*/ 3978752 w 5593163"/>
              <a:gd name="connsiteY431" fmla="*/ 3075472 h 4305008"/>
              <a:gd name="connsiteX432" fmla="*/ 3971285 w 5593163"/>
              <a:gd name="connsiteY432" fmla="*/ 3167222 h 4305008"/>
              <a:gd name="connsiteX433" fmla="*/ 3970746 w 5593163"/>
              <a:gd name="connsiteY433" fmla="*/ 3173846 h 4305008"/>
              <a:gd name="connsiteX434" fmla="*/ 3970241 w 5593163"/>
              <a:gd name="connsiteY434" fmla="*/ 3173908 h 4305008"/>
              <a:gd name="connsiteX435" fmla="*/ 3280075 w 5593163"/>
              <a:gd name="connsiteY435" fmla="*/ 3861506 h 4305008"/>
              <a:gd name="connsiteX436" fmla="*/ 3279959 w 5593163"/>
              <a:gd name="connsiteY436" fmla="*/ 3862645 h 4305008"/>
              <a:gd name="connsiteX437" fmla="*/ 3263742 w 5593163"/>
              <a:gd name="connsiteY437" fmla="*/ 3864173 h 4305008"/>
              <a:gd name="connsiteX438" fmla="*/ 3168316 w 5593163"/>
              <a:gd name="connsiteY438" fmla="*/ 3873164 h 4305008"/>
              <a:gd name="connsiteX439" fmla="*/ 3151197 w 5593163"/>
              <a:gd name="connsiteY439" fmla="*/ 3874777 h 4305008"/>
              <a:gd name="connsiteX440" fmla="*/ 3151171 w 5593163"/>
              <a:gd name="connsiteY440" fmla="*/ 3874286 h 4305008"/>
              <a:gd name="connsiteX441" fmla="*/ 3150672 w 5593163"/>
              <a:gd name="connsiteY441" fmla="*/ 3874319 h 4305008"/>
              <a:gd name="connsiteX442" fmla="*/ 3150079 w 5593163"/>
              <a:gd name="connsiteY442" fmla="*/ 3862969 h 4305008"/>
              <a:gd name="connsiteX443" fmla="*/ 2442890 w 5593163"/>
              <a:gd name="connsiteY443" fmla="*/ 1181049 h 4305008"/>
              <a:gd name="connsiteX444" fmla="*/ 2986199 w 5593163"/>
              <a:gd name="connsiteY444" fmla="*/ 636203 h 4305008"/>
              <a:gd name="connsiteX445" fmla="*/ 2442890 w 5593163"/>
              <a:gd name="connsiteY445" fmla="*/ 1181049 h 4305008"/>
              <a:gd name="connsiteX446" fmla="*/ 2442890 w 5593163"/>
              <a:gd name="connsiteY446" fmla="*/ 1493690 h 4305008"/>
              <a:gd name="connsiteX447" fmla="*/ 2986199 w 5593163"/>
              <a:gd name="connsiteY447" fmla="*/ 2034258 h 4305008"/>
              <a:gd name="connsiteX448" fmla="*/ 2442890 w 5593163"/>
              <a:gd name="connsiteY448" fmla="*/ 1493690 h 4305008"/>
              <a:gd name="connsiteX449" fmla="*/ 2442890 w 5593163"/>
              <a:gd name="connsiteY449" fmla="*/ 2877874 h 4305008"/>
              <a:gd name="connsiteX450" fmla="*/ 2986199 w 5593163"/>
              <a:gd name="connsiteY450" fmla="*/ 2333028 h 4305008"/>
              <a:gd name="connsiteX451" fmla="*/ 2442890 w 5593163"/>
              <a:gd name="connsiteY451" fmla="*/ 2877874 h 4305008"/>
              <a:gd name="connsiteX452" fmla="*/ 2442890 w 5593163"/>
              <a:gd name="connsiteY452" fmla="*/ 3190516 h 4305008"/>
              <a:gd name="connsiteX453" fmla="*/ 2986199 w 5593163"/>
              <a:gd name="connsiteY453" fmla="*/ 3731083 h 4305008"/>
              <a:gd name="connsiteX454" fmla="*/ 2442890 w 5593163"/>
              <a:gd name="connsiteY454" fmla="*/ 3190516 h 4305008"/>
              <a:gd name="connsiteX455" fmla="*/ 2410871 w 5593163"/>
              <a:gd name="connsiteY455" fmla="*/ 4305008 h 4305008"/>
              <a:gd name="connsiteX456" fmla="*/ 2439316 w 5593163"/>
              <a:gd name="connsiteY456" fmla="*/ 4255797 h 4305008"/>
              <a:gd name="connsiteX457" fmla="*/ 2999569 w 5593163"/>
              <a:gd name="connsiteY457" fmla="*/ 3898397 h 4305008"/>
              <a:gd name="connsiteX458" fmla="*/ 2999686 w 5593163"/>
              <a:gd name="connsiteY458" fmla="*/ 3897249 h 4305008"/>
              <a:gd name="connsiteX459" fmla="*/ 3015899 w 5593163"/>
              <a:gd name="connsiteY459" fmla="*/ 3895710 h 4305008"/>
              <a:gd name="connsiteX460" fmla="*/ 3111360 w 5593163"/>
              <a:gd name="connsiteY460" fmla="*/ 3886645 h 4305008"/>
              <a:gd name="connsiteX461" fmla="*/ 3128448 w 5593163"/>
              <a:gd name="connsiteY461" fmla="*/ 3885022 h 4305008"/>
              <a:gd name="connsiteX462" fmla="*/ 3128474 w 5593163"/>
              <a:gd name="connsiteY462" fmla="*/ 3885516 h 4305008"/>
              <a:gd name="connsiteX463" fmla="*/ 3128972 w 5593163"/>
              <a:gd name="connsiteY463" fmla="*/ 3885483 h 4305008"/>
              <a:gd name="connsiteX464" fmla="*/ 3129566 w 5593163"/>
              <a:gd name="connsiteY464" fmla="*/ 3896923 h 4305008"/>
              <a:gd name="connsiteX465" fmla="*/ 3128195 w 5593163"/>
              <a:gd name="connsiteY465" fmla="*/ 3913899 h 4305008"/>
              <a:gd name="connsiteX466" fmla="*/ 3120728 w 5593163"/>
              <a:gd name="connsiteY466" fmla="*/ 4006375 h 4305008"/>
              <a:gd name="connsiteX467" fmla="*/ 3120190 w 5593163"/>
              <a:gd name="connsiteY467" fmla="*/ 4013051 h 4305008"/>
              <a:gd name="connsiteX468" fmla="*/ 3119684 w 5593163"/>
              <a:gd name="connsiteY468" fmla="*/ 4013114 h 4305008"/>
              <a:gd name="connsiteX469" fmla="*/ 3044567 w 5593163"/>
              <a:gd name="connsiteY469" fmla="*/ 4254710 h 4305008"/>
              <a:gd name="connsiteX470" fmla="*/ 3014445 w 5593163"/>
              <a:gd name="connsiteY470" fmla="*/ 4305008 h 4305008"/>
              <a:gd name="connsiteX471" fmla="*/ 2860336 w 5593163"/>
              <a:gd name="connsiteY471" fmla="*/ 4305008 h 4305008"/>
              <a:gd name="connsiteX472" fmla="*/ 2887018 w 5593163"/>
              <a:gd name="connsiteY472" fmla="*/ 4271827 h 4305008"/>
              <a:gd name="connsiteX473" fmla="*/ 2986199 w 5593163"/>
              <a:gd name="connsiteY473" fmla="*/ 4029853 h 4305008"/>
              <a:gd name="connsiteX474" fmla="*/ 2614045 w 5593163"/>
              <a:gd name="connsiteY474" fmla="*/ 4241205 h 4305008"/>
              <a:gd name="connsiteX475" fmla="*/ 2561922 w 5593163"/>
              <a:gd name="connsiteY475" fmla="*/ 4305008 h 4305008"/>
              <a:gd name="connsiteX476" fmla="*/ 2376360 w 5593163"/>
              <a:gd name="connsiteY476" fmla="*/ 0 h 4305008"/>
              <a:gd name="connsiteX477" fmla="*/ 2524998 w 5593163"/>
              <a:gd name="connsiteY477" fmla="*/ 0 h 4305008"/>
              <a:gd name="connsiteX478" fmla="*/ 2547226 w 5593163"/>
              <a:gd name="connsiteY478" fmla="*/ 44350 h 4305008"/>
              <a:gd name="connsiteX479" fmla="*/ 2986199 w 5593163"/>
              <a:gd name="connsiteY479" fmla="*/ 337433 h 4305008"/>
              <a:gd name="connsiteX480" fmla="*/ 2872691 w 5593163"/>
              <a:gd name="connsiteY480" fmla="*/ 76659 h 4305008"/>
              <a:gd name="connsiteX481" fmla="*/ 2804464 w 5593163"/>
              <a:gd name="connsiteY481" fmla="*/ 0 h 4305008"/>
              <a:gd name="connsiteX482" fmla="*/ 2972839 w 5593163"/>
              <a:gd name="connsiteY482" fmla="*/ 0 h 4305008"/>
              <a:gd name="connsiteX483" fmla="*/ 3035473 w 5593163"/>
              <a:gd name="connsiteY483" fmla="*/ 96778 h 4305008"/>
              <a:gd name="connsiteX484" fmla="*/ 3119686 w 5593163"/>
              <a:gd name="connsiteY484" fmla="*/ 354040 h 4305008"/>
              <a:gd name="connsiteX485" fmla="*/ 3120191 w 5593163"/>
              <a:gd name="connsiteY485" fmla="*/ 354103 h 4305008"/>
              <a:gd name="connsiteX486" fmla="*/ 3120732 w 5593163"/>
              <a:gd name="connsiteY486" fmla="*/ 360740 h 4305008"/>
              <a:gd name="connsiteX487" fmla="*/ 3128196 w 5593163"/>
              <a:gd name="connsiteY487" fmla="*/ 452471 h 4305008"/>
              <a:gd name="connsiteX488" fmla="*/ 3129566 w 5593163"/>
              <a:gd name="connsiteY488" fmla="*/ 469318 h 4305008"/>
              <a:gd name="connsiteX489" fmla="*/ 3128973 w 5593163"/>
              <a:gd name="connsiteY489" fmla="*/ 480669 h 4305008"/>
              <a:gd name="connsiteX490" fmla="*/ 3128474 w 5593163"/>
              <a:gd name="connsiteY490" fmla="*/ 480636 h 4305008"/>
              <a:gd name="connsiteX491" fmla="*/ 3128448 w 5593163"/>
              <a:gd name="connsiteY491" fmla="*/ 481127 h 4305008"/>
              <a:gd name="connsiteX492" fmla="*/ 3111330 w 5593163"/>
              <a:gd name="connsiteY492" fmla="*/ 479514 h 4305008"/>
              <a:gd name="connsiteX493" fmla="*/ 3015903 w 5593163"/>
              <a:gd name="connsiteY493" fmla="*/ 470523 h 4305008"/>
              <a:gd name="connsiteX494" fmla="*/ 2999687 w 5593163"/>
              <a:gd name="connsiteY494" fmla="*/ 468995 h 4305008"/>
              <a:gd name="connsiteX495" fmla="*/ 2999571 w 5593163"/>
              <a:gd name="connsiteY495" fmla="*/ 467856 h 4305008"/>
              <a:gd name="connsiteX496" fmla="*/ 2428199 w 5593163"/>
              <a:gd name="connsiteY496" fmla="*/ 95636 h 4305008"/>
              <a:gd name="connsiteX497" fmla="*/ 2299523 w 5593163"/>
              <a:gd name="connsiteY497" fmla="*/ 1313979 h 4305008"/>
              <a:gd name="connsiteX498" fmla="*/ 2300894 w 5593163"/>
              <a:gd name="connsiteY498" fmla="*/ 1296998 h 4305008"/>
              <a:gd name="connsiteX499" fmla="*/ 2308358 w 5593163"/>
              <a:gd name="connsiteY499" fmla="*/ 1204541 h 4305008"/>
              <a:gd name="connsiteX500" fmla="*/ 2308898 w 5593163"/>
              <a:gd name="connsiteY500" fmla="*/ 1197851 h 4305008"/>
              <a:gd name="connsiteX501" fmla="*/ 2309404 w 5593163"/>
              <a:gd name="connsiteY501" fmla="*/ 1197788 h 4305008"/>
              <a:gd name="connsiteX502" fmla="*/ 2999570 w 5593163"/>
              <a:gd name="connsiteY502" fmla="*/ 504747 h 4305008"/>
              <a:gd name="connsiteX503" fmla="*/ 2999687 w 5593163"/>
              <a:gd name="connsiteY503" fmla="*/ 503599 h 4305008"/>
              <a:gd name="connsiteX504" fmla="*/ 3015899 w 5593163"/>
              <a:gd name="connsiteY504" fmla="*/ 502060 h 4305008"/>
              <a:gd name="connsiteX505" fmla="*/ 3111361 w 5593163"/>
              <a:gd name="connsiteY505" fmla="*/ 492995 h 4305008"/>
              <a:gd name="connsiteX506" fmla="*/ 3128448 w 5593163"/>
              <a:gd name="connsiteY506" fmla="*/ 491372 h 4305008"/>
              <a:gd name="connsiteX507" fmla="*/ 3128474 w 5593163"/>
              <a:gd name="connsiteY507" fmla="*/ 491866 h 4305008"/>
              <a:gd name="connsiteX508" fmla="*/ 3128972 w 5593163"/>
              <a:gd name="connsiteY508" fmla="*/ 491833 h 4305008"/>
              <a:gd name="connsiteX509" fmla="*/ 3129566 w 5593163"/>
              <a:gd name="connsiteY509" fmla="*/ 503273 h 4305008"/>
              <a:gd name="connsiteX510" fmla="*/ 3128196 w 5593163"/>
              <a:gd name="connsiteY510" fmla="*/ 520249 h 4305008"/>
              <a:gd name="connsiteX511" fmla="*/ 3120729 w 5593163"/>
              <a:gd name="connsiteY511" fmla="*/ 612725 h 4305008"/>
              <a:gd name="connsiteX512" fmla="*/ 3120190 w 5593163"/>
              <a:gd name="connsiteY512" fmla="*/ 619401 h 4305008"/>
              <a:gd name="connsiteX513" fmla="*/ 3119685 w 5593163"/>
              <a:gd name="connsiteY513" fmla="*/ 619464 h 4305008"/>
              <a:gd name="connsiteX514" fmla="*/ 2429519 w 5593163"/>
              <a:gd name="connsiteY514" fmla="*/ 1312505 h 4305008"/>
              <a:gd name="connsiteX515" fmla="*/ 2429403 w 5593163"/>
              <a:gd name="connsiteY515" fmla="*/ 1313653 h 4305008"/>
              <a:gd name="connsiteX516" fmla="*/ 2413186 w 5593163"/>
              <a:gd name="connsiteY516" fmla="*/ 1315193 h 4305008"/>
              <a:gd name="connsiteX517" fmla="*/ 2317760 w 5593163"/>
              <a:gd name="connsiteY517" fmla="*/ 1324255 h 4305008"/>
              <a:gd name="connsiteX518" fmla="*/ 2300641 w 5593163"/>
              <a:gd name="connsiteY518" fmla="*/ 1325881 h 4305008"/>
              <a:gd name="connsiteX519" fmla="*/ 2300615 w 5593163"/>
              <a:gd name="connsiteY519" fmla="*/ 1325386 h 4305008"/>
              <a:gd name="connsiteX520" fmla="*/ 2300116 w 5593163"/>
              <a:gd name="connsiteY520" fmla="*/ 1325419 h 4305008"/>
              <a:gd name="connsiteX521" fmla="*/ 2299523 w 5593163"/>
              <a:gd name="connsiteY521" fmla="*/ 1313979 h 4305008"/>
              <a:gd name="connsiteX522" fmla="*/ 2299523 w 5593163"/>
              <a:gd name="connsiteY522" fmla="*/ 1361805 h 4305008"/>
              <a:gd name="connsiteX523" fmla="*/ 2300117 w 5593163"/>
              <a:gd name="connsiteY523" fmla="*/ 1350455 h 4305008"/>
              <a:gd name="connsiteX524" fmla="*/ 2300615 w 5593163"/>
              <a:gd name="connsiteY524" fmla="*/ 1350487 h 4305008"/>
              <a:gd name="connsiteX525" fmla="*/ 2300641 w 5593163"/>
              <a:gd name="connsiteY525" fmla="*/ 1349997 h 4305008"/>
              <a:gd name="connsiteX526" fmla="*/ 2317729 w 5593163"/>
              <a:gd name="connsiteY526" fmla="*/ 1351607 h 4305008"/>
              <a:gd name="connsiteX527" fmla="*/ 2413190 w 5593163"/>
              <a:gd name="connsiteY527" fmla="*/ 1360601 h 4305008"/>
              <a:gd name="connsiteX528" fmla="*/ 2429403 w 5593163"/>
              <a:gd name="connsiteY528" fmla="*/ 1362128 h 4305008"/>
              <a:gd name="connsiteX529" fmla="*/ 2429520 w 5593163"/>
              <a:gd name="connsiteY529" fmla="*/ 1363267 h 4305008"/>
              <a:gd name="connsiteX530" fmla="*/ 3119686 w 5593163"/>
              <a:gd name="connsiteY530" fmla="*/ 2050865 h 4305008"/>
              <a:gd name="connsiteX531" fmla="*/ 3120191 w 5593163"/>
              <a:gd name="connsiteY531" fmla="*/ 2050928 h 4305008"/>
              <a:gd name="connsiteX532" fmla="*/ 3120732 w 5593163"/>
              <a:gd name="connsiteY532" fmla="*/ 2057565 h 4305008"/>
              <a:gd name="connsiteX533" fmla="*/ 3128196 w 5593163"/>
              <a:gd name="connsiteY533" fmla="*/ 2149296 h 4305008"/>
              <a:gd name="connsiteX534" fmla="*/ 3129566 w 5593163"/>
              <a:gd name="connsiteY534" fmla="*/ 2166144 h 4305008"/>
              <a:gd name="connsiteX535" fmla="*/ 3128973 w 5593163"/>
              <a:gd name="connsiteY535" fmla="*/ 2177494 h 4305008"/>
              <a:gd name="connsiteX536" fmla="*/ 3128474 w 5593163"/>
              <a:gd name="connsiteY536" fmla="*/ 2177461 h 4305008"/>
              <a:gd name="connsiteX537" fmla="*/ 3128448 w 5593163"/>
              <a:gd name="connsiteY537" fmla="*/ 2177952 h 4305008"/>
              <a:gd name="connsiteX538" fmla="*/ 3111330 w 5593163"/>
              <a:gd name="connsiteY538" fmla="*/ 2176339 h 4305008"/>
              <a:gd name="connsiteX539" fmla="*/ 3015903 w 5593163"/>
              <a:gd name="connsiteY539" fmla="*/ 2167348 h 4305008"/>
              <a:gd name="connsiteX540" fmla="*/ 2999687 w 5593163"/>
              <a:gd name="connsiteY540" fmla="*/ 2165820 h 4305008"/>
              <a:gd name="connsiteX541" fmla="*/ 2999571 w 5593163"/>
              <a:gd name="connsiteY541" fmla="*/ 2164681 h 4305008"/>
              <a:gd name="connsiteX542" fmla="*/ 2309405 w 5593163"/>
              <a:gd name="connsiteY542" fmla="*/ 1477083 h 4305008"/>
              <a:gd name="connsiteX543" fmla="*/ 2308899 w 5593163"/>
              <a:gd name="connsiteY543" fmla="*/ 1477021 h 4305008"/>
              <a:gd name="connsiteX544" fmla="*/ 2308361 w 5593163"/>
              <a:gd name="connsiteY544" fmla="*/ 1470397 h 4305008"/>
              <a:gd name="connsiteX545" fmla="*/ 2300894 w 5593163"/>
              <a:gd name="connsiteY545" fmla="*/ 1378647 h 4305008"/>
              <a:gd name="connsiteX546" fmla="*/ 2299523 w 5593163"/>
              <a:gd name="connsiteY546" fmla="*/ 1361805 h 4305008"/>
              <a:gd name="connsiteX547" fmla="*/ 2299523 w 5593163"/>
              <a:gd name="connsiteY547" fmla="*/ 3010804 h 4305008"/>
              <a:gd name="connsiteX548" fmla="*/ 2300894 w 5593163"/>
              <a:gd name="connsiteY548" fmla="*/ 2993823 h 4305008"/>
              <a:gd name="connsiteX549" fmla="*/ 2308358 w 5593163"/>
              <a:gd name="connsiteY549" fmla="*/ 2901366 h 4305008"/>
              <a:gd name="connsiteX550" fmla="*/ 2308898 w 5593163"/>
              <a:gd name="connsiteY550" fmla="*/ 2894676 h 4305008"/>
              <a:gd name="connsiteX551" fmla="*/ 2309404 w 5593163"/>
              <a:gd name="connsiteY551" fmla="*/ 2894613 h 4305008"/>
              <a:gd name="connsiteX552" fmla="*/ 2999570 w 5593163"/>
              <a:gd name="connsiteY552" fmla="*/ 2201572 h 4305008"/>
              <a:gd name="connsiteX553" fmla="*/ 2999687 w 5593163"/>
              <a:gd name="connsiteY553" fmla="*/ 2200424 h 4305008"/>
              <a:gd name="connsiteX554" fmla="*/ 3015899 w 5593163"/>
              <a:gd name="connsiteY554" fmla="*/ 2198885 h 4305008"/>
              <a:gd name="connsiteX555" fmla="*/ 3111361 w 5593163"/>
              <a:gd name="connsiteY555" fmla="*/ 2189820 h 4305008"/>
              <a:gd name="connsiteX556" fmla="*/ 3128448 w 5593163"/>
              <a:gd name="connsiteY556" fmla="*/ 2188197 h 4305008"/>
              <a:gd name="connsiteX557" fmla="*/ 3128474 w 5593163"/>
              <a:gd name="connsiteY557" fmla="*/ 2188691 h 4305008"/>
              <a:gd name="connsiteX558" fmla="*/ 3128972 w 5593163"/>
              <a:gd name="connsiteY558" fmla="*/ 2188658 h 4305008"/>
              <a:gd name="connsiteX559" fmla="*/ 3129566 w 5593163"/>
              <a:gd name="connsiteY559" fmla="*/ 2200098 h 4305008"/>
              <a:gd name="connsiteX560" fmla="*/ 3128196 w 5593163"/>
              <a:gd name="connsiteY560" fmla="*/ 2217074 h 4305008"/>
              <a:gd name="connsiteX561" fmla="*/ 3120729 w 5593163"/>
              <a:gd name="connsiteY561" fmla="*/ 2309550 h 4305008"/>
              <a:gd name="connsiteX562" fmla="*/ 3120190 w 5593163"/>
              <a:gd name="connsiteY562" fmla="*/ 2316226 h 4305008"/>
              <a:gd name="connsiteX563" fmla="*/ 3119685 w 5593163"/>
              <a:gd name="connsiteY563" fmla="*/ 2316289 h 4305008"/>
              <a:gd name="connsiteX564" fmla="*/ 2429519 w 5593163"/>
              <a:gd name="connsiteY564" fmla="*/ 3009330 h 4305008"/>
              <a:gd name="connsiteX565" fmla="*/ 2429403 w 5593163"/>
              <a:gd name="connsiteY565" fmla="*/ 3010478 h 4305008"/>
              <a:gd name="connsiteX566" fmla="*/ 2413186 w 5593163"/>
              <a:gd name="connsiteY566" fmla="*/ 3012018 h 4305008"/>
              <a:gd name="connsiteX567" fmla="*/ 2317760 w 5593163"/>
              <a:gd name="connsiteY567" fmla="*/ 3021080 h 4305008"/>
              <a:gd name="connsiteX568" fmla="*/ 2300641 w 5593163"/>
              <a:gd name="connsiteY568" fmla="*/ 3022706 h 4305008"/>
              <a:gd name="connsiteX569" fmla="*/ 2300615 w 5593163"/>
              <a:gd name="connsiteY569" fmla="*/ 3022211 h 4305008"/>
              <a:gd name="connsiteX570" fmla="*/ 2300116 w 5593163"/>
              <a:gd name="connsiteY570" fmla="*/ 3022244 h 4305008"/>
              <a:gd name="connsiteX571" fmla="*/ 2299523 w 5593163"/>
              <a:gd name="connsiteY571" fmla="*/ 3010804 h 4305008"/>
              <a:gd name="connsiteX572" fmla="*/ 2299523 w 5593163"/>
              <a:gd name="connsiteY572" fmla="*/ 3058630 h 4305008"/>
              <a:gd name="connsiteX573" fmla="*/ 2300117 w 5593163"/>
              <a:gd name="connsiteY573" fmla="*/ 3047280 h 4305008"/>
              <a:gd name="connsiteX574" fmla="*/ 2300615 w 5593163"/>
              <a:gd name="connsiteY574" fmla="*/ 3047312 h 4305008"/>
              <a:gd name="connsiteX575" fmla="*/ 2300641 w 5593163"/>
              <a:gd name="connsiteY575" fmla="*/ 3046822 h 4305008"/>
              <a:gd name="connsiteX576" fmla="*/ 2317729 w 5593163"/>
              <a:gd name="connsiteY576" fmla="*/ 3048432 h 4305008"/>
              <a:gd name="connsiteX577" fmla="*/ 2413190 w 5593163"/>
              <a:gd name="connsiteY577" fmla="*/ 3057426 h 4305008"/>
              <a:gd name="connsiteX578" fmla="*/ 2429403 w 5593163"/>
              <a:gd name="connsiteY578" fmla="*/ 3058953 h 4305008"/>
              <a:gd name="connsiteX579" fmla="*/ 2429520 w 5593163"/>
              <a:gd name="connsiteY579" fmla="*/ 3060092 h 4305008"/>
              <a:gd name="connsiteX580" fmla="*/ 3119686 w 5593163"/>
              <a:gd name="connsiteY580" fmla="*/ 3747690 h 4305008"/>
              <a:gd name="connsiteX581" fmla="*/ 3120191 w 5593163"/>
              <a:gd name="connsiteY581" fmla="*/ 3747753 h 4305008"/>
              <a:gd name="connsiteX582" fmla="*/ 3120732 w 5593163"/>
              <a:gd name="connsiteY582" fmla="*/ 3754390 h 4305008"/>
              <a:gd name="connsiteX583" fmla="*/ 3128196 w 5593163"/>
              <a:gd name="connsiteY583" fmla="*/ 3846121 h 4305008"/>
              <a:gd name="connsiteX584" fmla="*/ 3129566 w 5593163"/>
              <a:gd name="connsiteY584" fmla="*/ 3862969 h 4305008"/>
              <a:gd name="connsiteX585" fmla="*/ 3128973 w 5593163"/>
              <a:gd name="connsiteY585" fmla="*/ 3874319 h 4305008"/>
              <a:gd name="connsiteX586" fmla="*/ 3128474 w 5593163"/>
              <a:gd name="connsiteY586" fmla="*/ 3874286 h 4305008"/>
              <a:gd name="connsiteX587" fmla="*/ 3128448 w 5593163"/>
              <a:gd name="connsiteY587" fmla="*/ 3874777 h 4305008"/>
              <a:gd name="connsiteX588" fmla="*/ 3111330 w 5593163"/>
              <a:gd name="connsiteY588" fmla="*/ 3873164 h 4305008"/>
              <a:gd name="connsiteX589" fmla="*/ 3015903 w 5593163"/>
              <a:gd name="connsiteY589" fmla="*/ 3864173 h 4305008"/>
              <a:gd name="connsiteX590" fmla="*/ 2999687 w 5593163"/>
              <a:gd name="connsiteY590" fmla="*/ 3862645 h 4305008"/>
              <a:gd name="connsiteX591" fmla="*/ 2999571 w 5593163"/>
              <a:gd name="connsiteY591" fmla="*/ 3861506 h 4305008"/>
              <a:gd name="connsiteX592" fmla="*/ 2309405 w 5593163"/>
              <a:gd name="connsiteY592" fmla="*/ 3173908 h 4305008"/>
              <a:gd name="connsiteX593" fmla="*/ 2308899 w 5593163"/>
              <a:gd name="connsiteY593" fmla="*/ 3173846 h 4305008"/>
              <a:gd name="connsiteX594" fmla="*/ 2308361 w 5593163"/>
              <a:gd name="connsiteY594" fmla="*/ 3167222 h 4305008"/>
              <a:gd name="connsiteX595" fmla="*/ 2300894 w 5593163"/>
              <a:gd name="connsiteY595" fmla="*/ 3075472 h 4305008"/>
              <a:gd name="connsiteX596" fmla="*/ 2299523 w 5593163"/>
              <a:gd name="connsiteY596" fmla="*/ 3058630 h 4305008"/>
              <a:gd name="connsiteX597" fmla="*/ 1601297 w 5593163"/>
              <a:gd name="connsiteY597" fmla="*/ 636203 h 4305008"/>
              <a:gd name="connsiteX598" fmla="*/ 2144606 w 5593163"/>
              <a:gd name="connsiteY598" fmla="*/ 1181049 h 4305008"/>
              <a:gd name="connsiteX599" fmla="*/ 1601297 w 5593163"/>
              <a:gd name="connsiteY599" fmla="*/ 636203 h 4305008"/>
              <a:gd name="connsiteX600" fmla="*/ 1601297 w 5593163"/>
              <a:gd name="connsiteY600" fmla="*/ 2333028 h 4305008"/>
              <a:gd name="connsiteX601" fmla="*/ 2144606 w 5593163"/>
              <a:gd name="connsiteY601" fmla="*/ 2877874 h 4305008"/>
              <a:gd name="connsiteX602" fmla="*/ 1601297 w 5593163"/>
              <a:gd name="connsiteY602" fmla="*/ 2333028 h 4305008"/>
              <a:gd name="connsiteX603" fmla="*/ 1601295 w 5593163"/>
              <a:gd name="connsiteY603" fmla="*/ 2034258 h 4305008"/>
              <a:gd name="connsiteX604" fmla="*/ 2144604 w 5593163"/>
              <a:gd name="connsiteY604" fmla="*/ 1493690 h 4305008"/>
              <a:gd name="connsiteX605" fmla="*/ 1601295 w 5593163"/>
              <a:gd name="connsiteY605" fmla="*/ 2034258 h 4305008"/>
              <a:gd name="connsiteX606" fmla="*/ 1601295 w 5593163"/>
              <a:gd name="connsiteY606" fmla="*/ 3731083 h 4305008"/>
              <a:gd name="connsiteX607" fmla="*/ 2144604 w 5593163"/>
              <a:gd name="connsiteY607" fmla="*/ 3190516 h 4305008"/>
              <a:gd name="connsiteX608" fmla="*/ 1601295 w 5593163"/>
              <a:gd name="connsiteY608" fmla="*/ 3731083 h 4305008"/>
              <a:gd name="connsiteX609" fmla="*/ 1457930 w 5593163"/>
              <a:gd name="connsiteY609" fmla="*/ 503273 h 4305008"/>
              <a:gd name="connsiteX610" fmla="*/ 1458524 w 5593163"/>
              <a:gd name="connsiteY610" fmla="*/ 491833 h 4305008"/>
              <a:gd name="connsiteX611" fmla="*/ 1459022 w 5593163"/>
              <a:gd name="connsiteY611" fmla="*/ 491866 h 4305008"/>
              <a:gd name="connsiteX612" fmla="*/ 1459048 w 5593163"/>
              <a:gd name="connsiteY612" fmla="*/ 491372 h 4305008"/>
              <a:gd name="connsiteX613" fmla="*/ 1476135 w 5593163"/>
              <a:gd name="connsiteY613" fmla="*/ 492995 h 4305008"/>
              <a:gd name="connsiteX614" fmla="*/ 1571597 w 5593163"/>
              <a:gd name="connsiteY614" fmla="*/ 502060 h 4305008"/>
              <a:gd name="connsiteX615" fmla="*/ 1587809 w 5593163"/>
              <a:gd name="connsiteY615" fmla="*/ 503599 h 4305008"/>
              <a:gd name="connsiteX616" fmla="*/ 1587926 w 5593163"/>
              <a:gd name="connsiteY616" fmla="*/ 504747 h 4305008"/>
              <a:gd name="connsiteX617" fmla="*/ 2278092 w 5593163"/>
              <a:gd name="connsiteY617" fmla="*/ 1197788 h 4305008"/>
              <a:gd name="connsiteX618" fmla="*/ 2278598 w 5593163"/>
              <a:gd name="connsiteY618" fmla="*/ 1197851 h 4305008"/>
              <a:gd name="connsiteX619" fmla="*/ 2279138 w 5593163"/>
              <a:gd name="connsiteY619" fmla="*/ 1204541 h 4305008"/>
              <a:gd name="connsiteX620" fmla="*/ 2286602 w 5593163"/>
              <a:gd name="connsiteY620" fmla="*/ 1296998 h 4305008"/>
              <a:gd name="connsiteX621" fmla="*/ 2287973 w 5593163"/>
              <a:gd name="connsiteY621" fmla="*/ 1313979 h 4305008"/>
              <a:gd name="connsiteX622" fmla="*/ 2287380 w 5593163"/>
              <a:gd name="connsiteY622" fmla="*/ 1325419 h 4305008"/>
              <a:gd name="connsiteX623" fmla="*/ 2286881 w 5593163"/>
              <a:gd name="connsiteY623" fmla="*/ 1325386 h 4305008"/>
              <a:gd name="connsiteX624" fmla="*/ 2286855 w 5593163"/>
              <a:gd name="connsiteY624" fmla="*/ 1325881 h 4305008"/>
              <a:gd name="connsiteX625" fmla="*/ 2269736 w 5593163"/>
              <a:gd name="connsiteY625" fmla="*/ 1324255 h 4305008"/>
              <a:gd name="connsiteX626" fmla="*/ 2174310 w 5593163"/>
              <a:gd name="connsiteY626" fmla="*/ 1315193 h 4305008"/>
              <a:gd name="connsiteX627" fmla="*/ 2158093 w 5593163"/>
              <a:gd name="connsiteY627" fmla="*/ 1313653 h 4305008"/>
              <a:gd name="connsiteX628" fmla="*/ 2157977 w 5593163"/>
              <a:gd name="connsiteY628" fmla="*/ 1312505 h 4305008"/>
              <a:gd name="connsiteX629" fmla="*/ 1467811 w 5593163"/>
              <a:gd name="connsiteY629" fmla="*/ 619464 h 4305008"/>
              <a:gd name="connsiteX630" fmla="*/ 1467306 w 5593163"/>
              <a:gd name="connsiteY630" fmla="*/ 619401 h 4305008"/>
              <a:gd name="connsiteX631" fmla="*/ 1466767 w 5593163"/>
              <a:gd name="connsiteY631" fmla="*/ 612725 h 4305008"/>
              <a:gd name="connsiteX632" fmla="*/ 1459300 w 5593163"/>
              <a:gd name="connsiteY632" fmla="*/ 520249 h 4305008"/>
              <a:gd name="connsiteX633" fmla="*/ 1457930 w 5593163"/>
              <a:gd name="connsiteY633" fmla="*/ 503273 h 4305008"/>
              <a:gd name="connsiteX634" fmla="*/ 1457930 w 5593163"/>
              <a:gd name="connsiteY634" fmla="*/ 2200098 h 4305008"/>
              <a:gd name="connsiteX635" fmla="*/ 1458524 w 5593163"/>
              <a:gd name="connsiteY635" fmla="*/ 2188658 h 4305008"/>
              <a:gd name="connsiteX636" fmla="*/ 1459022 w 5593163"/>
              <a:gd name="connsiteY636" fmla="*/ 2188691 h 4305008"/>
              <a:gd name="connsiteX637" fmla="*/ 1459048 w 5593163"/>
              <a:gd name="connsiteY637" fmla="*/ 2188197 h 4305008"/>
              <a:gd name="connsiteX638" fmla="*/ 1476135 w 5593163"/>
              <a:gd name="connsiteY638" fmla="*/ 2189820 h 4305008"/>
              <a:gd name="connsiteX639" fmla="*/ 1571597 w 5593163"/>
              <a:gd name="connsiteY639" fmla="*/ 2198885 h 4305008"/>
              <a:gd name="connsiteX640" fmla="*/ 1587809 w 5593163"/>
              <a:gd name="connsiteY640" fmla="*/ 2200424 h 4305008"/>
              <a:gd name="connsiteX641" fmla="*/ 1587926 w 5593163"/>
              <a:gd name="connsiteY641" fmla="*/ 2201572 h 4305008"/>
              <a:gd name="connsiteX642" fmla="*/ 2278092 w 5593163"/>
              <a:gd name="connsiteY642" fmla="*/ 2894613 h 4305008"/>
              <a:gd name="connsiteX643" fmla="*/ 2278598 w 5593163"/>
              <a:gd name="connsiteY643" fmla="*/ 2894676 h 4305008"/>
              <a:gd name="connsiteX644" fmla="*/ 2279138 w 5593163"/>
              <a:gd name="connsiteY644" fmla="*/ 2901366 h 4305008"/>
              <a:gd name="connsiteX645" fmla="*/ 2286602 w 5593163"/>
              <a:gd name="connsiteY645" fmla="*/ 2993823 h 4305008"/>
              <a:gd name="connsiteX646" fmla="*/ 2287973 w 5593163"/>
              <a:gd name="connsiteY646" fmla="*/ 3010804 h 4305008"/>
              <a:gd name="connsiteX647" fmla="*/ 2287380 w 5593163"/>
              <a:gd name="connsiteY647" fmla="*/ 3022244 h 4305008"/>
              <a:gd name="connsiteX648" fmla="*/ 2286881 w 5593163"/>
              <a:gd name="connsiteY648" fmla="*/ 3022211 h 4305008"/>
              <a:gd name="connsiteX649" fmla="*/ 2286855 w 5593163"/>
              <a:gd name="connsiteY649" fmla="*/ 3022706 h 4305008"/>
              <a:gd name="connsiteX650" fmla="*/ 2269736 w 5593163"/>
              <a:gd name="connsiteY650" fmla="*/ 3021080 h 4305008"/>
              <a:gd name="connsiteX651" fmla="*/ 2174310 w 5593163"/>
              <a:gd name="connsiteY651" fmla="*/ 3012018 h 4305008"/>
              <a:gd name="connsiteX652" fmla="*/ 2158093 w 5593163"/>
              <a:gd name="connsiteY652" fmla="*/ 3010478 h 4305008"/>
              <a:gd name="connsiteX653" fmla="*/ 2157977 w 5593163"/>
              <a:gd name="connsiteY653" fmla="*/ 3009330 h 4305008"/>
              <a:gd name="connsiteX654" fmla="*/ 1467811 w 5593163"/>
              <a:gd name="connsiteY654" fmla="*/ 2316289 h 4305008"/>
              <a:gd name="connsiteX655" fmla="*/ 1467306 w 5593163"/>
              <a:gd name="connsiteY655" fmla="*/ 2316226 h 4305008"/>
              <a:gd name="connsiteX656" fmla="*/ 1466767 w 5593163"/>
              <a:gd name="connsiteY656" fmla="*/ 2309550 h 4305008"/>
              <a:gd name="connsiteX657" fmla="*/ 1459300 w 5593163"/>
              <a:gd name="connsiteY657" fmla="*/ 2217074 h 4305008"/>
              <a:gd name="connsiteX658" fmla="*/ 1457930 w 5593163"/>
              <a:gd name="connsiteY658" fmla="*/ 2200098 h 4305008"/>
              <a:gd name="connsiteX659" fmla="*/ 1457930 w 5593163"/>
              <a:gd name="connsiteY659" fmla="*/ 3896923 h 4305008"/>
              <a:gd name="connsiteX660" fmla="*/ 1458524 w 5593163"/>
              <a:gd name="connsiteY660" fmla="*/ 3885483 h 4305008"/>
              <a:gd name="connsiteX661" fmla="*/ 1459022 w 5593163"/>
              <a:gd name="connsiteY661" fmla="*/ 3885516 h 4305008"/>
              <a:gd name="connsiteX662" fmla="*/ 1459048 w 5593163"/>
              <a:gd name="connsiteY662" fmla="*/ 3885022 h 4305008"/>
              <a:gd name="connsiteX663" fmla="*/ 1476135 w 5593163"/>
              <a:gd name="connsiteY663" fmla="*/ 3886645 h 4305008"/>
              <a:gd name="connsiteX664" fmla="*/ 1571597 w 5593163"/>
              <a:gd name="connsiteY664" fmla="*/ 3895710 h 4305008"/>
              <a:gd name="connsiteX665" fmla="*/ 1587809 w 5593163"/>
              <a:gd name="connsiteY665" fmla="*/ 3897249 h 4305008"/>
              <a:gd name="connsiteX666" fmla="*/ 1587926 w 5593163"/>
              <a:gd name="connsiteY666" fmla="*/ 3898397 h 4305008"/>
              <a:gd name="connsiteX667" fmla="*/ 2148179 w 5593163"/>
              <a:gd name="connsiteY667" fmla="*/ 4255797 h 4305008"/>
              <a:gd name="connsiteX668" fmla="*/ 2176624 w 5593163"/>
              <a:gd name="connsiteY668" fmla="*/ 4305008 h 4305008"/>
              <a:gd name="connsiteX669" fmla="*/ 2025574 w 5593163"/>
              <a:gd name="connsiteY669" fmla="*/ 4305008 h 4305008"/>
              <a:gd name="connsiteX670" fmla="*/ 1973451 w 5593163"/>
              <a:gd name="connsiteY670" fmla="*/ 4241205 h 4305008"/>
              <a:gd name="connsiteX671" fmla="*/ 1601297 w 5593163"/>
              <a:gd name="connsiteY671" fmla="*/ 4029853 h 4305008"/>
              <a:gd name="connsiteX672" fmla="*/ 1700478 w 5593163"/>
              <a:gd name="connsiteY672" fmla="*/ 4271827 h 4305008"/>
              <a:gd name="connsiteX673" fmla="*/ 1727160 w 5593163"/>
              <a:gd name="connsiteY673" fmla="*/ 4305008 h 4305008"/>
              <a:gd name="connsiteX674" fmla="*/ 1573050 w 5593163"/>
              <a:gd name="connsiteY674" fmla="*/ 4305008 h 4305008"/>
              <a:gd name="connsiteX675" fmla="*/ 1542929 w 5593163"/>
              <a:gd name="connsiteY675" fmla="*/ 4254710 h 4305008"/>
              <a:gd name="connsiteX676" fmla="*/ 1467811 w 5593163"/>
              <a:gd name="connsiteY676" fmla="*/ 4013114 h 4305008"/>
              <a:gd name="connsiteX677" fmla="*/ 1467306 w 5593163"/>
              <a:gd name="connsiteY677" fmla="*/ 4013051 h 4305008"/>
              <a:gd name="connsiteX678" fmla="*/ 1466767 w 5593163"/>
              <a:gd name="connsiteY678" fmla="*/ 4006375 h 4305008"/>
              <a:gd name="connsiteX679" fmla="*/ 1459300 w 5593163"/>
              <a:gd name="connsiteY679" fmla="*/ 3913899 h 4305008"/>
              <a:gd name="connsiteX680" fmla="*/ 1457930 w 5593163"/>
              <a:gd name="connsiteY680" fmla="*/ 3896923 h 4305008"/>
              <a:gd name="connsiteX681" fmla="*/ 1457928 w 5593163"/>
              <a:gd name="connsiteY681" fmla="*/ 469318 h 4305008"/>
              <a:gd name="connsiteX682" fmla="*/ 1459298 w 5593163"/>
              <a:gd name="connsiteY682" fmla="*/ 452471 h 4305008"/>
              <a:gd name="connsiteX683" fmla="*/ 1466762 w 5593163"/>
              <a:gd name="connsiteY683" fmla="*/ 360740 h 4305008"/>
              <a:gd name="connsiteX684" fmla="*/ 1467303 w 5593163"/>
              <a:gd name="connsiteY684" fmla="*/ 354103 h 4305008"/>
              <a:gd name="connsiteX685" fmla="*/ 1467808 w 5593163"/>
              <a:gd name="connsiteY685" fmla="*/ 354040 h 4305008"/>
              <a:gd name="connsiteX686" fmla="*/ 1552022 w 5593163"/>
              <a:gd name="connsiteY686" fmla="*/ 96778 h 4305008"/>
              <a:gd name="connsiteX687" fmla="*/ 1614656 w 5593163"/>
              <a:gd name="connsiteY687" fmla="*/ 0 h 4305008"/>
              <a:gd name="connsiteX688" fmla="*/ 1783031 w 5593163"/>
              <a:gd name="connsiteY688" fmla="*/ 0 h 4305008"/>
              <a:gd name="connsiteX689" fmla="*/ 1714803 w 5593163"/>
              <a:gd name="connsiteY689" fmla="*/ 76659 h 4305008"/>
              <a:gd name="connsiteX690" fmla="*/ 1601295 w 5593163"/>
              <a:gd name="connsiteY690" fmla="*/ 337433 h 4305008"/>
              <a:gd name="connsiteX691" fmla="*/ 2040269 w 5593163"/>
              <a:gd name="connsiteY691" fmla="*/ 44350 h 4305008"/>
              <a:gd name="connsiteX692" fmla="*/ 2062497 w 5593163"/>
              <a:gd name="connsiteY692" fmla="*/ 0 h 4305008"/>
              <a:gd name="connsiteX693" fmla="*/ 2211135 w 5593163"/>
              <a:gd name="connsiteY693" fmla="*/ 0 h 4305008"/>
              <a:gd name="connsiteX694" fmla="*/ 2159296 w 5593163"/>
              <a:gd name="connsiteY694" fmla="*/ 95636 h 4305008"/>
              <a:gd name="connsiteX695" fmla="*/ 1587923 w 5593163"/>
              <a:gd name="connsiteY695" fmla="*/ 467856 h 4305008"/>
              <a:gd name="connsiteX696" fmla="*/ 1587807 w 5593163"/>
              <a:gd name="connsiteY696" fmla="*/ 468995 h 4305008"/>
              <a:gd name="connsiteX697" fmla="*/ 1571591 w 5593163"/>
              <a:gd name="connsiteY697" fmla="*/ 470523 h 4305008"/>
              <a:gd name="connsiteX698" fmla="*/ 1476164 w 5593163"/>
              <a:gd name="connsiteY698" fmla="*/ 479514 h 4305008"/>
              <a:gd name="connsiteX699" fmla="*/ 1459046 w 5593163"/>
              <a:gd name="connsiteY699" fmla="*/ 481127 h 4305008"/>
              <a:gd name="connsiteX700" fmla="*/ 1459020 w 5593163"/>
              <a:gd name="connsiteY700" fmla="*/ 480636 h 4305008"/>
              <a:gd name="connsiteX701" fmla="*/ 1458521 w 5593163"/>
              <a:gd name="connsiteY701" fmla="*/ 480669 h 4305008"/>
              <a:gd name="connsiteX702" fmla="*/ 1457928 w 5593163"/>
              <a:gd name="connsiteY702" fmla="*/ 469318 h 4305008"/>
              <a:gd name="connsiteX703" fmla="*/ 1457928 w 5593163"/>
              <a:gd name="connsiteY703" fmla="*/ 2166144 h 4305008"/>
              <a:gd name="connsiteX704" fmla="*/ 1459298 w 5593163"/>
              <a:gd name="connsiteY704" fmla="*/ 2149296 h 4305008"/>
              <a:gd name="connsiteX705" fmla="*/ 1466762 w 5593163"/>
              <a:gd name="connsiteY705" fmla="*/ 2057565 h 4305008"/>
              <a:gd name="connsiteX706" fmla="*/ 1467303 w 5593163"/>
              <a:gd name="connsiteY706" fmla="*/ 2050928 h 4305008"/>
              <a:gd name="connsiteX707" fmla="*/ 1467808 w 5593163"/>
              <a:gd name="connsiteY707" fmla="*/ 2050865 h 4305008"/>
              <a:gd name="connsiteX708" fmla="*/ 2157974 w 5593163"/>
              <a:gd name="connsiteY708" fmla="*/ 1363267 h 4305008"/>
              <a:gd name="connsiteX709" fmla="*/ 2158091 w 5593163"/>
              <a:gd name="connsiteY709" fmla="*/ 1362128 h 4305008"/>
              <a:gd name="connsiteX710" fmla="*/ 2174304 w 5593163"/>
              <a:gd name="connsiteY710" fmla="*/ 1360601 h 4305008"/>
              <a:gd name="connsiteX711" fmla="*/ 2269765 w 5593163"/>
              <a:gd name="connsiteY711" fmla="*/ 1351607 h 4305008"/>
              <a:gd name="connsiteX712" fmla="*/ 2286853 w 5593163"/>
              <a:gd name="connsiteY712" fmla="*/ 1349997 h 4305008"/>
              <a:gd name="connsiteX713" fmla="*/ 2286879 w 5593163"/>
              <a:gd name="connsiteY713" fmla="*/ 1350487 h 4305008"/>
              <a:gd name="connsiteX714" fmla="*/ 2287377 w 5593163"/>
              <a:gd name="connsiteY714" fmla="*/ 1350455 h 4305008"/>
              <a:gd name="connsiteX715" fmla="*/ 2287971 w 5593163"/>
              <a:gd name="connsiteY715" fmla="*/ 1361805 h 4305008"/>
              <a:gd name="connsiteX716" fmla="*/ 2286600 w 5593163"/>
              <a:gd name="connsiteY716" fmla="*/ 1378647 h 4305008"/>
              <a:gd name="connsiteX717" fmla="*/ 2279133 w 5593163"/>
              <a:gd name="connsiteY717" fmla="*/ 1470397 h 4305008"/>
              <a:gd name="connsiteX718" fmla="*/ 2278595 w 5593163"/>
              <a:gd name="connsiteY718" fmla="*/ 1477021 h 4305008"/>
              <a:gd name="connsiteX719" fmla="*/ 2278089 w 5593163"/>
              <a:gd name="connsiteY719" fmla="*/ 1477083 h 4305008"/>
              <a:gd name="connsiteX720" fmla="*/ 1587923 w 5593163"/>
              <a:gd name="connsiteY720" fmla="*/ 2164681 h 4305008"/>
              <a:gd name="connsiteX721" fmla="*/ 1587807 w 5593163"/>
              <a:gd name="connsiteY721" fmla="*/ 2165820 h 4305008"/>
              <a:gd name="connsiteX722" fmla="*/ 1571591 w 5593163"/>
              <a:gd name="connsiteY722" fmla="*/ 2167348 h 4305008"/>
              <a:gd name="connsiteX723" fmla="*/ 1476164 w 5593163"/>
              <a:gd name="connsiteY723" fmla="*/ 2176339 h 4305008"/>
              <a:gd name="connsiteX724" fmla="*/ 1459046 w 5593163"/>
              <a:gd name="connsiteY724" fmla="*/ 2177952 h 4305008"/>
              <a:gd name="connsiteX725" fmla="*/ 1459020 w 5593163"/>
              <a:gd name="connsiteY725" fmla="*/ 2177461 h 4305008"/>
              <a:gd name="connsiteX726" fmla="*/ 1458521 w 5593163"/>
              <a:gd name="connsiteY726" fmla="*/ 2177494 h 4305008"/>
              <a:gd name="connsiteX727" fmla="*/ 1457928 w 5593163"/>
              <a:gd name="connsiteY727" fmla="*/ 2166144 h 4305008"/>
              <a:gd name="connsiteX728" fmla="*/ 1457928 w 5593163"/>
              <a:gd name="connsiteY728" fmla="*/ 3862969 h 4305008"/>
              <a:gd name="connsiteX729" fmla="*/ 1459298 w 5593163"/>
              <a:gd name="connsiteY729" fmla="*/ 3846121 h 4305008"/>
              <a:gd name="connsiteX730" fmla="*/ 1466762 w 5593163"/>
              <a:gd name="connsiteY730" fmla="*/ 3754390 h 4305008"/>
              <a:gd name="connsiteX731" fmla="*/ 1467303 w 5593163"/>
              <a:gd name="connsiteY731" fmla="*/ 3747753 h 4305008"/>
              <a:gd name="connsiteX732" fmla="*/ 1467808 w 5593163"/>
              <a:gd name="connsiteY732" fmla="*/ 3747690 h 4305008"/>
              <a:gd name="connsiteX733" fmla="*/ 2157974 w 5593163"/>
              <a:gd name="connsiteY733" fmla="*/ 3060092 h 4305008"/>
              <a:gd name="connsiteX734" fmla="*/ 2158091 w 5593163"/>
              <a:gd name="connsiteY734" fmla="*/ 3058953 h 4305008"/>
              <a:gd name="connsiteX735" fmla="*/ 2174304 w 5593163"/>
              <a:gd name="connsiteY735" fmla="*/ 3057426 h 4305008"/>
              <a:gd name="connsiteX736" fmla="*/ 2269765 w 5593163"/>
              <a:gd name="connsiteY736" fmla="*/ 3048432 h 4305008"/>
              <a:gd name="connsiteX737" fmla="*/ 2286853 w 5593163"/>
              <a:gd name="connsiteY737" fmla="*/ 3046822 h 4305008"/>
              <a:gd name="connsiteX738" fmla="*/ 2286879 w 5593163"/>
              <a:gd name="connsiteY738" fmla="*/ 3047312 h 4305008"/>
              <a:gd name="connsiteX739" fmla="*/ 2287377 w 5593163"/>
              <a:gd name="connsiteY739" fmla="*/ 3047280 h 4305008"/>
              <a:gd name="connsiteX740" fmla="*/ 2287971 w 5593163"/>
              <a:gd name="connsiteY740" fmla="*/ 3058630 h 4305008"/>
              <a:gd name="connsiteX741" fmla="*/ 2286600 w 5593163"/>
              <a:gd name="connsiteY741" fmla="*/ 3075472 h 4305008"/>
              <a:gd name="connsiteX742" fmla="*/ 2279133 w 5593163"/>
              <a:gd name="connsiteY742" fmla="*/ 3167222 h 4305008"/>
              <a:gd name="connsiteX743" fmla="*/ 2278595 w 5593163"/>
              <a:gd name="connsiteY743" fmla="*/ 3173846 h 4305008"/>
              <a:gd name="connsiteX744" fmla="*/ 2278089 w 5593163"/>
              <a:gd name="connsiteY744" fmla="*/ 3173908 h 4305008"/>
              <a:gd name="connsiteX745" fmla="*/ 1587923 w 5593163"/>
              <a:gd name="connsiteY745" fmla="*/ 3861506 h 4305008"/>
              <a:gd name="connsiteX746" fmla="*/ 1587807 w 5593163"/>
              <a:gd name="connsiteY746" fmla="*/ 3862645 h 4305008"/>
              <a:gd name="connsiteX747" fmla="*/ 1571591 w 5593163"/>
              <a:gd name="connsiteY747" fmla="*/ 3864173 h 4305008"/>
              <a:gd name="connsiteX748" fmla="*/ 1476164 w 5593163"/>
              <a:gd name="connsiteY748" fmla="*/ 3873164 h 4305008"/>
              <a:gd name="connsiteX749" fmla="*/ 1459046 w 5593163"/>
              <a:gd name="connsiteY749" fmla="*/ 3874777 h 4305008"/>
              <a:gd name="connsiteX750" fmla="*/ 1459020 w 5593163"/>
              <a:gd name="connsiteY750" fmla="*/ 3874286 h 4305008"/>
              <a:gd name="connsiteX751" fmla="*/ 1458521 w 5593163"/>
              <a:gd name="connsiteY751" fmla="*/ 3874319 h 4305008"/>
              <a:gd name="connsiteX752" fmla="*/ 1457928 w 5593163"/>
              <a:gd name="connsiteY752" fmla="*/ 3862969 h 4305008"/>
              <a:gd name="connsiteX753" fmla="*/ 750739 w 5593163"/>
              <a:gd name="connsiteY753" fmla="*/ 1181049 h 4305008"/>
              <a:gd name="connsiteX754" fmla="*/ 1294048 w 5593163"/>
              <a:gd name="connsiteY754" fmla="*/ 636203 h 4305008"/>
              <a:gd name="connsiteX755" fmla="*/ 750739 w 5593163"/>
              <a:gd name="connsiteY755" fmla="*/ 1181049 h 4305008"/>
              <a:gd name="connsiteX756" fmla="*/ 750739 w 5593163"/>
              <a:gd name="connsiteY756" fmla="*/ 1493690 h 4305008"/>
              <a:gd name="connsiteX757" fmla="*/ 1294048 w 5593163"/>
              <a:gd name="connsiteY757" fmla="*/ 2034258 h 4305008"/>
              <a:gd name="connsiteX758" fmla="*/ 750739 w 5593163"/>
              <a:gd name="connsiteY758" fmla="*/ 1493690 h 4305008"/>
              <a:gd name="connsiteX759" fmla="*/ 750739 w 5593163"/>
              <a:gd name="connsiteY759" fmla="*/ 2877874 h 4305008"/>
              <a:gd name="connsiteX760" fmla="*/ 1294048 w 5593163"/>
              <a:gd name="connsiteY760" fmla="*/ 2333028 h 4305008"/>
              <a:gd name="connsiteX761" fmla="*/ 750739 w 5593163"/>
              <a:gd name="connsiteY761" fmla="*/ 2877874 h 4305008"/>
              <a:gd name="connsiteX762" fmla="*/ 750739 w 5593163"/>
              <a:gd name="connsiteY762" fmla="*/ 3190516 h 4305008"/>
              <a:gd name="connsiteX763" fmla="*/ 1294048 w 5593163"/>
              <a:gd name="connsiteY763" fmla="*/ 3731083 h 4305008"/>
              <a:gd name="connsiteX764" fmla="*/ 750739 w 5593163"/>
              <a:gd name="connsiteY764" fmla="*/ 3190516 h 4305008"/>
              <a:gd name="connsiteX765" fmla="*/ 718720 w 5593163"/>
              <a:gd name="connsiteY765" fmla="*/ 4305008 h 4305008"/>
              <a:gd name="connsiteX766" fmla="*/ 747165 w 5593163"/>
              <a:gd name="connsiteY766" fmla="*/ 4255797 h 4305008"/>
              <a:gd name="connsiteX767" fmla="*/ 1307418 w 5593163"/>
              <a:gd name="connsiteY767" fmla="*/ 3898397 h 4305008"/>
              <a:gd name="connsiteX768" fmla="*/ 1307535 w 5593163"/>
              <a:gd name="connsiteY768" fmla="*/ 3897249 h 4305008"/>
              <a:gd name="connsiteX769" fmla="*/ 1323748 w 5593163"/>
              <a:gd name="connsiteY769" fmla="*/ 3895710 h 4305008"/>
              <a:gd name="connsiteX770" fmla="*/ 1419209 w 5593163"/>
              <a:gd name="connsiteY770" fmla="*/ 3886645 h 4305008"/>
              <a:gd name="connsiteX771" fmla="*/ 1436297 w 5593163"/>
              <a:gd name="connsiteY771" fmla="*/ 3885022 h 4305008"/>
              <a:gd name="connsiteX772" fmla="*/ 1436323 w 5593163"/>
              <a:gd name="connsiteY772" fmla="*/ 3885516 h 4305008"/>
              <a:gd name="connsiteX773" fmla="*/ 1436821 w 5593163"/>
              <a:gd name="connsiteY773" fmla="*/ 3885483 h 4305008"/>
              <a:gd name="connsiteX774" fmla="*/ 1437415 w 5593163"/>
              <a:gd name="connsiteY774" fmla="*/ 3896923 h 4305008"/>
              <a:gd name="connsiteX775" fmla="*/ 1436044 w 5593163"/>
              <a:gd name="connsiteY775" fmla="*/ 3913899 h 4305008"/>
              <a:gd name="connsiteX776" fmla="*/ 1428577 w 5593163"/>
              <a:gd name="connsiteY776" fmla="*/ 4006375 h 4305008"/>
              <a:gd name="connsiteX777" fmla="*/ 1428039 w 5593163"/>
              <a:gd name="connsiteY777" fmla="*/ 4013051 h 4305008"/>
              <a:gd name="connsiteX778" fmla="*/ 1427533 w 5593163"/>
              <a:gd name="connsiteY778" fmla="*/ 4013114 h 4305008"/>
              <a:gd name="connsiteX779" fmla="*/ 1352416 w 5593163"/>
              <a:gd name="connsiteY779" fmla="*/ 4254710 h 4305008"/>
              <a:gd name="connsiteX780" fmla="*/ 1322295 w 5593163"/>
              <a:gd name="connsiteY780" fmla="*/ 4305008 h 4305008"/>
              <a:gd name="connsiteX781" fmla="*/ 1168185 w 5593163"/>
              <a:gd name="connsiteY781" fmla="*/ 4305008 h 4305008"/>
              <a:gd name="connsiteX782" fmla="*/ 1194867 w 5593163"/>
              <a:gd name="connsiteY782" fmla="*/ 4271827 h 4305008"/>
              <a:gd name="connsiteX783" fmla="*/ 1294048 w 5593163"/>
              <a:gd name="connsiteY783" fmla="*/ 4029853 h 4305008"/>
              <a:gd name="connsiteX784" fmla="*/ 921894 w 5593163"/>
              <a:gd name="connsiteY784" fmla="*/ 4241205 h 4305008"/>
              <a:gd name="connsiteX785" fmla="*/ 869771 w 5593163"/>
              <a:gd name="connsiteY785" fmla="*/ 4305008 h 4305008"/>
              <a:gd name="connsiteX786" fmla="*/ 684209 w 5593163"/>
              <a:gd name="connsiteY786" fmla="*/ 0 h 4305008"/>
              <a:gd name="connsiteX787" fmla="*/ 832847 w 5593163"/>
              <a:gd name="connsiteY787" fmla="*/ 0 h 4305008"/>
              <a:gd name="connsiteX788" fmla="*/ 855075 w 5593163"/>
              <a:gd name="connsiteY788" fmla="*/ 44350 h 4305008"/>
              <a:gd name="connsiteX789" fmla="*/ 1294048 w 5593163"/>
              <a:gd name="connsiteY789" fmla="*/ 337433 h 4305008"/>
              <a:gd name="connsiteX790" fmla="*/ 1180541 w 5593163"/>
              <a:gd name="connsiteY790" fmla="*/ 76659 h 4305008"/>
              <a:gd name="connsiteX791" fmla="*/ 1112313 w 5593163"/>
              <a:gd name="connsiteY791" fmla="*/ 0 h 4305008"/>
              <a:gd name="connsiteX792" fmla="*/ 1280688 w 5593163"/>
              <a:gd name="connsiteY792" fmla="*/ 0 h 4305008"/>
              <a:gd name="connsiteX793" fmla="*/ 1343322 w 5593163"/>
              <a:gd name="connsiteY793" fmla="*/ 96778 h 4305008"/>
              <a:gd name="connsiteX794" fmla="*/ 1427534 w 5593163"/>
              <a:gd name="connsiteY794" fmla="*/ 354040 h 4305008"/>
              <a:gd name="connsiteX795" fmla="*/ 1428040 w 5593163"/>
              <a:gd name="connsiteY795" fmla="*/ 354102 h 4305008"/>
              <a:gd name="connsiteX796" fmla="*/ 1428580 w 5593163"/>
              <a:gd name="connsiteY796" fmla="*/ 360740 h 4305008"/>
              <a:gd name="connsiteX797" fmla="*/ 1436044 w 5593163"/>
              <a:gd name="connsiteY797" fmla="*/ 452471 h 4305008"/>
              <a:gd name="connsiteX798" fmla="*/ 1437415 w 5593163"/>
              <a:gd name="connsiteY798" fmla="*/ 469318 h 4305008"/>
              <a:gd name="connsiteX799" fmla="*/ 1436822 w 5593163"/>
              <a:gd name="connsiteY799" fmla="*/ 480669 h 4305008"/>
              <a:gd name="connsiteX800" fmla="*/ 1436323 w 5593163"/>
              <a:gd name="connsiteY800" fmla="*/ 480636 h 4305008"/>
              <a:gd name="connsiteX801" fmla="*/ 1436297 w 5593163"/>
              <a:gd name="connsiteY801" fmla="*/ 481127 h 4305008"/>
              <a:gd name="connsiteX802" fmla="*/ 1419178 w 5593163"/>
              <a:gd name="connsiteY802" fmla="*/ 479514 h 4305008"/>
              <a:gd name="connsiteX803" fmla="*/ 1323752 w 5593163"/>
              <a:gd name="connsiteY803" fmla="*/ 470523 h 4305008"/>
              <a:gd name="connsiteX804" fmla="*/ 1307535 w 5593163"/>
              <a:gd name="connsiteY804" fmla="*/ 468995 h 4305008"/>
              <a:gd name="connsiteX805" fmla="*/ 1307419 w 5593163"/>
              <a:gd name="connsiteY805" fmla="*/ 467856 h 4305008"/>
              <a:gd name="connsiteX806" fmla="*/ 736048 w 5593163"/>
              <a:gd name="connsiteY806" fmla="*/ 95636 h 4305008"/>
              <a:gd name="connsiteX807" fmla="*/ 607372 w 5593163"/>
              <a:gd name="connsiteY807" fmla="*/ 1313979 h 4305008"/>
              <a:gd name="connsiteX808" fmla="*/ 608742 w 5593163"/>
              <a:gd name="connsiteY808" fmla="*/ 1296998 h 4305008"/>
              <a:gd name="connsiteX809" fmla="*/ 616206 w 5593163"/>
              <a:gd name="connsiteY809" fmla="*/ 1204541 h 4305008"/>
              <a:gd name="connsiteX810" fmla="*/ 616747 w 5593163"/>
              <a:gd name="connsiteY810" fmla="*/ 1197851 h 4305008"/>
              <a:gd name="connsiteX811" fmla="*/ 617252 w 5593163"/>
              <a:gd name="connsiteY811" fmla="*/ 1197788 h 4305008"/>
              <a:gd name="connsiteX812" fmla="*/ 1307418 w 5593163"/>
              <a:gd name="connsiteY812" fmla="*/ 504747 h 4305008"/>
              <a:gd name="connsiteX813" fmla="*/ 1307535 w 5593163"/>
              <a:gd name="connsiteY813" fmla="*/ 503599 h 4305008"/>
              <a:gd name="connsiteX814" fmla="*/ 1323748 w 5593163"/>
              <a:gd name="connsiteY814" fmla="*/ 502060 h 4305008"/>
              <a:gd name="connsiteX815" fmla="*/ 1419209 w 5593163"/>
              <a:gd name="connsiteY815" fmla="*/ 492995 h 4305008"/>
              <a:gd name="connsiteX816" fmla="*/ 1436297 w 5593163"/>
              <a:gd name="connsiteY816" fmla="*/ 491372 h 4305008"/>
              <a:gd name="connsiteX817" fmla="*/ 1436323 w 5593163"/>
              <a:gd name="connsiteY817" fmla="*/ 491866 h 4305008"/>
              <a:gd name="connsiteX818" fmla="*/ 1436821 w 5593163"/>
              <a:gd name="connsiteY818" fmla="*/ 491833 h 4305008"/>
              <a:gd name="connsiteX819" fmla="*/ 1437415 w 5593163"/>
              <a:gd name="connsiteY819" fmla="*/ 503273 h 4305008"/>
              <a:gd name="connsiteX820" fmla="*/ 1436044 w 5593163"/>
              <a:gd name="connsiteY820" fmla="*/ 520249 h 4305008"/>
              <a:gd name="connsiteX821" fmla="*/ 1428577 w 5593163"/>
              <a:gd name="connsiteY821" fmla="*/ 612725 h 4305008"/>
              <a:gd name="connsiteX822" fmla="*/ 1428039 w 5593163"/>
              <a:gd name="connsiteY822" fmla="*/ 619401 h 4305008"/>
              <a:gd name="connsiteX823" fmla="*/ 1427533 w 5593163"/>
              <a:gd name="connsiteY823" fmla="*/ 619464 h 4305008"/>
              <a:gd name="connsiteX824" fmla="*/ 737367 w 5593163"/>
              <a:gd name="connsiteY824" fmla="*/ 1312505 h 4305008"/>
              <a:gd name="connsiteX825" fmla="*/ 737251 w 5593163"/>
              <a:gd name="connsiteY825" fmla="*/ 1313653 h 4305008"/>
              <a:gd name="connsiteX826" fmla="*/ 721035 w 5593163"/>
              <a:gd name="connsiteY826" fmla="*/ 1315193 h 4305008"/>
              <a:gd name="connsiteX827" fmla="*/ 625608 w 5593163"/>
              <a:gd name="connsiteY827" fmla="*/ 1324255 h 4305008"/>
              <a:gd name="connsiteX828" fmla="*/ 608490 w 5593163"/>
              <a:gd name="connsiteY828" fmla="*/ 1325881 h 4305008"/>
              <a:gd name="connsiteX829" fmla="*/ 608464 w 5593163"/>
              <a:gd name="connsiteY829" fmla="*/ 1325386 h 4305008"/>
              <a:gd name="connsiteX830" fmla="*/ 607965 w 5593163"/>
              <a:gd name="connsiteY830" fmla="*/ 1325419 h 4305008"/>
              <a:gd name="connsiteX831" fmla="*/ 607372 w 5593163"/>
              <a:gd name="connsiteY831" fmla="*/ 1313979 h 4305008"/>
              <a:gd name="connsiteX832" fmla="*/ 607372 w 5593163"/>
              <a:gd name="connsiteY832" fmla="*/ 1361805 h 4305008"/>
              <a:gd name="connsiteX833" fmla="*/ 607966 w 5593163"/>
              <a:gd name="connsiteY833" fmla="*/ 1350455 h 4305008"/>
              <a:gd name="connsiteX834" fmla="*/ 608464 w 5593163"/>
              <a:gd name="connsiteY834" fmla="*/ 1350487 h 4305008"/>
              <a:gd name="connsiteX835" fmla="*/ 608490 w 5593163"/>
              <a:gd name="connsiteY835" fmla="*/ 1349997 h 4305008"/>
              <a:gd name="connsiteX836" fmla="*/ 625577 w 5593163"/>
              <a:gd name="connsiteY836" fmla="*/ 1351607 h 4305008"/>
              <a:gd name="connsiteX837" fmla="*/ 721039 w 5593163"/>
              <a:gd name="connsiteY837" fmla="*/ 1360601 h 4305008"/>
              <a:gd name="connsiteX838" fmla="*/ 737251 w 5593163"/>
              <a:gd name="connsiteY838" fmla="*/ 1362128 h 4305008"/>
              <a:gd name="connsiteX839" fmla="*/ 737368 w 5593163"/>
              <a:gd name="connsiteY839" fmla="*/ 1363267 h 4305008"/>
              <a:gd name="connsiteX840" fmla="*/ 1427534 w 5593163"/>
              <a:gd name="connsiteY840" fmla="*/ 2050865 h 4305008"/>
              <a:gd name="connsiteX841" fmla="*/ 1428040 w 5593163"/>
              <a:gd name="connsiteY841" fmla="*/ 2050928 h 4305008"/>
              <a:gd name="connsiteX842" fmla="*/ 1428580 w 5593163"/>
              <a:gd name="connsiteY842" fmla="*/ 2057565 h 4305008"/>
              <a:gd name="connsiteX843" fmla="*/ 1436044 w 5593163"/>
              <a:gd name="connsiteY843" fmla="*/ 2149296 h 4305008"/>
              <a:gd name="connsiteX844" fmla="*/ 1437415 w 5593163"/>
              <a:gd name="connsiteY844" fmla="*/ 2166144 h 4305008"/>
              <a:gd name="connsiteX845" fmla="*/ 1436822 w 5593163"/>
              <a:gd name="connsiteY845" fmla="*/ 2177494 h 4305008"/>
              <a:gd name="connsiteX846" fmla="*/ 1436323 w 5593163"/>
              <a:gd name="connsiteY846" fmla="*/ 2177461 h 4305008"/>
              <a:gd name="connsiteX847" fmla="*/ 1436297 w 5593163"/>
              <a:gd name="connsiteY847" fmla="*/ 2177952 h 4305008"/>
              <a:gd name="connsiteX848" fmla="*/ 1419178 w 5593163"/>
              <a:gd name="connsiteY848" fmla="*/ 2176339 h 4305008"/>
              <a:gd name="connsiteX849" fmla="*/ 1323752 w 5593163"/>
              <a:gd name="connsiteY849" fmla="*/ 2167348 h 4305008"/>
              <a:gd name="connsiteX850" fmla="*/ 1307535 w 5593163"/>
              <a:gd name="connsiteY850" fmla="*/ 2165820 h 4305008"/>
              <a:gd name="connsiteX851" fmla="*/ 1307419 w 5593163"/>
              <a:gd name="connsiteY851" fmla="*/ 2164681 h 4305008"/>
              <a:gd name="connsiteX852" fmla="*/ 617253 w 5593163"/>
              <a:gd name="connsiteY852" fmla="*/ 1477083 h 4305008"/>
              <a:gd name="connsiteX853" fmla="*/ 616748 w 5593163"/>
              <a:gd name="connsiteY853" fmla="*/ 1477021 h 4305008"/>
              <a:gd name="connsiteX854" fmla="*/ 616209 w 5593163"/>
              <a:gd name="connsiteY854" fmla="*/ 1470397 h 4305008"/>
              <a:gd name="connsiteX855" fmla="*/ 608742 w 5593163"/>
              <a:gd name="connsiteY855" fmla="*/ 1378647 h 4305008"/>
              <a:gd name="connsiteX856" fmla="*/ 607372 w 5593163"/>
              <a:gd name="connsiteY856" fmla="*/ 1361805 h 4305008"/>
              <a:gd name="connsiteX857" fmla="*/ 607372 w 5593163"/>
              <a:gd name="connsiteY857" fmla="*/ 3010804 h 4305008"/>
              <a:gd name="connsiteX858" fmla="*/ 608742 w 5593163"/>
              <a:gd name="connsiteY858" fmla="*/ 2993823 h 4305008"/>
              <a:gd name="connsiteX859" fmla="*/ 616206 w 5593163"/>
              <a:gd name="connsiteY859" fmla="*/ 2901366 h 4305008"/>
              <a:gd name="connsiteX860" fmla="*/ 616747 w 5593163"/>
              <a:gd name="connsiteY860" fmla="*/ 2894676 h 4305008"/>
              <a:gd name="connsiteX861" fmla="*/ 617252 w 5593163"/>
              <a:gd name="connsiteY861" fmla="*/ 2894613 h 4305008"/>
              <a:gd name="connsiteX862" fmla="*/ 1307418 w 5593163"/>
              <a:gd name="connsiteY862" fmla="*/ 2201572 h 4305008"/>
              <a:gd name="connsiteX863" fmla="*/ 1307535 w 5593163"/>
              <a:gd name="connsiteY863" fmla="*/ 2200424 h 4305008"/>
              <a:gd name="connsiteX864" fmla="*/ 1323748 w 5593163"/>
              <a:gd name="connsiteY864" fmla="*/ 2198885 h 4305008"/>
              <a:gd name="connsiteX865" fmla="*/ 1419209 w 5593163"/>
              <a:gd name="connsiteY865" fmla="*/ 2189820 h 4305008"/>
              <a:gd name="connsiteX866" fmla="*/ 1436297 w 5593163"/>
              <a:gd name="connsiteY866" fmla="*/ 2188197 h 4305008"/>
              <a:gd name="connsiteX867" fmla="*/ 1436323 w 5593163"/>
              <a:gd name="connsiteY867" fmla="*/ 2188691 h 4305008"/>
              <a:gd name="connsiteX868" fmla="*/ 1436821 w 5593163"/>
              <a:gd name="connsiteY868" fmla="*/ 2188658 h 4305008"/>
              <a:gd name="connsiteX869" fmla="*/ 1437415 w 5593163"/>
              <a:gd name="connsiteY869" fmla="*/ 2200098 h 4305008"/>
              <a:gd name="connsiteX870" fmla="*/ 1436044 w 5593163"/>
              <a:gd name="connsiteY870" fmla="*/ 2217074 h 4305008"/>
              <a:gd name="connsiteX871" fmla="*/ 1428577 w 5593163"/>
              <a:gd name="connsiteY871" fmla="*/ 2309550 h 4305008"/>
              <a:gd name="connsiteX872" fmla="*/ 1428039 w 5593163"/>
              <a:gd name="connsiteY872" fmla="*/ 2316226 h 4305008"/>
              <a:gd name="connsiteX873" fmla="*/ 1427533 w 5593163"/>
              <a:gd name="connsiteY873" fmla="*/ 2316289 h 4305008"/>
              <a:gd name="connsiteX874" fmla="*/ 737367 w 5593163"/>
              <a:gd name="connsiteY874" fmla="*/ 3009330 h 4305008"/>
              <a:gd name="connsiteX875" fmla="*/ 737251 w 5593163"/>
              <a:gd name="connsiteY875" fmla="*/ 3010478 h 4305008"/>
              <a:gd name="connsiteX876" fmla="*/ 721035 w 5593163"/>
              <a:gd name="connsiteY876" fmla="*/ 3012018 h 4305008"/>
              <a:gd name="connsiteX877" fmla="*/ 625608 w 5593163"/>
              <a:gd name="connsiteY877" fmla="*/ 3021080 h 4305008"/>
              <a:gd name="connsiteX878" fmla="*/ 608490 w 5593163"/>
              <a:gd name="connsiteY878" fmla="*/ 3022706 h 4305008"/>
              <a:gd name="connsiteX879" fmla="*/ 608464 w 5593163"/>
              <a:gd name="connsiteY879" fmla="*/ 3022211 h 4305008"/>
              <a:gd name="connsiteX880" fmla="*/ 607965 w 5593163"/>
              <a:gd name="connsiteY880" fmla="*/ 3022244 h 4305008"/>
              <a:gd name="connsiteX881" fmla="*/ 607372 w 5593163"/>
              <a:gd name="connsiteY881" fmla="*/ 3010804 h 4305008"/>
              <a:gd name="connsiteX882" fmla="*/ 607372 w 5593163"/>
              <a:gd name="connsiteY882" fmla="*/ 3058630 h 4305008"/>
              <a:gd name="connsiteX883" fmla="*/ 607966 w 5593163"/>
              <a:gd name="connsiteY883" fmla="*/ 3047280 h 4305008"/>
              <a:gd name="connsiteX884" fmla="*/ 608464 w 5593163"/>
              <a:gd name="connsiteY884" fmla="*/ 3047312 h 4305008"/>
              <a:gd name="connsiteX885" fmla="*/ 608490 w 5593163"/>
              <a:gd name="connsiteY885" fmla="*/ 3046822 h 4305008"/>
              <a:gd name="connsiteX886" fmla="*/ 625577 w 5593163"/>
              <a:gd name="connsiteY886" fmla="*/ 3048432 h 4305008"/>
              <a:gd name="connsiteX887" fmla="*/ 721039 w 5593163"/>
              <a:gd name="connsiteY887" fmla="*/ 3057426 h 4305008"/>
              <a:gd name="connsiteX888" fmla="*/ 737251 w 5593163"/>
              <a:gd name="connsiteY888" fmla="*/ 3058953 h 4305008"/>
              <a:gd name="connsiteX889" fmla="*/ 737368 w 5593163"/>
              <a:gd name="connsiteY889" fmla="*/ 3060092 h 4305008"/>
              <a:gd name="connsiteX890" fmla="*/ 1427534 w 5593163"/>
              <a:gd name="connsiteY890" fmla="*/ 3747690 h 4305008"/>
              <a:gd name="connsiteX891" fmla="*/ 1428040 w 5593163"/>
              <a:gd name="connsiteY891" fmla="*/ 3747753 h 4305008"/>
              <a:gd name="connsiteX892" fmla="*/ 1428580 w 5593163"/>
              <a:gd name="connsiteY892" fmla="*/ 3754390 h 4305008"/>
              <a:gd name="connsiteX893" fmla="*/ 1436044 w 5593163"/>
              <a:gd name="connsiteY893" fmla="*/ 3846121 h 4305008"/>
              <a:gd name="connsiteX894" fmla="*/ 1437415 w 5593163"/>
              <a:gd name="connsiteY894" fmla="*/ 3862969 h 4305008"/>
              <a:gd name="connsiteX895" fmla="*/ 1436822 w 5593163"/>
              <a:gd name="connsiteY895" fmla="*/ 3874319 h 4305008"/>
              <a:gd name="connsiteX896" fmla="*/ 1436323 w 5593163"/>
              <a:gd name="connsiteY896" fmla="*/ 3874286 h 4305008"/>
              <a:gd name="connsiteX897" fmla="*/ 1436297 w 5593163"/>
              <a:gd name="connsiteY897" fmla="*/ 3874777 h 4305008"/>
              <a:gd name="connsiteX898" fmla="*/ 1419178 w 5593163"/>
              <a:gd name="connsiteY898" fmla="*/ 3873164 h 4305008"/>
              <a:gd name="connsiteX899" fmla="*/ 1323752 w 5593163"/>
              <a:gd name="connsiteY899" fmla="*/ 3864173 h 4305008"/>
              <a:gd name="connsiteX900" fmla="*/ 1307535 w 5593163"/>
              <a:gd name="connsiteY900" fmla="*/ 3862645 h 4305008"/>
              <a:gd name="connsiteX901" fmla="*/ 1307419 w 5593163"/>
              <a:gd name="connsiteY901" fmla="*/ 3861506 h 4305008"/>
              <a:gd name="connsiteX902" fmla="*/ 617253 w 5593163"/>
              <a:gd name="connsiteY902" fmla="*/ 3173908 h 4305008"/>
              <a:gd name="connsiteX903" fmla="*/ 616748 w 5593163"/>
              <a:gd name="connsiteY903" fmla="*/ 3173846 h 4305008"/>
              <a:gd name="connsiteX904" fmla="*/ 616209 w 5593163"/>
              <a:gd name="connsiteY904" fmla="*/ 3167222 h 4305008"/>
              <a:gd name="connsiteX905" fmla="*/ 608742 w 5593163"/>
              <a:gd name="connsiteY905" fmla="*/ 3075472 h 4305008"/>
              <a:gd name="connsiteX906" fmla="*/ 607372 w 5593163"/>
              <a:gd name="connsiteY906" fmla="*/ 3058630 h 4305008"/>
              <a:gd name="connsiteX907" fmla="*/ 0 w 5593163"/>
              <a:gd name="connsiteY907" fmla="*/ 116373 h 4305008"/>
              <a:gd name="connsiteX908" fmla="*/ 0 w 5593163"/>
              <a:gd name="connsiteY908" fmla="*/ 0 h 4305008"/>
              <a:gd name="connsiteX909" fmla="*/ 90880 w 5593163"/>
              <a:gd name="connsiteY909" fmla="*/ 0 h 4305008"/>
              <a:gd name="connsiteX910" fmla="*/ 22652 w 5593163"/>
              <a:gd name="connsiteY910" fmla="*/ 76659 h 4305008"/>
              <a:gd name="connsiteX911" fmla="*/ 0 w 5593163"/>
              <a:gd name="connsiteY911" fmla="*/ 443121 h 4305008"/>
              <a:gd name="connsiteX912" fmla="*/ 0 w 5593163"/>
              <a:gd name="connsiteY912" fmla="*/ 311637 h 4305008"/>
              <a:gd name="connsiteX913" fmla="*/ 82171 w 5593163"/>
              <a:gd name="connsiteY913" fmla="*/ 276703 h 4305008"/>
              <a:gd name="connsiteX914" fmla="*/ 348118 w 5593163"/>
              <a:gd name="connsiteY914" fmla="*/ 44350 h 4305008"/>
              <a:gd name="connsiteX915" fmla="*/ 370347 w 5593163"/>
              <a:gd name="connsiteY915" fmla="*/ 0 h 4305008"/>
              <a:gd name="connsiteX916" fmla="*/ 518984 w 5593163"/>
              <a:gd name="connsiteY916" fmla="*/ 0 h 4305008"/>
              <a:gd name="connsiteX917" fmla="*/ 467145 w 5593163"/>
              <a:gd name="connsiteY917" fmla="*/ 95636 h 4305008"/>
              <a:gd name="connsiteX918" fmla="*/ 13323 w 5593163"/>
              <a:gd name="connsiteY918" fmla="*/ 439959 h 4305008"/>
              <a:gd name="connsiteX919" fmla="*/ 0 w 5593163"/>
              <a:gd name="connsiteY919" fmla="*/ 1070142 h 4305008"/>
              <a:gd name="connsiteX920" fmla="*/ 0 w 5593163"/>
              <a:gd name="connsiteY920" fmla="*/ 862064 h 4305008"/>
              <a:gd name="connsiteX921" fmla="*/ 31905 w 5593163"/>
              <a:gd name="connsiteY921" fmla="*/ 912052 h 4305008"/>
              <a:gd name="connsiteX922" fmla="*/ 452455 w 5593163"/>
              <a:gd name="connsiteY922" fmla="*/ 1181049 h 4305008"/>
              <a:gd name="connsiteX923" fmla="*/ 9316 w 5593163"/>
              <a:gd name="connsiteY923" fmla="*/ 665484 h 4305008"/>
              <a:gd name="connsiteX924" fmla="*/ 0 w 5593163"/>
              <a:gd name="connsiteY924" fmla="*/ 662760 h 4305008"/>
              <a:gd name="connsiteX925" fmla="*/ 0 w 5593163"/>
              <a:gd name="connsiteY925" fmla="*/ 530567 h 4305008"/>
              <a:gd name="connsiteX926" fmla="*/ 26399 w 5593163"/>
              <a:gd name="connsiteY926" fmla="*/ 537107 h 4305008"/>
              <a:gd name="connsiteX927" fmla="*/ 585941 w 5593163"/>
              <a:gd name="connsiteY927" fmla="*/ 1197788 h 4305008"/>
              <a:gd name="connsiteX928" fmla="*/ 586447 w 5593163"/>
              <a:gd name="connsiteY928" fmla="*/ 1197851 h 4305008"/>
              <a:gd name="connsiteX929" fmla="*/ 586987 w 5593163"/>
              <a:gd name="connsiteY929" fmla="*/ 1204541 h 4305008"/>
              <a:gd name="connsiteX930" fmla="*/ 594451 w 5593163"/>
              <a:gd name="connsiteY930" fmla="*/ 1296998 h 4305008"/>
              <a:gd name="connsiteX931" fmla="*/ 595822 w 5593163"/>
              <a:gd name="connsiteY931" fmla="*/ 1313979 h 4305008"/>
              <a:gd name="connsiteX932" fmla="*/ 595229 w 5593163"/>
              <a:gd name="connsiteY932" fmla="*/ 1325419 h 4305008"/>
              <a:gd name="connsiteX933" fmla="*/ 594730 w 5593163"/>
              <a:gd name="connsiteY933" fmla="*/ 1325386 h 4305008"/>
              <a:gd name="connsiteX934" fmla="*/ 594704 w 5593163"/>
              <a:gd name="connsiteY934" fmla="*/ 1325881 h 4305008"/>
              <a:gd name="connsiteX935" fmla="*/ 577585 w 5593163"/>
              <a:gd name="connsiteY935" fmla="*/ 1324255 h 4305008"/>
              <a:gd name="connsiteX936" fmla="*/ 482159 w 5593163"/>
              <a:gd name="connsiteY936" fmla="*/ 1315193 h 4305008"/>
              <a:gd name="connsiteX937" fmla="*/ 465942 w 5593163"/>
              <a:gd name="connsiteY937" fmla="*/ 1313653 h 4305008"/>
              <a:gd name="connsiteX938" fmla="*/ 465826 w 5593163"/>
              <a:gd name="connsiteY938" fmla="*/ 1312505 h 4305008"/>
              <a:gd name="connsiteX939" fmla="*/ 5028 w 5593163"/>
              <a:gd name="connsiteY939" fmla="*/ 1076034 h 4305008"/>
              <a:gd name="connsiteX940" fmla="*/ 0 w 5593163"/>
              <a:gd name="connsiteY940" fmla="*/ 2139063 h 4305008"/>
              <a:gd name="connsiteX941" fmla="*/ 0 w 5593163"/>
              <a:gd name="connsiteY941" fmla="*/ 2007909 h 4305008"/>
              <a:gd name="connsiteX942" fmla="*/ 9314 w 5593163"/>
              <a:gd name="connsiteY942" fmla="*/ 2005207 h 4305008"/>
              <a:gd name="connsiteX943" fmla="*/ 452453 w 5593163"/>
              <a:gd name="connsiteY943" fmla="*/ 1493690 h 4305008"/>
              <a:gd name="connsiteX944" fmla="*/ 31903 w 5593163"/>
              <a:gd name="connsiteY944" fmla="*/ 1760575 h 4305008"/>
              <a:gd name="connsiteX945" fmla="*/ 0 w 5593163"/>
              <a:gd name="connsiteY945" fmla="*/ 1810167 h 4305008"/>
              <a:gd name="connsiteX946" fmla="*/ 0 w 5593163"/>
              <a:gd name="connsiteY946" fmla="*/ 1603724 h 4305008"/>
              <a:gd name="connsiteX947" fmla="*/ 5025 w 5593163"/>
              <a:gd name="connsiteY947" fmla="*/ 1597880 h 4305008"/>
              <a:gd name="connsiteX948" fmla="*/ 465823 w 5593163"/>
              <a:gd name="connsiteY948" fmla="*/ 1363267 h 4305008"/>
              <a:gd name="connsiteX949" fmla="*/ 465940 w 5593163"/>
              <a:gd name="connsiteY949" fmla="*/ 1362128 h 4305008"/>
              <a:gd name="connsiteX950" fmla="*/ 482153 w 5593163"/>
              <a:gd name="connsiteY950" fmla="*/ 1360601 h 4305008"/>
              <a:gd name="connsiteX951" fmla="*/ 577614 w 5593163"/>
              <a:gd name="connsiteY951" fmla="*/ 1351607 h 4305008"/>
              <a:gd name="connsiteX952" fmla="*/ 594702 w 5593163"/>
              <a:gd name="connsiteY952" fmla="*/ 1349997 h 4305008"/>
              <a:gd name="connsiteX953" fmla="*/ 594728 w 5593163"/>
              <a:gd name="connsiteY953" fmla="*/ 1350487 h 4305008"/>
              <a:gd name="connsiteX954" fmla="*/ 595226 w 5593163"/>
              <a:gd name="connsiteY954" fmla="*/ 1350455 h 4305008"/>
              <a:gd name="connsiteX955" fmla="*/ 595820 w 5593163"/>
              <a:gd name="connsiteY955" fmla="*/ 1361805 h 4305008"/>
              <a:gd name="connsiteX956" fmla="*/ 594449 w 5593163"/>
              <a:gd name="connsiteY956" fmla="*/ 1378647 h 4305008"/>
              <a:gd name="connsiteX957" fmla="*/ 586982 w 5593163"/>
              <a:gd name="connsiteY957" fmla="*/ 1470397 h 4305008"/>
              <a:gd name="connsiteX958" fmla="*/ 586444 w 5593163"/>
              <a:gd name="connsiteY958" fmla="*/ 1477021 h 4305008"/>
              <a:gd name="connsiteX959" fmla="*/ 585938 w 5593163"/>
              <a:gd name="connsiteY959" fmla="*/ 1477083 h 4305008"/>
              <a:gd name="connsiteX960" fmla="*/ 26396 w 5593163"/>
              <a:gd name="connsiteY960" fmla="*/ 2132575 h 4305008"/>
              <a:gd name="connsiteX961" fmla="*/ 0 w 5593163"/>
              <a:gd name="connsiteY961" fmla="*/ 2766967 h 4305008"/>
              <a:gd name="connsiteX962" fmla="*/ 0 w 5593163"/>
              <a:gd name="connsiteY962" fmla="*/ 2558889 h 4305008"/>
              <a:gd name="connsiteX963" fmla="*/ 31905 w 5593163"/>
              <a:gd name="connsiteY963" fmla="*/ 2608877 h 4305008"/>
              <a:gd name="connsiteX964" fmla="*/ 452455 w 5593163"/>
              <a:gd name="connsiteY964" fmla="*/ 2877874 h 4305008"/>
              <a:gd name="connsiteX965" fmla="*/ 9316 w 5593163"/>
              <a:gd name="connsiteY965" fmla="*/ 2362309 h 4305008"/>
              <a:gd name="connsiteX966" fmla="*/ 0 w 5593163"/>
              <a:gd name="connsiteY966" fmla="*/ 2359585 h 4305008"/>
              <a:gd name="connsiteX967" fmla="*/ 0 w 5593163"/>
              <a:gd name="connsiteY967" fmla="*/ 2227392 h 4305008"/>
              <a:gd name="connsiteX968" fmla="*/ 26399 w 5593163"/>
              <a:gd name="connsiteY968" fmla="*/ 2233932 h 4305008"/>
              <a:gd name="connsiteX969" fmla="*/ 585941 w 5593163"/>
              <a:gd name="connsiteY969" fmla="*/ 2894613 h 4305008"/>
              <a:gd name="connsiteX970" fmla="*/ 586447 w 5593163"/>
              <a:gd name="connsiteY970" fmla="*/ 2894676 h 4305008"/>
              <a:gd name="connsiteX971" fmla="*/ 586987 w 5593163"/>
              <a:gd name="connsiteY971" fmla="*/ 2901366 h 4305008"/>
              <a:gd name="connsiteX972" fmla="*/ 594451 w 5593163"/>
              <a:gd name="connsiteY972" fmla="*/ 2993823 h 4305008"/>
              <a:gd name="connsiteX973" fmla="*/ 595822 w 5593163"/>
              <a:gd name="connsiteY973" fmla="*/ 3010804 h 4305008"/>
              <a:gd name="connsiteX974" fmla="*/ 595229 w 5593163"/>
              <a:gd name="connsiteY974" fmla="*/ 3022244 h 4305008"/>
              <a:gd name="connsiteX975" fmla="*/ 594730 w 5593163"/>
              <a:gd name="connsiteY975" fmla="*/ 3022211 h 4305008"/>
              <a:gd name="connsiteX976" fmla="*/ 594704 w 5593163"/>
              <a:gd name="connsiteY976" fmla="*/ 3022706 h 4305008"/>
              <a:gd name="connsiteX977" fmla="*/ 577585 w 5593163"/>
              <a:gd name="connsiteY977" fmla="*/ 3021080 h 4305008"/>
              <a:gd name="connsiteX978" fmla="*/ 482159 w 5593163"/>
              <a:gd name="connsiteY978" fmla="*/ 3012018 h 4305008"/>
              <a:gd name="connsiteX979" fmla="*/ 465942 w 5593163"/>
              <a:gd name="connsiteY979" fmla="*/ 3010478 h 4305008"/>
              <a:gd name="connsiteX980" fmla="*/ 465826 w 5593163"/>
              <a:gd name="connsiteY980" fmla="*/ 3009330 h 4305008"/>
              <a:gd name="connsiteX981" fmla="*/ 5028 w 5593163"/>
              <a:gd name="connsiteY981" fmla="*/ 2772859 h 4305008"/>
              <a:gd name="connsiteX982" fmla="*/ 0 w 5593163"/>
              <a:gd name="connsiteY982" fmla="*/ 3835888 h 4305008"/>
              <a:gd name="connsiteX983" fmla="*/ 0 w 5593163"/>
              <a:gd name="connsiteY983" fmla="*/ 3704734 h 4305008"/>
              <a:gd name="connsiteX984" fmla="*/ 9314 w 5593163"/>
              <a:gd name="connsiteY984" fmla="*/ 3702032 h 4305008"/>
              <a:gd name="connsiteX985" fmla="*/ 452453 w 5593163"/>
              <a:gd name="connsiteY985" fmla="*/ 3190516 h 4305008"/>
              <a:gd name="connsiteX986" fmla="*/ 31903 w 5593163"/>
              <a:gd name="connsiteY986" fmla="*/ 3457400 h 4305008"/>
              <a:gd name="connsiteX987" fmla="*/ 0 w 5593163"/>
              <a:gd name="connsiteY987" fmla="*/ 3506992 h 4305008"/>
              <a:gd name="connsiteX988" fmla="*/ 0 w 5593163"/>
              <a:gd name="connsiteY988" fmla="*/ 3300549 h 4305008"/>
              <a:gd name="connsiteX989" fmla="*/ 5025 w 5593163"/>
              <a:gd name="connsiteY989" fmla="*/ 3294705 h 4305008"/>
              <a:gd name="connsiteX990" fmla="*/ 465823 w 5593163"/>
              <a:gd name="connsiteY990" fmla="*/ 3060092 h 4305008"/>
              <a:gd name="connsiteX991" fmla="*/ 465940 w 5593163"/>
              <a:gd name="connsiteY991" fmla="*/ 3058953 h 4305008"/>
              <a:gd name="connsiteX992" fmla="*/ 482153 w 5593163"/>
              <a:gd name="connsiteY992" fmla="*/ 3057426 h 4305008"/>
              <a:gd name="connsiteX993" fmla="*/ 577614 w 5593163"/>
              <a:gd name="connsiteY993" fmla="*/ 3048432 h 4305008"/>
              <a:gd name="connsiteX994" fmla="*/ 594702 w 5593163"/>
              <a:gd name="connsiteY994" fmla="*/ 3046822 h 4305008"/>
              <a:gd name="connsiteX995" fmla="*/ 594728 w 5593163"/>
              <a:gd name="connsiteY995" fmla="*/ 3047312 h 4305008"/>
              <a:gd name="connsiteX996" fmla="*/ 595226 w 5593163"/>
              <a:gd name="connsiteY996" fmla="*/ 3047280 h 4305008"/>
              <a:gd name="connsiteX997" fmla="*/ 595820 w 5593163"/>
              <a:gd name="connsiteY997" fmla="*/ 3058630 h 4305008"/>
              <a:gd name="connsiteX998" fmla="*/ 594449 w 5593163"/>
              <a:gd name="connsiteY998" fmla="*/ 3075472 h 4305008"/>
              <a:gd name="connsiteX999" fmla="*/ 586982 w 5593163"/>
              <a:gd name="connsiteY999" fmla="*/ 3167222 h 4305008"/>
              <a:gd name="connsiteX1000" fmla="*/ 586444 w 5593163"/>
              <a:gd name="connsiteY1000" fmla="*/ 3173846 h 4305008"/>
              <a:gd name="connsiteX1001" fmla="*/ 585938 w 5593163"/>
              <a:gd name="connsiteY1001" fmla="*/ 3173908 h 4305008"/>
              <a:gd name="connsiteX1002" fmla="*/ 26396 w 5593163"/>
              <a:gd name="connsiteY1002" fmla="*/ 3829400 h 4305008"/>
              <a:gd name="connsiteX1003" fmla="*/ 0 w 5593163"/>
              <a:gd name="connsiteY1003" fmla="*/ 4056079 h 4305008"/>
              <a:gd name="connsiteX1004" fmla="*/ 0 w 5593163"/>
              <a:gd name="connsiteY1004" fmla="*/ 3923091 h 4305008"/>
              <a:gd name="connsiteX1005" fmla="*/ 9850 w 5593163"/>
              <a:gd name="connsiteY1005" fmla="*/ 3925425 h 4305008"/>
              <a:gd name="connsiteX1006" fmla="*/ 456028 w 5593163"/>
              <a:gd name="connsiteY1006" fmla="*/ 4255797 h 4305008"/>
              <a:gd name="connsiteX1007" fmla="*/ 484473 w 5593163"/>
              <a:gd name="connsiteY1007" fmla="*/ 4305008 h 4305008"/>
              <a:gd name="connsiteX1008" fmla="*/ 333423 w 5593163"/>
              <a:gd name="connsiteY1008" fmla="*/ 4305008 h 4305008"/>
              <a:gd name="connsiteX1009" fmla="*/ 281300 w 5593163"/>
              <a:gd name="connsiteY1009" fmla="*/ 4241205 h 4305008"/>
              <a:gd name="connsiteX1010" fmla="*/ 75476 w 5593163"/>
              <a:gd name="connsiteY1010" fmla="*/ 4087725 h 4305008"/>
              <a:gd name="connsiteX1011" fmla="*/ 0 w 5593163"/>
              <a:gd name="connsiteY1011" fmla="*/ 4305008 h 4305008"/>
              <a:gd name="connsiteX1012" fmla="*/ 0 w 5593163"/>
              <a:gd name="connsiteY1012" fmla="*/ 4256099 h 4305008"/>
              <a:gd name="connsiteX1013" fmla="*/ 8327 w 5593163"/>
              <a:gd name="connsiteY1013" fmla="*/ 4271827 h 4305008"/>
              <a:gd name="connsiteX1014" fmla="*/ 35009 w 5593163"/>
              <a:gd name="connsiteY1014" fmla="*/ 4305008 h 430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Lst>
            <a:rect l="l" t="t" r="r" b="b"/>
            <a:pathLst>
              <a:path w="5593163" h="4305008">
                <a:moveTo>
                  <a:pt x="4985599" y="636203"/>
                </a:moveTo>
                <a:cubicBezTo>
                  <a:pt x="5038875" y="907109"/>
                  <a:pt x="5253718" y="1121906"/>
                  <a:pt x="5528908" y="1181049"/>
                </a:cubicBezTo>
                <a:cubicBezTo>
                  <a:pt x="5475633" y="910143"/>
                  <a:pt x="5260789" y="695346"/>
                  <a:pt x="4985599" y="636203"/>
                </a:cubicBezTo>
                <a:close/>
                <a:moveTo>
                  <a:pt x="4985599" y="2333028"/>
                </a:moveTo>
                <a:cubicBezTo>
                  <a:pt x="5038875" y="2603934"/>
                  <a:pt x="5253718" y="2818731"/>
                  <a:pt x="5528908" y="2877874"/>
                </a:cubicBezTo>
                <a:cubicBezTo>
                  <a:pt x="5475633" y="2606968"/>
                  <a:pt x="5260789" y="2392171"/>
                  <a:pt x="4985599" y="2333028"/>
                </a:cubicBezTo>
                <a:close/>
                <a:moveTo>
                  <a:pt x="4985597" y="2034258"/>
                </a:moveTo>
                <a:cubicBezTo>
                  <a:pt x="5260787" y="1975579"/>
                  <a:pt x="5475630" y="1762469"/>
                  <a:pt x="5528906" y="1493690"/>
                </a:cubicBezTo>
                <a:cubicBezTo>
                  <a:pt x="5253716" y="1552369"/>
                  <a:pt x="5038872" y="1765479"/>
                  <a:pt x="4985597" y="2034258"/>
                </a:cubicBezTo>
                <a:close/>
                <a:moveTo>
                  <a:pt x="4985597" y="3731083"/>
                </a:moveTo>
                <a:cubicBezTo>
                  <a:pt x="5260787" y="3672404"/>
                  <a:pt x="5475630" y="3459294"/>
                  <a:pt x="5528906" y="3190516"/>
                </a:cubicBezTo>
                <a:cubicBezTo>
                  <a:pt x="5253716" y="3249194"/>
                  <a:pt x="5038872" y="3462304"/>
                  <a:pt x="4985597" y="3731083"/>
                </a:cubicBezTo>
                <a:close/>
                <a:moveTo>
                  <a:pt x="4842232" y="503273"/>
                </a:moveTo>
                <a:lnTo>
                  <a:pt x="4842826" y="491833"/>
                </a:lnTo>
                <a:lnTo>
                  <a:pt x="4843324" y="491866"/>
                </a:lnTo>
                <a:lnTo>
                  <a:pt x="4843350" y="491372"/>
                </a:lnTo>
                <a:lnTo>
                  <a:pt x="4860437" y="492995"/>
                </a:lnTo>
                <a:cubicBezTo>
                  <a:pt x="4892823" y="493522"/>
                  <a:pt x="4924716" y="496503"/>
                  <a:pt x="4955899" y="502060"/>
                </a:cubicBezTo>
                <a:cubicBezTo>
                  <a:pt x="4961475" y="501641"/>
                  <a:pt x="4966803" y="502589"/>
                  <a:pt x="4972112" y="503599"/>
                </a:cubicBezTo>
                <a:lnTo>
                  <a:pt x="4972229" y="504747"/>
                </a:lnTo>
                <a:cubicBezTo>
                  <a:pt x="5241367" y="549296"/>
                  <a:pt x="5466735" y="718370"/>
                  <a:pt x="5583809" y="948988"/>
                </a:cubicBezTo>
                <a:lnTo>
                  <a:pt x="5593163" y="971822"/>
                </a:lnTo>
                <a:lnTo>
                  <a:pt x="5593163" y="1318474"/>
                </a:lnTo>
                <a:lnTo>
                  <a:pt x="5558612" y="1315193"/>
                </a:lnTo>
                <a:cubicBezTo>
                  <a:pt x="5553035" y="1315612"/>
                  <a:pt x="5547706" y="1314664"/>
                  <a:pt x="5542395" y="1313653"/>
                </a:cubicBezTo>
                <a:lnTo>
                  <a:pt x="5542279" y="1312505"/>
                </a:lnTo>
                <a:cubicBezTo>
                  <a:pt x="5183428" y="1253106"/>
                  <a:pt x="4902389" y="972329"/>
                  <a:pt x="4852114" y="619464"/>
                </a:cubicBezTo>
                <a:cubicBezTo>
                  <a:pt x="4851946" y="619411"/>
                  <a:pt x="4851778" y="619406"/>
                  <a:pt x="4851608" y="619401"/>
                </a:cubicBezTo>
                <a:lnTo>
                  <a:pt x="4851070" y="612725"/>
                </a:lnTo>
                <a:cubicBezTo>
                  <a:pt x="4846011" y="582475"/>
                  <a:pt x="4843560" y="551584"/>
                  <a:pt x="4843603" y="520249"/>
                </a:cubicBezTo>
                <a:cubicBezTo>
                  <a:pt x="4842291" y="514621"/>
                  <a:pt x="4842232" y="508954"/>
                  <a:pt x="4842232" y="503273"/>
                </a:cubicBezTo>
                <a:close/>
                <a:moveTo>
                  <a:pt x="4842232" y="2200098"/>
                </a:moveTo>
                <a:lnTo>
                  <a:pt x="4842826" y="2188658"/>
                </a:lnTo>
                <a:lnTo>
                  <a:pt x="4843324" y="2188691"/>
                </a:lnTo>
                <a:lnTo>
                  <a:pt x="4843350" y="2188197"/>
                </a:lnTo>
                <a:lnTo>
                  <a:pt x="4860437" y="2189820"/>
                </a:lnTo>
                <a:cubicBezTo>
                  <a:pt x="4892823" y="2190347"/>
                  <a:pt x="4924716" y="2193328"/>
                  <a:pt x="4955899" y="2198885"/>
                </a:cubicBezTo>
                <a:cubicBezTo>
                  <a:pt x="4961475" y="2198466"/>
                  <a:pt x="4966803" y="2199414"/>
                  <a:pt x="4972112" y="2200424"/>
                </a:cubicBezTo>
                <a:lnTo>
                  <a:pt x="4972229" y="2201572"/>
                </a:lnTo>
                <a:cubicBezTo>
                  <a:pt x="5241367" y="2246121"/>
                  <a:pt x="5466735" y="2415195"/>
                  <a:pt x="5583809" y="2645813"/>
                </a:cubicBezTo>
                <a:lnTo>
                  <a:pt x="5593163" y="2668647"/>
                </a:lnTo>
                <a:lnTo>
                  <a:pt x="5593163" y="3015299"/>
                </a:lnTo>
                <a:lnTo>
                  <a:pt x="5558612" y="3012018"/>
                </a:lnTo>
                <a:cubicBezTo>
                  <a:pt x="5553035" y="3012437"/>
                  <a:pt x="5547706" y="3011489"/>
                  <a:pt x="5542395" y="3010478"/>
                </a:cubicBezTo>
                <a:lnTo>
                  <a:pt x="5542279" y="3009330"/>
                </a:lnTo>
                <a:cubicBezTo>
                  <a:pt x="5183428" y="2949931"/>
                  <a:pt x="4902389" y="2669154"/>
                  <a:pt x="4852114" y="2316289"/>
                </a:cubicBezTo>
                <a:cubicBezTo>
                  <a:pt x="4851946" y="2316236"/>
                  <a:pt x="4851778" y="2316231"/>
                  <a:pt x="4851608" y="2316226"/>
                </a:cubicBezTo>
                <a:lnTo>
                  <a:pt x="4851070" y="2309550"/>
                </a:lnTo>
                <a:cubicBezTo>
                  <a:pt x="4846011" y="2279300"/>
                  <a:pt x="4843560" y="2248409"/>
                  <a:pt x="4843603" y="2217074"/>
                </a:cubicBezTo>
                <a:cubicBezTo>
                  <a:pt x="4842291" y="2211446"/>
                  <a:pt x="4842232" y="2205779"/>
                  <a:pt x="4842232" y="2200098"/>
                </a:cubicBezTo>
                <a:close/>
                <a:moveTo>
                  <a:pt x="4842232" y="3896923"/>
                </a:moveTo>
                <a:lnTo>
                  <a:pt x="4842826" y="3885483"/>
                </a:lnTo>
                <a:lnTo>
                  <a:pt x="4843324" y="3885516"/>
                </a:lnTo>
                <a:lnTo>
                  <a:pt x="4843350" y="3885022"/>
                </a:lnTo>
                <a:lnTo>
                  <a:pt x="4860437" y="3886645"/>
                </a:lnTo>
                <a:cubicBezTo>
                  <a:pt x="4892823" y="3887172"/>
                  <a:pt x="4924716" y="3890153"/>
                  <a:pt x="4955899" y="3895710"/>
                </a:cubicBezTo>
                <a:cubicBezTo>
                  <a:pt x="4961475" y="3895291"/>
                  <a:pt x="4966803" y="3896239"/>
                  <a:pt x="4972112" y="3897249"/>
                </a:cubicBezTo>
                <a:lnTo>
                  <a:pt x="4972229" y="3898397"/>
                </a:lnTo>
                <a:cubicBezTo>
                  <a:pt x="5206288" y="3937139"/>
                  <a:pt x="5407245" y="4070062"/>
                  <a:pt x="5532481" y="4255797"/>
                </a:cubicBezTo>
                <a:lnTo>
                  <a:pt x="5560926" y="4305008"/>
                </a:lnTo>
                <a:lnTo>
                  <a:pt x="5409877" y="4305008"/>
                </a:lnTo>
                <a:lnTo>
                  <a:pt x="5357754" y="4241205"/>
                </a:lnTo>
                <a:cubicBezTo>
                  <a:pt x="5261058" y="4136681"/>
                  <a:pt x="5131850" y="4061285"/>
                  <a:pt x="4985599" y="4029853"/>
                </a:cubicBezTo>
                <a:cubicBezTo>
                  <a:pt x="5002846" y="4117553"/>
                  <a:pt x="5037026" y="4199373"/>
                  <a:pt x="5084780" y="4271827"/>
                </a:cubicBezTo>
                <a:lnTo>
                  <a:pt x="5111462" y="4305008"/>
                </a:lnTo>
                <a:lnTo>
                  <a:pt x="4957353" y="4305008"/>
                </a:lnTo>
                <a:lnTo>
                  <a:pt x="4927231" y="4254710"/>
                </a:lnTo>
                <a:cubicBezTo>
                  <a:pt x="4890029" y="4179889"/>
                  <a:pt x="4864297" y="4098618"/>
                  <a:pt x="4852114" y="4013114"/>
                </a:cubicBezTo>
                <a:cubicBezTo>
                  <a:pt x="4851946" y="4013061"/>
                  <a:pt x="4851778" y="4013056"/>
                  <a:pt x="4851608" y="4013051"/>
                </a:cubicBezTo>
                <a:lnTo>
                  <a:pt x="4851070" y="4006375"/>
                </a:lnTo>
                <a:cubicBezTo>
                  <a:pt x="4846011" y="3976125"/>
                  <a:pt x="4843560" y="3945234"/>
                  <a:pt x="4843603" y="3913899"/>
                </a:cubicBezTo>
                <a:cubicBezTo>
                  <a:pt x="4842291" y="3908271"/>
                  <a:pt x="4842232" y="3902604"/>
                  <a:pt x="4842232" y="3896923"/>
                </a:cubicBezTo>
                <a:close/>
                <a:moveTo>
                  <a:pt x="4842230" y="469318"/>
                </a:moveTo>
                <a:cubicBezTo>
                  <a:pt x="4842230" y="463681"/>
                  <a:pt x="4842289" y="458057"/>
                  <a:pt x="4843601" y="452471"/>
                </a:cubicBezTo>
                <a:cubicBezTo>
                  <a:pt x="4843558" y="421389"/>
                  <a:pt x="4846008" y="390746"/>
                  <a:pt x="4851065" y="360740"/>
                </a:cubicBezTo>
                <a:lnTo>
                  <a:pt x="4851605" y="354103"/>
                </a:lnTo>
                <a:cubicBezTo>
                  <a:pt x="4851774" y="354098"/>
                  <a:pt x="4851943" y="354093"/>
                  <a:pt x="4852110" y="354040"/>
                </a:cubicBezTo>
                <a:cubicBezTo>
                  <a:pt x="4865262" y="262463"/>
                  <a:pt x="4894203" y="175780"/>
                  <a:pt x="4936323" y="96778"/>
                </a:cubicBezTo>
                <a:lnTo>
                  <a:pt x="4998957" y="0"/>
                </a:lnTo>
                <a:lnTo>
                  <a:pt x="5167333" y="0"/>
                </a:lnTo>
                <a:lnTo>
                  <a:pt x="5099105" y="76659"/>
                </a:lnTo>
                <a:cubicBezTo>
                  <a:pt x="5043838" y="153496"/>
                  <a:pt x="5004523" y="241952"/>
                  <a:pt x="4985597" y="337433"/>
                </a:cubicBezTo>
                <a:cubicBezTo>
                  <a:pt x="5168636" y="298404"/>
                  <a:pt x="5324978" y="191052"/>
                  <a:pt x="5424571" y="44350"/>
                </a:cubicBezTo>
                <a:lnTo>
                  <a:pt x="5446799" y="0"/>
                </a:lnTo>
                <a:lnTo>
                  <a:pt x="5593163" y="0"/>
                </a:lnTo>
                <a:lnTo>
                  <a:pt x="5593163" y="4197"/>
                </a:lnTo>
                <a:lnTo>
                  <a:pt x="5543598" y="95636"/>
                </a:lnTo>
                <a:cubicBezTo>
                  <a:pt x="5419825" y="289169"/>
                  <a:pt x="5213633" y="428211"/>
                  <a:pt x="4972226" y="467856"/>
                </a:cubicBezTo>
                <a:lnTo>
                  <a:pt x="4972110" y="468995"/>
                </a:lnTo>
                <a:cubicBezTo>
                  <a:pt x="4966799" y="469998"/>
                  <a:pt x="4961470" y="470939"/>
                  <a:pt x="4955893" y="470523"/>
                </a:cubicBezTo>
                <a:cubicBezTo>
                  <a:pt x="4924721" y="476033"/>
                  <a:pt x="4892841" y="478991"/>
                  <a:pt x="4860466" y="479514"/>
                </a:cubicBezTo>
                <a:lnTo>
                  <a:pt x="4843348" y="481127"/>
                </a:lnTo>
                <a:lnTo>
                  <a:pt x="4843322" y="480636"/>
                </a:lnTo>
                <a:lnTo>
                  <a:pt x="4842823" y="480669"/>
                </a:lnTo>
                <a:cubicBezTo>
                  <a:pt x="4842257" y="476896"/>
                  <a:pt x="4842230" y="473110"/>
                  <a:pt x="4842230" y="469318"/>
                </a:cubicBezTo>
                <a:close/>
                <a:moveTo>
                  <a:pt x="4842230" y="2166144"/>
                </a:moveTo>
                <a:cubicBezTo>
                  <a:pt x="4842230" y="2160506"/>
                  <a:pt x="4842289" y="2154882"/>
                  <a:pt x="4843601" y="2149296"/>
                </a:cubicBezTo>
                <a:cubicBezTo>
                  <a:pt x="4843558" y="2118214"/>
                  <a:pt x="4846008" y="2087572"/>
                  <a:pt x="4851065" y="2057565"/>
                </a:cubicBezTo>
                <a:lnTo>
                  <a:pt x="4851605" y="2050928"/>
                </a:lnTo>
                <a:cubicBezTo>
                  <a:pt x="4851774" y="2050923"/>
                  <a:pt x="4851943" y="2050918"/>
                  <a:pt x="4852110" y="2050865"/>
                </a:cubicBezTo>
                <a:cubicBezTo>
                  <a:pt x="4902387" y="1700770"/>
                  <a:pt x="5183426" y="1422199"/>
                  <a:pt x="5542276" y="1363267"/>
                </a:cubicBezTo>
                <a:lnTo>
                  <a:pt x="5542393" y="1362128"/>
                </a:lnTo>
                <a:cubicBezTo>
                  <a:pt x="5547702" y="1361126"/>
                  <a:pt x="5553030" y="1360185"/>
                  <a:pt x="5558606" y="1360601"/>
                </a:cubicBezTo>
                <a:lnTo>
                  <a:pt x="5593163" y="1357345"/>
                </a:lnTo>
                <a:lnTo>
                  <a:pt x="5593163" y="1701268"/>
                </a:lnTo>
                <a:lnTo>
                  <a:pt x="5583807" y="1723929"/>
                </a:lnTo>
                <a:cubicBezTo>
                  <a:pt x="5466733" y="1952736"/>
                  <a:pt x="5241364" y="2120482"/>
                  <a:pt x="4972226" y="2164681"/>
                </a:cubicBezTo>
                <a:lnTo>
                  <a:pt x="4972110" y="2165820"/>
                </a:lnTo>
                <a:cubicBezTo>
                  <a:pt x="4966799" y="2166823"/>
                  <a:pt x="4961470" y="2167764"/>
                  <a:pt x="4955893" y="2167348"/>
                </a:cubicBezTo>
                <a:cubicBezTo>
                  <a:pt x="4924721" y="2172858"/>
                  <a:pt x="4892841" y="2175816"/>
                  <a:pt x="4860466" y="2176339"/>
                </a:cubicBezTo>
                <a:lnTo>
                  <a:pt x="4843348" y="2177952"/>
                </a:lnTo>
                <a:lnTo>
                  <a:pt x="4843322" y="2177461"/>
                </a:lnTo>
                <a:lnTo>
                  <a:pt x="4842823" y="2177494"/>
                </a:lnTo>
                <a:cubicBezTo>
                  <a:pt x="4842257" y="2173722"/>
                  <a:pt x="4842230" y="2169936"/>
                  <a:pt x="4842230" y="2166144"/>
                </a:cubicBezTo>
                <a:close/>
                <a:moveTo>
                  <a:pt x="4842230" y="3862969"/>
                </a:moveTo>
                <a:cubicBezTo>
                  <a:pt x="4842230" y="3857331"/>
                  <a:pt x="4842289" y="3851707"/>
                  <a:pt x="4843601" y="3846121"/>
                </a:cubicBezTo>
                <a:cubicBezTo>
                  <a:pt x="4843558" y="3815039"/>
                  <a:pt x="4846008" y="3784397"/>
                  <a:pt x="4851065" y="3754390"/>
                </a:cubicBezTo>
                <a:lnTo>
                  <a:pt x="4851605" y="3747753"/>
                </a:lnTo>
                <a:cubicBezTo>
                  <a:pt x="4851774" y="3747748"/>
                  <a:pt x="4851943" y="3747743"/>
                  <a:pt x="4852110" y="3747690"/>
                </a:cubicBezTo>
                <a:cubicBezTo>
                  <a:pt x="4902387" y="3397595"/>
                  <a:pt x="5183426" y="3119024"/>
                  <a:pt x="5542276" y="3060092"/>
                </a:cubicBezTo>
                <a:lnTo>
                  <a:pt x="5542393" y="3058953"/>
                </a:lnTo>
                <a:cubicBezTo>
                  <a:pt x="5547702" y="3057951"/>
                  <a:pt x="5553030" y="3057010"/>
                  <a:pt x="5558606" y="3057426"/>
                </a:cubicBezTo>
                <a:lnTo>
                  <a:pt x="5593163" y="3054170"/>
                </a:lnTo>
                <a:lnTo>
                  <a:pt x="5593163" y="3398093"/>
                </a:lnTo>
                <a:lnTo>
                  <a:pt x="5583807" y="3420754"/>
                </a:lnTo>
                <a:cubicBezTo>
                  <a:pt x="5466733" y="3649560"/>
                  <a:pt x="5241364" y="3817307"/>
                  <a:pt x="4972226" y="3861506"/>
                </a:cubicBezTo>
                <a:lnTo>
                  <a:pt x="4972110" y="3862645"/>
                </a:lnTo>
                <a:cubicBezTo>
                  <a:pt x="4966799" y="3863648"/>
                  <a:pt x="4961470" y="3864589"/>
                  <a:pt x="4955893" y="3864173"/>
                </a:cubicBezTo>
                <a:cubicBezTo>
                  <a:pt x="4924721" y="3869683"/>
                  <a:pt x="4892841" y="3872641"/>
                  <a:pt x="4860466" y="3873164"/>
                </a:cubicBezTo>
                <a:lnTo>
                  <a:pt x="4843348" y="3874777"/>
                </a:lnTo>
                <a:lnTo>
                  <a:pt x="4843322" y="3874286"/>
                </a:lnTo>
                <a:lnTo>
                  <a:pt x="4842823" y="3874319"/>
                </a:lnTo>
                <a:cubicBezTo>
                  <a:pt x="4842257" y="3870547"/>
                  <a:pt x="4842230" y="3866761"/>
                  <a:pt x="4842230" y="3862969"/>
                </a:cubicBezTo>
                <a:close/>
                <a:moveTo>
                  <a:pt x="4135041" y="1181049"/>
                </a:moveTo>
                <a:cubicBezTo>
                  <a:pt x="4410231" y="1121906"/>
                  <a:pt x="4625074" y="907109"/>
                  <a:pt x="4678350" y="636203"/>
                </a:cubicBezTo>
                <a:cubicBezTo>
                  <a:pt x="4403160" y="695346"/>
                  <a:pt x="4188316" y="910143"/>
                  <a:pt x="4135041" y="1181049"/>
                </a:cubicBezTo>
                <a:close/>
                <a:moveTo>
                  <a:pt x="4135041" y="1493690"/>
                </a:moveTo>
                <a:cubicBezTo>
                  <a:pt x="4188317" y="1762469"/>
                  <a:pt x="4403160" y="1975579"/>
                  <a:pt x="4678350" y="2034258"/>
                </a:cubicBezTo>
                <a:cubicBezTo>
                  <a:pt x="4625075" y="1765479"/>
                  <a:pt x="4410231" y="1552369"/>
                  <a:pt x="4135041" y="1493690"/>
                </a:cubicBezTo>
                <a:close/>
                <a:moveTo>
                  <a:pt x="4135041" y="2877874"/>
                </a:moveTo>
                <a:cubicBezTo>
                  <a:pt x="4410231" y="2818731"/>
                  <a:pt x="4625074" y="2603934"/>
                  <a:pt x="4678350" y="2333028"/>
                </a:cubicBezTo>
                <a:cubicBezTo>
                  <a:pt x="4403160" y="2392171"/>
                  <a:pt x="4188316" y="2606968"/>
                  <a:pt x="4135041" y="2877874"/>
                </a:cubicBezTo>
                <a:close/>
                <a:moveTo>
                  <a:pt x="4135041" y="3190516"/>
                </a:moveTo>
                <a:cubicBezTo>
                  <a:pt x="4188317" y="3459294"/>
                  <a:pt x="4403160" y="3672404"/>
                  <a:pt x="4678350" y="3731083"/>
                </a:cubicBezTo>
                <a:cubicBezTo>
                  <a:pt x="4625075" y="3462304"/>
                  <a:pt x="4410231" y="3249194"/>
                  <a:pt x="4135041" y="3190516"/>
                </a:cubicBezTo>
                <a:close/>
                <a:moveTo>
                  <a:pt x="4103022" y="4305008"/>
                </a:moveTo>
                <a:lnTo>
                  <a:pt x="4131467" y="4255797"/>
                </a:lnTo>
                <a:cubicBezTo>
                  <a:pt x="4256704" y="4070062"/>
                  <a:pt x="4457661" y="3937139"/>
                  <a:pt x="4691720" y="3898397"/>
                </a:cubicBezTo>
                <a:lnTo>
                  <a:pt x="4691837" y="3897249"/>
                </a:lnTo>
                <a:cubicBezTo>
                  <a:pt x="4697146" y="3896239"/>
                  <a:pt x="4702474" y="3895291"/>
                  <a:pt x="4708050" y="3895710"/>
                </a:cubicBezTo>
                <a:cubicBezTo>
                  <a:pt x="4739233" y="3890153"/>
                  <a:pt x="4771126" y="3887172"/>
                  <a:pt x="4803512" y="3886645"/>
                </a:cubicBezTo>
                <a:lnTo>
                  <a:pt x="4820599" y="3885022"/>
                </a:lnTo>
                <a:lnTo>
                  <a:pt x="4820625" y="3885516"/>
                </a:lnTo>
                <a:lnTo>
                  <a:pt x="4821123" y="3885483"/>
                </a:lnTo>
                <a:lnTo>
                  <a:pt x="4821717" y="3896923"/>
                </a:lnTo>
                <a:cubicBezTo>
                  <a:pt x="4821717" y="3902604"/>
                  <a:pt x="4821658" y="3908271"/>
                  <a:pt x="4820346" y="3913899"/>
                </a:cubicBezTo>
                <a:cubicBezTo>
                  <a:pt x="4820389" y="3945234"/>
                  <a:pt x="4817938" y="3976125"/>
                  <a:pt x="4812879" y="4006375"/>
                </a:cubicBezTo>
                <a:lnTo>
                  <a:pt x="4812341" y="4013051"/>
                </a:lnTo>
                <a:cubicBezTo>
                  <a:pt x="4812171" y="4013056"/>
                  <a:pt x="4812003" y="4013061"/>
                  <a:pt x="4811835" y="4013114"/>
                </a:cubicBezTo>
                <a:cubicBezTo>
                  <a:pt x="4799653" y="4098618"/>
                  <a:pt x="4773921" y="4179889"/>
                  <a:pt x="4736718" y="4254710"/>
                </a:cubicBezTo>
                <a:lnTo>
                  <a:pt x="4706597" y="4305008"/>
                </a:lnTo>
                <a:lnTo>
                  <a:pt x="4552487" y="4305008"/>
                </a:lnTo>
                <a:lnTo>
                  <a:pt x="4579169" y="4271827"/>
                </a:lnTo>
                <a:cubicBezTo>
                  <a:pt x="4626924" y="4199373"/>
                  <a:pt x="4661103" y="4117553"/>
                  <a:pt x="4678350" y="4029853"/>
                </a:cubicBezTo>
                <a:cubicBezTo>
                  <a:pt x="4532099" y="4061285"/>
                  <a:pt x="4402892" y="4136681"/>
                  <a:pt x="4306196" y="4241205"/>
                </a:cubicBezTo>
                <a:lnTo>
                  <a:pt x="4254073" y="4305008"/>
                </a:lnTo>
                <a:close/>
                <a:moveTo>
                  <a:pt x="4068511" y="0"/>
                </a:moveTo>
                <a:lnTo>
                  <a:pt x="4217148" y="0"/>
                </a:lnTo>
                <a:lnTo>
                  <a:pt x="4239376" y="44350"/>
                </a:lnTo>
                <a:cubicBezTo>
                  <a:pt x="4338970" y="191052"/>
                  <a:pt x="4495311" y="298404"/>
                  <a:pt x="4678350" y="337433"/>
                </a:cubicBezTo>
                <a:cubicBezTo>
                  <a:pt x="4659425" y="241952"/>
                  <a:pt x="4620110" y="153496"/>
                  <a:pt x="4564842" y="76659"/>
                </a:cubicBezTo>
                <a:lnTo>
                  <a:pt x="4496615" y="0"/>
                </a:lnTo>
                <a:lnTo>
                  <a:pt x="4664989" y="0"/>
                </a:lnTo>
                <a:lnTo>
                  <a:pt x="4727623" y="96778"/>
                </a:lnTo>
                <a:cubicBezTo>
                  <a:pt x="4769744" y="175780"/>
                  <a:pt x="4798685" y="262463"/>
                  <a:pt x="4811836" y="354040"/>
                </a:cubicBezTo>
                <a:cubicBezTo>
                  <a:pt x="4812004" y="354093"/>
                  <a:pt x="4812173" y="354098"/>
                  <a:pt x="4812342" y="354103"/>
                </a:cubicBezTo>
                <a:lnTo>
                  <a:pt x="4812882" y="360740"/>
                </a:lnTo>
                <a:cubicBezTo>
                  <a:pt x="4817939" y="390746"/>
                  <a:pt x="4820389" y="421389"/>
                  <a:pt x="4820346" y="452471"/>
                </a:cubicBezTo>
                <a:cubicBezTo>
                  <a:pt x="4821658" y="458057"/>
                  <a:pt x="4821717" y="463681"/>
                  <a:pt x="4821717" y="469318"/>
                </a:cubicBezTo>
                <a:cubicBezTo>
                  <a:pt x="4821717" y="473110"/>
                  <a:pt x="4821690" y="476896"/>
                  <a:pt x="4821124" y="480669"/>
                </a:cubicBezTo>
                <a:lnTo>
                  <a:pt x="4820625" y="480636"/>
                </a:lnTo>
                <a:lnTo>
                  <a:pt x="4820599" y="481127"/>
                </a:lnTo>
                <a:lnTo>
                  <a:pt x="4803481" y="479514"/>
                </a:lnTo>
                <a:cubicBezTo>
                  <a:pt x="4771106" y="478991"/>
                  <a:pt x="4739226" y="476033"/>
                  <a:pt x="4708054" y="470523"/>
                </a:cubicBezTo>
                <a:cubicBezTo>
                  <a:pt x="4702477" y="470939"/>
                  <a:pt x="4697148" y="469998"/>
                  <a:pt x="4691837" y="468995"/>
                </a:cubicBezTo>
                <a:lnTo>
                  <a:pt x="4691721" y="467856"/>
                </a:lnTo>
                <a:cubicBezTo>
                  <a:pt x="4450315" y="428211"/>
                  <a:pt x="4244123" y="289169"/>
                  <a:pt x="4120350" y="95636"/>
                </a:cubicBezTo>
                <a:close/>
                <a:moveTo>
                  <a:pt x="3991674" y="1313979"/>
                </a:moveTo>
                <a:cubicBezTo>
                  <a:pt x="3991674" y="1308297"/>
                  <a:pt x="3991733" y="1302628"/>
                  <a:pt x="3993045" y="1296998"/>
                </a:cubicBezTo>
                <a:cubicBezTo>
                  <a:pt x="3993003" y="1265670"/>
                  <a:pt x="3995452" y="1234785"/>
                  <a:pt x="4000509" y="1204541"/>
                </a:cubicBezTo>
                <a:lnTo>
                  <a:pt x="4001049" y="1197851"/>
                </a:lnTo>
                <a:cubicBezTo>
                  <a:pt x="4001218" y="1197846"/>
                  <a:pt x="4001387" y="1197841"/>
                  <a:pt x="4001555" y="1197788"/>
                </a:cubicBezTo>
                <a:cubicBezTo>
                  <a:pt x="4051831" y="844922"/>
                  <a:pt x="4332870" y="564145"/>
                  <a:pt x="4691720" y="504747"/>
                </a:cubicBezTo>
                <a:lnTo>
                  <a:pt x="4691837" y="503599"/>
                </a:lnTo>
                <a:cubicBezTo>
                  <a:pt x="4697146" y="502589"/>
                  <a:pt x="4702474" y="501641"/>
                  <a:pt x="4708050" y="502060"/>
                </a:cubicBezTo>
                <a:cubicBezTo>
                  <a:pt x="4739233" y="496503"/>
                  <a:pt x="4771126" y="493522"/>
                  <a:pt x="4803512" y="492995"/>
                </a:cubicBezTo>
                <a:lnTo>
                  <a:pt x="4820599" y="491372"/>
                </a:lnTo>
                <a:lnTo>
                  <a:pt x="4820625" y="491866"/>
                </a:lnTo>
                <a:lnTo>
                  <a:pt x="4821123" y="491833"/>
                </a:lnTo>
                <a:lnTo>
                  <a:pt x="4821717" y="503273"/>
                </a:lnTo>
                <a:cubicBezTo>
                  <a:pt x="4821717" y="508954"/>
                  <a:pt x="4821658" y="514621"/>
                  <a:pt x="4820346" y="520249"/>
                </a:cubicBezTo>
                <a:cubicBezTo>
                  <a:pt x="4820389" y="551584"/>
                  <a:pt x="4817938" y="582475"/>
                  <a:pt x="4812879" y="612725"/>
                </a:cubicBezTo>
                <a:lnTo>
                  <a:pt x="4812341" y="619401"/>
                </a:lnTo>
                <a:cubicBezTo>
                  <a:pt x="4812171" y="619406"/>
                  <a:pt x="4812003" y="619411"/>
                  <a:pt x="4811835" y="619464"/>
                </a:cubicBezTo>
                <a:cubicBezTo>
                  <a:pt x="4761560" y="972329"/>
                  <a:pt x="4480521" y="1253106"/>
                  <a:pt x="4121670" y="1312505"/>
                </a:cubicBezTo>
                <a:lnTo>
                  <a:pt x="4121554" y="1313653"/>
                </a:lnTo>
                <a:cubicBezTo>
                  <a:pt x="4116243" y="1314664"/>
                  <a:pt x="4110914" y="1315612"/>
                  <a:pt x="4105337" y="1315193"/>
                </a:cubicBezTo>
                <a:cubicBezTo>
                  <a:pt x="4074165" y="1320747"/>
                  <a:pt x="4042285" y="1323728"/>
                  <a:pt x="4009911" y="1324255"/>
                </a:cubicBezTo>
                <a:lnTo>
                  <a:pt x="3992792" y="1325881"/>
                </a:lnTo>
                <a:lnTo>
                  <a:pt x="3992766" y="1325386"/>
                </a:lnTo>
                <a:lnTo>
                  <a:pt x="3992267" y="1325419"/>
                </a:lnTo>
                <a:cubicBezTo>
                  <a:pt x="3991701" y="1321617"/>
                  <a:pt x="3991674" y="1317801"/>
                  <a:pt x="3991674" y="1313979"/>
                </a:cubicBezTo>
                <a:close/>
                <a:moveTo>
                  <a:pt x="3991674" y="1361805"/>
                </a:moveTo>
                <a:lnTo>
                  <a:pt x="3992268" y="1350455"/>
                </a:lnTo>
                <a:lnTo>
                  <a:pt x="3992766" y="1350487"/>
                </a:lnTo>
                <a:lnTo>
                  <a:pt x="3992792" y="1349997"/>
                </a:lnTo>
                <a:lnTo>
                  <a:pt x="4009880" y="1351607"/>
                </a:lnTo>
                <a:cubicBezTo>
                  <a:pt x="4042265" y="1352130"/>
                  <a:pt x="4074158" y="1355088"/>
                  <a:pt x="4105341" y="1360601"/>
                </a:cubicBezTo>
                <a:cubicBezTo>
                  <a:pt x="4110917" y="1360185"/>
                  <a:pt x="4116245" y="1361126"/>
                  <a:pt x="4121554" y="1362128"/>
                </a:cubicBezTo>
                <a:lnTo>
                  <a:pt x="4121671" y="1363267"/>
                </a:lnTo>
                <a:cubicBezTo>
                  <a:pt x="4480521" y="1422199"/>
                  <a:pt x="4761560" y="1700770"/>
                  <a:pt x="4811836" y="2050865"/>
                </a:cubicBezTo>
                <a:cubicBezTo>
                  <a:pt x="4812004" y="2050918"/>
                  <a:pt x="4812173" y="2050923"/>
                  <a:pt x="4812342" y="2050928"/>
                </a:cubicBezTo>
                <a:lnTo>
                  <a:pt x="4812882" y="2057565"/>
                </a:lnTo>
                <a:cubicBezTo>
                  <a:pt x="4817939" y="2087572"/>
                  <a:pt x="4820389" y="2118214"/>
                  <a:pt x="4820346" y="2149296"/>
                </a:cubicBezTo>
                <a:cubicBezTo>
                  <a:pt x="4821658" y="2154882"/>
                  <a:pt x="4821717" y="2160506"/>
                  <a:pt x="4821717" y="2166144"/>
                </a:cubicBezTo>
                <a:cubicBezTo>
                  <a:pt x="4821717" y="2169936"/>
                  <a:pt x="4821690" y="2173722"/>
                  <a:pt x="4821124" y="2177494"/>
                </a:cubicBezTo>
                <a:lnTo>
                  <a:pt x="4820625" y="2177461"/>
                </a:lnTo>
                <a:lnTo>
                  <a:pt x="4820599" y="2177952"/>
                </a:lnTo>
                <a:lnTo>
                  <a:pt x="4803481" y="2176339"/>
                </a:lnTo>
                <a:cubicBezTo>
                  <a:pt x="4771106" y="2175816"/>
                  <a:pt x="4739226" y="2172858"/>
                  <a:pt x="4708054" y="2167348"/>
                </a:cubicBezTo>
                <a:cubicBezTo>
                  <a:pt x="4702477" y="2167764"/>
                  <a:pt x="4697148" y="2166823"/>
                  <a:pt x="4691837" y="2165820"/>
                </a:cubicBezTo>
                <a:lnTo>
                  <a:pt x="4691721" y="2164681"/>
                </a:lnTo>
                <a:cubicBezTo>
                  <a:pt x="4332870" y="2105749"/>
                  <a:pt x="4051831" y="1827177"/>
                  <a:pt x="4001556" y="1477083"/>
                </a:cubicBezTo>
                <a:cubicBezTo>
                  <a:pt x="4001388" y="1477030"/>
                  <a:pt x="4001220" y="1477026"/>
                  <a:pt x="4001050" y="1477021"/>
                </a:cubicBezTo>
                <a:lnTo>
                  <a:pt x="4000512" y="1470397"/>
                </a:lnTo>
                <a:cubicBezTo>
                  <a:pt x="3995453" y="1440385"/>
                  <a:pt x="3993003" y="1409736"/>
                  <a:pt x="3993045" y="1378647"/>
                </a:cubicBezTo>
                <a:cubicBezTo>
                  <a:pt x="3991733" y="1373063"/>
                  <a:pt x="3991674" y="1367441"/>
                  <a:pt x="3991674" y="1361805"/>
                </a:cubicBezTo>
                <a:close/>
                <a:moveTo>
                  <a:pt x="3991674" y="3010804"/>
                </a:moveTo>
                <a:cubicBezTo>
                  <a:pt x="3991674" y="3005122"/>
                  <a:pt x="3991733" y="2999453"/>
                  <a:pt x="3993045" y="2993823"/>
                </a:cubicBezTo>
                <a:cubicBezTo>
                  <a:pt x="3993003" y="2962495"/>
                  <a:pt x="3995452" y="2931610"/>
                  <a:pt x="4000509" y="2901366"/>
                </a:cubicBezTo>
                <a:lnTo>
                  <a:pt x="4001049" y="2894676"/>
                </a:lnTo>
                <a:cubicBezTo>
                  <a:pt x="4001218" y="2894671"/>
                  <a:pt x="4001387" y="2894666"/>
                  <a:pt x="4001555" y="2894613"/>
                </a:cubicBezTo>
                <a:cubicBezTo>
                  <a:pt x="4051831" y="2541747"/>
                  <a:pt x="4332870" y="2260970"/>
                  <a:pt x="4691720" y="2201572"/>
                </a:cubicBezTo>
                <a:lnTo>
                  <a:pt x="4691837" y="2200424"/>
                </a:lnTo>
                <a:cubicBezTo>
                  <a:pt x="4697146" y="2199414"/>
                  <a:pt x="4702474" y="2198466"/>
                  <a:pt x="4708050" y="2198885"/>
                </a:cubicBezTo>
                <a:cubicBezTo>
                  <a:pt x="4739233" y="2193328"/>
                  <a:pt x="4771126" y="2190347"/>
                  <a:pt x="4803512" y="2189820"/>
                </a:cubicBezTo>
                <a:lnTo>
                  <a:pt x="4820599" y="2188197"/>
                </a:lnTo>
                <a:lnTo>
                  <a:pt x="4820625" y="2188691"/>
                </a:lnTo>
                <a:lnTo>
                  <a:pt x="4821123" y="2188658"/>
                </a:lnTo>
                <a:lnTo>
                  <a:pt x="4821717" y="2200098"/>
                </a:lnTo>
                <a:cubicBezTo>
                  <a:pt x="4821717" y="2205779"/>
                  <a:pt x="4821658" y="2211446"/>
                  <a:pt x="4820346" y="2217074"/>
                </a:cubicBezTo>
                <a:cubicBezTo>
                  <a:pt x="4820389" y="2248409"/>
                  <a:pt x="4817938" y="2279300"/>
                  <a:pt x="4812879" y="2309550"/>
                </a:cubicBezTo>
                <a:lnTo>
                  <a:pt x="4812341" y="2316226"/>
                </a:lnTo>
                <a:cubicBezTo>
                  <a:pt x="4812171" y="2316231"/>
                  <a:pt x="4812003" y="2316236"/>
                  <a:pt x="4811835" y="2316289"/>
                </a:cubicBezTo>
                <a:cubicBezTo>
                  <a:pt x="4761560" y="2669154"/>
                  <a:pt x="4480521" y="2949931"/>
                  <a:pt x="4121670" y="3009330"/>
                </a:cubicBezTo>
                <a:lnTo>
                  <a:pt x="4121554" y="3010478"/>
                </a:lnTo>
                <a:cubicBezTo>
                  <a:pt x="4116243" y="3011489"/>
                  <a:pt x="4110914" y="3012437"/>
                  <a:pt x="4105337" y="3012018"/>
                </a:cubicBezTo>
                <a:cubicBezTo>
                  <a:pt x="4074165" y="3017572"/>
                  <a:pt x="4042285" y="3020553"/>
                  <a:pt x="4009911" y="3021080"/>
                </a:cubicBezTo>
                <a:lnTo>
                  <a:pt x="3992792" y="3022706"/>
                </a:lnTo>
                <a:lnTo>
                  <a:pt x="3992766" y="3022211"/>
                </a:lnTo>
                <a:lnTo>
                  <a:pt x="3992267" y="3022244"/>
                </a:lnTo>
                <a:cubicBezTo>
                  <a:pt x="3991701" y="3018442"/>
                  <a:pt x="3991674" y="3014626"/>
                  <a:pt x="3991674" y="3010804"/>
                </a:cubicBezTo>
                <a:close/>
                <a:moveTo>
                  <a:pt x="3991674" y="3058630"/>
                </a:moveTo>
                <a:lnTo>
                  <a:pt x="3992268" y="3047280"/>
                </a:lnTo>
                <a:lnTo>
                  <a:pt x="3992766" y="3047312"/>
                </a:lnTo>
                <a:lnTo>
                  <a:pt x="3992792" y="3046822"/>
                </a:lnTo>
                <a:lnTo>
                  <a:pt x="4009880" y="3048432"/>
                </a:lnTo>
                <a:cubicBezTo>
                  <a:pt x="4042265" y="3048955"/>
                  <a:pt x="4074158" y="3051913"/>
                  <a:pt x="4105341" y="3057426"/>
                </a:cubicBezTo>
                <a:cubicBezTo>
                  <a:pt x="4110917" y="3057010"/>
                  <a:pt x="4116245" y="3057951"/>
                  <a:pt x="4121554" y="3058953"/>
                </a:cubicBezTo>
                <a:lnTo>
                  <a:pt x="4121671" y="3060092"/>
                </a:lnTo>
                <a:cubicBezTo>
                  <a:pt x="4480521" y="3119024"/>
                  <a:pt x="4761560" y="3397595"/>
                  <a:pt x="4811836" y="3747690"/>
                </a:cubicBezTo>
                <a:cubicBezTo>
                  <a:pt x="4812004" y="3747743"/>
                  <a:pt x="4812173" y="3747748"/>
                  <a:pt x="4812342" y="3747753"/>
                </a:cubicBezTo>
                <a:lnTo>
                  <a:pt x="4812882" y="3754390"/>
                </a:lnTo>
                <a:cubicBezTo>
                  <a:pt x="4817939" y="3784397"/>
                  <a:pt x="4820389" y="3815039"/>
                  <a:pt x="4820346" y="3846121"/>
                </a:cubicBezTo>
                <a:cubicBezTo>
                  <a:pt x="4821658" y="3851707"/>
                  <a:pt x="4821717" y="3857331"/>
                  <a:pt x="4821717" y="3862969"/>
                </a:cubicBezTo>
                <a:cubicBezTo>
                  <a:pt x="4821717" y="3866761"/>
                  <a:pt x="4821690" y="3870547"/>
                  <a:pt x="4821124" y="3874319"/>
                </a:cubicBezTo>
                <a:lnTo>
                  <a:pt x="4820625" y="3874286"/>
                </a:lnTo>
                <a:lnTo>
                  <a:pt x="4820599" y="3874777"/>
                </a:lnTo>
                <a:lnTo>
                  <a:pt x="4803481" y="3873164"/>
                </a:lnTo>
                <a:cubicBezTo>
                  <a:pt x="4771106" y="3872641"/>
                  <a:pt x="4739226" y="3869683"/>
                  <a:pt x="4708054" y="3864173"/>
                </a:cubicBezTo>
                <a:cubicBezTo>
                  <a:pt x="4702477" y="3864589"/>
                  <a:pt x="4697148" y="3863648"/>
                  <a:pt x="4691837" y="3862645"/>
                </a:cubicBezTo>
                <a:lnTo>
                  <a:pt x="4691721" y="3861506"/>
                </a:lnTo>
                <a:cubicBezTo>
                  <a:pt x="4332870" y="3802574"/>
                  <a:pt x="4051831" y="3524002"/>
                  <a:pt x="4001556" y="3173908"/>
                </a:cubicBezTo>
                <a:cubicBezTo>
                  <a:pt x="4001388" y="3173856"/>
                  <a:pt x="4001220" y="3173851"/>
                  <a:pt x="4001050" y="3173846"/>
                </a:cubicBezTo>
                <a:lnTo>
                  <a:pt x="4000512" y="3167222"/>
                </a:lnTo>
                <a:cubicBezTo>
                  <a:pt x="3995453" y="3137210"/>
                  <a:pt x="3993003" y="3106561"/>
                  <a:pt x="3993045" y="3075472"/>
                </a:cubicBezTo>
                <a:cubicBezTo>
                  <a:pt x="3991733" y="3069889"/>
                  <a:pt x="3991674" y="3064266"/>
                  <a:pt x="3991674" y="3058630"/>
                </a:cubicBezTo>
                <a:close/>
                <a:moveTo>
                  <a:pt x="3293448" y="636203"/>
                </a:moveTo>
                <a:cubicBezTo>
                  <a:pt x="3346724" y="907109"/>
                  <a:pt x="3561567" y="1121906"/>
                  <a:pt x="3836757" y="1181049"/>
                </a:cubicBezTo>
                <a:cubicBezTo>
                  <a:pt x="3783482" y="910143"/>
                  <a:pt x="3568638" y="695346"/>
                  <a:pt x="3293448" y="636203"/>
                </a:cubicBezTo>
                <a:close/>
                <a:moveTo>
                  <a:pt x="3293448" y="2333028"/>
                </a:moveTo>
                <a:cubicBezTo>
                  <a:pt x="3346724" y="2603934"/>
                  <a:pt x="3561567" y="2818731"/>
                  <a:pt x="3836757" y="2877874"/>
                </a:cubicBezTo>
                <a:cubicBezTo>
                  <a:pt x="3783482" y="2606968"/>
                  <a:pt x="3568638" y="2392171"/>
                  <a:pt x="3293448" y="2333028"/>
                </a:cubicBezTo>
                <a:close/>
                <a:moveTo>
                  <a:pt x="3293446" y="2034258"/>
                </a:moveTo>
                <a:cubicBezTo>
                  <a:pt x="3568636" y="1975579"/>
                  <a:pt x="3783479" y="1762469"/>
                  <a:pt x="3836755" y="1493690"/>
                </a:cubicBezTo>
                <a:cubicBezTo>
                  <a:pt x="3561565" y="1552369"/>
                  <a:pt x="3346721" y="1765479"/>
                  <a:pt x="3293446" y="2034258"/>
                </a:cubicBezTo>
                <a:close/>
                <a:moveTo>
                  <a:pt x="3293446" y="3731083"/>
                </a:moveTo>
                <a:cubicBezTo>
                  <a:pt x="3568636" y="3672404"/>
                  <a:pt x="3783479" y="3459294"/>
                  <a:pt x="3836755" y="3190516"/>
                </a:cubicBezTo>
                <a:cubicBezTo>
                  <a:pt x="3561565" y="3249194"/>
                  <a:pt x="3346721" y="3462304"/>
                  <a:pt x="3293446" y="3731083"/>
                </a:cubicBezTo>
                <a:close/>
                <a:moveTo>
                  <a:pt x="3150081" y="503273"/>
                </a:moveTo>
                <a:lnTo>
                  <a:pt x="3150675" y="491833"/>
                </a:lnTo>
                <a:lnTo>
                  <a:pt x="3151173" y="491866"/>
                </a:lnTo>
                <a:lnTo>
                  <a:pt x="3151199" y="491372"/>
                </a:lnTo>
                <a:lnTo>
                  <a:pt x="3168287" y="492995"/>
                </a:lnTo>
                <a:cubicBezTo>
                  <a:pt x="3200672" y="493522"/>
                  <a:pt x="3232565" y="496503"/>
                  <a:pt x="3263748" y="502060"/>
                </a:cubicBezTo>
                <a:cubicBezTo>
                  <a:pt x="3269324" y="501641"/>
                  <a:pt x="3274652" y="502589"/>
                  <a:pt x="3279961" y="503599"/>
                </a:cubicBezTo>
                <a:lnTo>
                  <a:pt x="3280078" y="504747"/>
                </a:lnTo>
                <a:cubicBezTo>
                  <a:pt x="3638928" y="564145"/>
                  <a:pt x="3919967" y="844922"/>
                  <a:pt x="3970244" y="1197788"/>
                </a:cubicBezTo>
                <a:cubicBezTo>
                  <a:pt x="3970411" y="1197841"/>
                  <a:pt x="3970581" y="1197846"/>
                  <a:pt x="3970749" y="1197851"/>
                </a:cubicBezTo>
                <a:lnTo>
                  <a:pt x="3971290" y="1204541"/>
                </a:lnTo>
                <a:cubicBezTo>
                  <a:pt x="3976346" y="1234785"/>
                  <a:pt x="3978796" y="1265670"/>
                  <a:pt x="3978754" y="1296998"/>
                </a:cubicBezTo>
                <a:cubicBezTo>
                  <a:pt x="3980066" y="1302628"/>
                  <a:pt x="3980124" y="1308297"/>
                  <a:pt x="3980124" y="1313979"/>
                </a:cubicBezTo>
                <a:cubicBezTo>
                  <a:pt x="3980124" y="1317801"/>
                  <a:pt x="3980097" y="1321617"/>
                  <a:pt x="3979531" y="1325419"/>
                </a:cubicBezTo>
                <a:lnTo>
                  <a:pt x="3979032" y="1325386"/>
                </a:lnTo>
                <a:lnTo>
                  <a:pt x="3979006" y="1325881"/>
                </a:lnTo>
                <a:lnTo>
                  <a:pt x="3961888" y="1324255"/>
                </a:lnTo>
                <a:cubicBezTo>
                  <a:pt x="3929514" y="1323728"/>
                  <a:pt x="3897633" y="1320747"/>
                  <a:pt x="3866461" y="1315193"/>
                </a:cubicBezTo>
                <a:cubicBezTo>
                  <a:pt x="3860884" y="1315612"/>
                  <a:pt x="3855555" y="1314664"/>
                  <a:pt x="3850245" y="1313653"/>
                </a:cubicBezTo>
                <a:lnTo>
                  <a:pt x="3850129" y="1312505"/>
                </a:lnTo>
                <a:cubicBezTo>
                  <a:pt x="3491277" y="1253106"/>
                  <a:pt x="3210238" y="972329"/>
                  <a:pt x="3159963" y="619464"/>
                </a:cubicBezTo>
                <a:cubicBezTo>
                  <a:pt x="3159795" y="619411"/>
                  <a:pt x="3159627" y="619406"/>
                  <a:pt x="3159457" y="619401"/>
                </a:cubicBezTo>
                <a:lnTo>
                  <a:pt x="3158919" y="612725"/>
                </a:lnTo>
                <a:cubicBezTo>
                  <a:pt x="3153860" y="582475"/>
                  <a:pt x="3151410" y="551584"/>
                  <a:pt x="3151452" y="520249"/>
                </a:cubicBezTo>
                <a:cubicBezTo>
                  <a:pt x="3150140" y="514621"/>
                  <a:pt x="3150081" y="508954"/>
                  <a:pt x="3150081" y="503273"/>
                </a:cubicBezTo>
                <a:close/>
                <a:moveTo>
                  <a:pt x="3150081" y="2200098"/>
                </a:moveTo>
                <a:lnTo>
                  <a:pt x="3150675" y="2188658"/>
                </a:lnTo>
                <a:lnTo>
                  <a:pt x="3151173" y="2188691"/>
                </a:lnTo>
                <a:lnTo>
                  <a:pt x="3151199" y="2188197"/>
                </a:lnTo>
                <a:lnTo>
                  <a:pt x="3168287" y="2189820"/>
                </a:lnTo>
                <a:cubicBezTo>
                  <a:pt x="3200672" y="2190347"/>
                  <a:pt x="3232565" y="2193328"/>
                  <a:pt x="3263748" y="2198885"/>
                </a:cubicBezTo>
                <a:cubicBezTo>
                  <a:pt x="3269324" y="2198466"/>
                  <a:pt x="3274652" y="2199414"/>
                  <a:pt x="3279961" y="2200424"/>
                </a:cubicBezTo>
                <a:lnTo>
                  <a:pt x="3280078" y="2201572"/>
                </a:lnTo>
                <a:cubicBezTo>
                  <a:pt x="3638928" y="2260970"/>
                  <a:pt x="3919967" y="2541747"/>
                  <a:pt x="3970244" y="2894613"/>
                </a:cubicBezTo>
                <a:cubicBezTo>
                  <a:pt x="3970411" y="2894666"/>
                  <a:pt x="3970581" y="2894671"/>
                  <a:pt x="3970749" y="2894676"/>
                </a:cubicBezTo>
                <a:lnTo>
                  <a:pt x="3971290" y="2901366"/>
                </a:lnTo>
                <a:cubicBezTo>
                  <a:pt x="3976346" y="2931610"/>
                  <a:pt x="3978796" y="2962495"/>
                  <a:pt x="3978754" y="2993823"/>
                </a:cubicBezTo>
                <a:cubicBezTo>
                  <a:pt x="3980066" y="2999453"/>
                  <a:pt x="3980124" y="3005122"/>
                  <a:pt x="3980124" y="3010804"/>
                </a:cubicBezTo>
                <a:cubicBezTo>
                  <a:pt x="3980124" y="3014626"/>
                  <a:pt x="3980097" y="3018442"/>
                  <a:pt x="3979531" y="3022244"/>
                </a:cubicBezTo>
                <a:lnTo>
                  <a:pt x="3979032" y="3022211"/>
                </a:lnTo>
                <a:lnTo>
                  <a:pt x="3979006" y="3022706"/>
                </a:lnTo>
                <a:lnTo>
                  <a:pt x="3961888" y="3021080"/>
                </a:lnTo>
                <a:cubicBezTo>
                  <a:pt x="3929514" y="3020553"/>
                  <a:pt x="3897633" y="3017572"/>
                  <a:pt x="3866461" y="3012018"/>
                </a:cubicBezTo>
                <a:cubicBezTo>
                  <a:pt x="3860884" y="3012437"/>
                  <a:pt x="3855555" y="3011489"/>
                  <a:pt x="3850245" y="3010478"/>
                </a:cubicBezTo>
                <a:lnTo>
                  <a:pt x="3850129" y="3009330"/>
                </a:lnTo>
                <a:cubicBezTo>
                  <a:pt x="3491277" y="2949931"/>
                  <a:pt x="3210238" y="2669154"/>
                  <a:pt x="3159963" y="2316289"/>
                </a:cubicBezTo>
                <a:cubicBezTo>
                  <a:pt x="3159795" y="2316236"/>
                  <a:pt x="3159627" y="2316231"/>
                  <a:pt x="3159457" y="2316226"/>
                </a:cubicBezTo>
                <a:lnTo>
                  <a:pt x="3158919" y="2309550"/>
                </a:lnTo>
                <a:cubicBezTo>
                  <a:pt x="3153860" y="2279300"/>
                  <a:pt x="3151410" y="2248409"/>
                  <a:pt x="3151452" y="2217074"/>
                </a:cubicBezTo>
                <a:cubicBezTo>
                  <a:pt x="3150140" y="2211446"/>
                  <a:pt x="3150081" y="2205779"/>
                  <a:pt x="3150081" y="2200098"/>
                </a:cubicBezTo>
                <a:close/>
                <a:moveTo>
                  <a:pt x="3150081" y="3896923"/>
                </a:moveTo>
                <a:lnTo>
                  <a:pt x="3150675" y="3885483"/>
                </a:lnTo>
                <a:lnTo>
                  <a:pt x="3151173" y="3885516"/>
                </a:lnTo>
                <a:lnTo>
                  <a:pt x="3151199" y="3885022"/>
                </a:lnTo>
                <a:lnTo>
                  <a:pt x="3168287" y="3886645"/>
                </a:lnTo>
                <a:cubicBezTo>
                  <a:pt x="3200672" y="3887172"/>
                  <a:pt x="3232565" y="3890153"/>
                  <a:pt x="3263748" y="3895710"/>
                </a:cubicBezTo>
                <a:cubicBezTo>
                  <a:pt x="3269324" y="3895291"/>
                  <a:pt x="3274652" y="3896239"/>
                  <a:pt x="3279961" y="3897249"/>
                </a:cubicBezTo>
                <a:lnTo>
                  <a:pt x="3280078" y="3898397"/>
                </a:lnTo>
                <a:cubicBezTo>
                  <a:pt x="3514137" y="3937139"/>
                  <a:pt x="3715094" y="4070062"/>
                  <a:pt x="3840331" y="4255797"/>
                </a:cubicBezTo>
                <a:lnTo>
                  <a:pt x="3868775" y="4305008"/>
                </a:lnTo>
                <a:lnTo>
                  <a:pt x="3717725" y="4305008"/>
                </a:lnTo>
                <a:lnTo>
                  <a:pt x="3665602" y="4241205"/>
                </a:lnTo>
                <a:cubicBezTo>
                  <a:pt x="3568906" y="4136681"/>
                  <a:pt x="3439699" y="4061285"/>
                  <a:pt x="3293448" y="4029853"/>
                </a:cubicBezTo>
                <a:cubicBezTo>
                  <a:pt x="3310695" y="4117553"/>
                  <a:pt x="3344874" y="4199373"/>
                  <a:pt x="3392629" y="4271827"/>
                </a:cubicBezTo>
                <a:lnTo>
                  <a:pt x="3419311" y="4305008"/>
                </a:lnTo>
                <a:lnTo>
                  <a:pt x="3265201" y="4305008"/>
                </a:lnTo>
                <a:lnTo>
                  <a:pt x="3235080" y="4254710"/>
                </a:lnTo>
                <a:cubicBezTo>
                  <a:pt x="3197877" y="4179889"/>
                  <a:pt x="3172145" y="4098618"/>
                  <a:pt x="3159963" y="4013114"/>
                </a:cubicBezTo>
                <a:cubicBezTo>
                  <a:pt x="3159795" y="4013061"/>
                  <a:pt x="3159627" y="4013056"/>
                  <a:pt x="3159457" y="4013051"/>
                </a:cubicBezTo>
                <a:lnTo>
                  <a:pt x="3158919" y="4006375"/>
                </a:lnTo>
                <a:cubicBezTo>
                  <a:pt x="3153860" y="3976125"/>
                  <a:pt x="3151410" y="3945234"/>
                  <a:pt x="3151452" y="3913899"/>
                </a:cubicBezTo>
                <a:cubicBezTo>
                  <a:pt x="3150140" y="3908271"/>
                  <a:pt x="3150081" y="3902604"/>
                  <a:pt x="3150081" y="3896923"/>
                </a:cubicBezTo>
                <a:close/>
                <a:moveTo>
                  <a:pt x="3150079" y="469318"/>
                </a:moveTo>
                <a:cubicBezTo>
                  <a:pt x="3150079" y="463681"/>
                  <a:pt x="3150138" y="458057"/>
                  <a:pt x="3151450" y="452471"/>
                </a:cubicBezTo>
                <a:cubicBezTo>
                  <a:pt x="3151408" y="421389"/>
                  <a:pt x="3153857" y="390746"/>
                  <a:pt x="3158914" y="360740"/>
                </a:cubicBezTo>
                <a:lnTo>
                  <a:pt x="3159454" y="354103"/>
                </a:lnTo>
                <a:cubicBezTo>
                  <a:pt x="3159623" y="354098"/>
                  <a:pt x="3159792" y="354093"/>
                  <a:pt x="3159960" y="354040"/>
                </a:cubicBezTo>
                <a:cubicBezTo>
                  <a:pt x="3173111" y="262463"/>
                  <a:pt x="3202052" y="175780"/>
                  <a:pt x="3244173" y="96778"/>
                </a:cubicBezTo>
                <a:lnTo>
                  <a:pt x="3306807" y="0"/>
                </a:lnTo>
                <a:lnTo>
                  <a:pt x="3475182" y="0"/>
                </a:lnTo>
                <a:lnTo>
                  <a:pt x="3406954" y="76659"/>
                </a:lnTo>
                <a:cubicBezTo>
                  <a:pt x="3351687" y="153496"/>
                  <a:pt x="3312372" y="241952"/>
                  <a:pt x="3293446" y="337433"/>
                </a:cubicBezTo>
                <a:cubicBezTo>
                  <a:pt x="3476486" y="298404"/>
                  <a:pt x="3632827" y="191052"/>
                  <a:pt x="3732420" y="44350"/>
                </a:cubicBezTo>
                <a:lnTo>
                  <a:pt x="3754649" y="0"/>
                </a:lnTo>
                <a:lnTo>
                  <a:pt x="3903287" y="0"/>
                </a:lnTo>
                <a:lnTo>
                  <a:pt x="3851448" y="95636"/>
                </a:lnTo>
                <a:cubicBezTo>
                  <a:pt x="3727674" y="289169"/>
                  <a:pt x="3521481" y="428211"/>
                  <a:pt x="3280075" y="467856"/>
                </a:cubicBezTo>
                <a:lnTo>
                  <a:pt x="3279959" y="468995"/>
                </a:lnTo>
                <a:cubicBezTo>
                  <a:pt x="3274648" y="469998"/>
                  <a:pt x="3269319" y="470939"/>
                  <a:pt x="3263742" y="470523"/>
                </a:cubicBezTo>
                <a:cubicBezTo>
                  <a:pt x="3232570" y="476033"/>
                  <a:pt x="3200690" y="478991"/>
                  <a:pt x="3168316" y="479514"/>
                </a:cubicBezTo>
                <a:lnTo>
                  <a:pt x="3151197" y="481127"/>
                </a:lnTo>
                <a:lnTo>
                  <a:pt x="3151171" y="480636"/>
                </a:lnTo>
                <a:lnTo>
                  <a:pt x="3150672" y="480669"/>
                </a:lnTo>
                <a:cubicBezTo>
                  <a:pt x="3150106" y="476896"/>
                  <a:pt x="3150079" y="473110"/>
                  <a:pt x="3150079" y="469318"/>
                </a:cubicBezTo>
                <a:close/>
                <a:moveTo>
                  <a:pt x="3150079" y="2166144"/>
                </a:moveTo>
                <a:cubicBezTo>
                  <a:pt x="3150079" y="2160506"/>
                  <a:pt x="3150138" y="2154882"/>
                  <a:pt x="3151450" y="2149296"/>
                </a:cubicBezTo>
                <a:cubicBezTo>
                  <a:pt x="3151408" y="2118214"/>
                  <a:pt x="3153857" y="2087572"/>
                  <a:pt x="3158914" y="2057565"/>
                </a:cubicBezTo>
                <a:lnTo>
                  <a:pt x="3159454" y="2050928"/>
                </a:lnTo>
                <a:cubicBezTo>
                  <a:pt x="3159623" y="2050923"/>
                  <a:pt x="3159792" y="2050918"/>
                  <a:pt x="3159960" y="2050865"/>
                </a:cubicBezTo>
                <a:cubicBezTo>
                  <a:pt x="3210236" y="1700770"/>
                  <a:pt x="3491275" y="1422199"/>
                  <a:pt x="3850126" y="1363267"/>
                </a:cubicBezTo>
                <a:lnTo>
                  <a:pt x="3850243" y="1362128"/>
                </a:lnTo>
                <a:cubicBezTo>
                  <a:pt x="3855551" y="1361126"/>
                  <a:pt x="3860879" y="1360185"/>
                  <a:pt x="3866455" y="1360601"/>
                </a:cubicBezTo>
                <a:cubicBezTo>
                  <a:pt x="3897639" y="1355088"/>
                  <a:pt x="3929531" y="1352130"/>
                  <a:pt x="3961917" y="1351607"/>
                </a:cubicBezTo>
                <a:lnTo>
                  <a:pt x="3979004" y="1349997"/>
                </a:lnTo>
                <a:lnTo>
                  <a:pt x="3979030" y="1350487"/>
                </a:lnTo>
                <a:lnTo>
                  <a:pt x="3979528" y="1350455"/>
                </a:lnTo>
                <a:lnTo>
                  <a:pt x="3980122" y="1361805"/>
                </a:lnTo>
                <a:cubicBezTo>
                  <a:pt x="3980122" y="1367441"/>
                  <a:pt x="3980064" y="1373063"/>
                  <a:pt x="3978752" y="1378647"/>
                </a:cubicBezTo>
                <a:cubicBezTo>
                  <a:pt x="3978794" y="1409736"/>
                  <a:pt x="3976343" y="1440385"/>
                  <a:pt x="3971285" y="1470397"/>
                </a:cubicBezTo>
                <a:lnTo>
                  <a:pt x="3970746" y="1477021"/>
                </a:lnTo>
                <a:cubicBezTo>
                  <a:pt x="3970577" y="1477026"/>
                  <a:pt x="3970408" y="1477030"/>
                  <a:pt x="3970241" y="1477083"/>
                </a:cubicBezTo>
                <a:cubicBezTo>
                  <a:pt x="3919965" y="1827177"/>
                  <a:pt x="3638926" y="2105749"/>
                  <a:pt x="3280075" y="2164681"/>
                </a:cubicBezTo>
                <a:lnTo>
                  <a:pt x="3279959" y="2165820"/>
                </a:lnTo>
                <a:cubicBezTo>
                  <a:pt x="3274648" y="2166823"/>
                  <a:pt x="3269319" y="2167764"/>
                  <a:pt x="3263742" y="2167348"/>
                </a:cubicBezTo>
                <a:cubicBezTo>
                  <a:pt x="3232570" y="2172858"/>
                  <a:pt x="3200690" y="2175816"/>
                  <a:pt x="3168316" y="2176339"/>
                </a:cubicBezTo>
                <a:lnTo>
                  <a:pt x="3151197" y="2177952"/>
                </a:lnTo>
                <a:lnTo>
                  <a:pt x="3151171" y="2177461"/>
                </a:lnTo>
                <a:lnTo>
                  <a:pt x="3150672" y="2177494"/>
                </a:lnTo>
                <a:cubicBezTo>
                  <a:pt x="3150106" y="2173722"/>
                  <a:pt x="3150079" y="2169936"/>
                  <a:pt x="3150079" y="2166144"/>
                </a:cubicBezTo>
                <a:close/>
                <a:moveTo>
                  <a:pt x="3150079" y="3862969"/>
                </a:moveTo>
                <a:cubicBezTo>
                  <a:pt x="3150079" y="3857331"/>
                  <a:pt x="3150138" y="3851707"/>
                  <a:pt x="3151450" y="3846121"/>
                </a:cubicBezTo>
                <a:cubicBezTo>
                  <a:pt x="3151408" y="3815039"/>
                  <a:pt x="3153857" y="3784397"/>
                  <a:pt x="3158914" y="3754390"/>
                </a:cubicBezTo>
                <a:lnTo>
                  <a:pt x="3159454" y="3747753"/>
                </a:lnTo>
                <a:cubicBezTo>
                  <a:pt x="3159623" y="3747748"/>
                  <a:pt x="3159792" y="3747743"/>
                  <a:pt x="3159960" y="3747690"/>
                </a:cubicBezTo>
                <a:cubicBezTo>
                  <a:pt x="3210236" y="3397595"/>
                  <a:pt x="3491275" y="3119024"/>
                  <a:pt x="3850126" y="3060092"/>
                </a:cubicBezTo>
                <a:lnTo>
                  <a:pt x="3850243" y="3058953"/>
                </a:lnTo>
                <a:cubicBezTo>
                  <a:pt x="3855551" y="3057951"/>
                  <a:pt x="3860879" y="3057010"/>
                  <a:pt x="3866455" y="3057426"/>
                </a:cubicBezTo>
                <a:cubicBezTo>
                  <a:pt x="3897639" y="3051913"/>
                  <a:pt x="3929531" y="3048955"/>
                  <a:pt x="3961917" y="3048432"/>
                </a:cubicBezTo>
                <a:lnTo>
                  <a:pt x="3979004" y="3046822"/>
                </a:lnTo>
                <a:lnTo>
                  <a:pt x="3979030" y="3047312"/>
                </a:lnTo>
                <a:lnTo>
                  <a:pt x="3979528" y="3047280"/>
                </a:lnTo>
                <a:lnTo>
                  <a:pt x="3980122" y="3058630"/>
                </a:lnTo>
                <a:cubicBezTo>
                  <a:pt x="3980122" y="3064266"/>
                  <a:pt x="3980064" y="3069889"/>
                  <a:pt x="3978752" y="3075472"/>
                </a:cubicBezTo>
                <a:cubicBezTo>
                  <a:pt x="3978794" y="3106561"/>
                  <a:pt x="3976343" y="3137210"/>
                  <a:pt x="3971285" y="3167222"/>
                </a:cubicBezTo>
                <a:lnTo>
                  <a:pt x="3970746" y="3173846"/>
                </a:lnTo>
                <a:cubicBezTo>
                  <a:pt x="3970577" y="3173851"/>
                  <a:pt x="3970408" y="3173856"/>
                  <a:pt x="3970241" y="3173908"/>
                </a:cubicBezTo>
                <a:cubicBezTo>
                  <a:pt x="3919965" y="3524002"/>
                  <a:pt x="3638926" y="3802574"/>
                  <a:pt x="3280075" y="3861506"/>
                </a:cubicBezTo>
                <a:lnTo>
                  <a:pt x="3279959" y="3862645"/>
                </a:lnTo>
                <a:cubicBezTo>
                  <a:pt x="3274648" y="3863648"/>
                  <a:pt x="3269319" y="3864589"/>
                  <a:pt x="3263742" y="3864173"/>
                </a:cubicBezTo>
                <a:cubicBezTo>
                  <a:pt x="3232570" y="3869683"/>
                  <a:pt x="3200690" y="3872641"/>
                  <a:pt x="3168316" y="3873164"/>
                </a:cubicBezTo>
                <a:lnTo>
                  <a:pt x="3151197" y="3874777"/>
                </a:lnTo>
                <a:lnTo>
                  <a:pt x="3151171" y="3874286"/>
                </a:lnTo>
                <a:lnTo>
                  <a:pt x="3150672" y="3874319"/>
                </a:lnTo>
                <a:cubicBezTo>
                  <a:pt x="3150106" y="3870547"/>
                  <a:pt x="3150079" y="3866761"/>
                  <a:pt x="3150079" y="3862969"/>
                </a:cubicBezTo>
                <a:close/>
                <a:moveTo>
                  <a:pt x="2442890" y="1181049"/>
                </a:moveTo>
                <a:cubicBezTo>
                  <a:pt x="2718080" y="1121906"/>
                  <a:pt x="2932923" y="907109"/>
                  <a:pt x="2986199" y="636203"/>
                </a:cubicBezTo>
                <a:cubicBezTo>
                  <a:pt x="2711009" y="695346"/>
                  <a:pt x="2496165" y="910143"/>
                  <a:pt x="2442890" y="1181049"/>
                </a:cubicBezTo>
                <a:close/>
                <a:moveTo>
                  <a:pt x="2442890" y="1493690"/>
                </a:moveTo>
                <a:cubicBezTo>
                  <a:pt x="2496166" y="1762469"/>
                  <a:pt x="2711009" y="1975579"/>
                  <a:pt x="2986199" y="2034258"/>
                </a:cubicBezTo>
                <a:cubicBezTo>
                  <a:pt x="2932924" y="1765479"/>
                  <a:pt x="2718080" y="1552369"/>
                  <a:pt x="2442890" y="1493690"/>
                </a:cubicBezTo>
                <a:close/>
                <a:moveTo>
                  <a:pt x="2442890" y="2877874"/>
                </a:moveTo>
                <a:cubicBezTo>
                  <a:pt x="2718080" y="2818731"/>
                  <a:pt x="2932923" y="2603934"/>
                  <a:pt x="2986199" y="2333028"/>
                </a:cubicBezTo>
                <a:cubicBezTo>
                  <a:pt x="2711009" y="2392171"/>
                  <a:pt x="2496165" y="2606968"/>
                  <a:pt x="2442890" y="2877874"/>
                </a:cubicBezTo>
                <a:close/>
                <a:moveTo>
                  <a:pt x="2442890" y="3190516"/>
                </a:moveTo>
                <a:cubicBezTo>
                  <a:pt x="2496166" y="3459294"/>
                  <a:pt x="2711009" y="3672404"/>
                  <a:pt x="2986199" y="3731083"/>
                </a:cubicBezTo>
                <a:cubicBezTo>
                  <a:pt x="2932924" y="3462304"/>
                  <a:pt x="2718080" y="3249194"/>
                  <a:pt x="2442890" y="3190516"/>
                </a:cubicBezTo>
                <a:close/>
                <a:moveTo>
                  <a:pt x="2410871" y="4305008"/>
                </a:moveTo>
                <a:lnTo>
                  <a:pt x="2439316" y="4255797"/>
                </a:lnTo>
                <a:cubicBezTo>
                  <a:pt x="2564553" y="4070062"/>
                  <a:pt x="2765510" y="3937139"/>
                  <a:pt x="2999569" y="3898397"/>
                </a:cubicBezTo>
                <a:lnTo>
                  <a:pt x="2999686" y="3897249"/>
                </a:lnTo>
                <a:cubicBezTo>
                  <a:pt x="3004995" y="3896239"/>
                  <a:pt x="3010323" y="3895291"/>
                  <a:pt x="3015899" y="3895710"/>
                </a:cubicBezTo>
                <a:cubicBezTo>
                  <a:pt x="3047082" y="3890153"/>
                  <a:pt x="3078975" y="3887172"/>
                  <a:pt x="3111360" y="3886645"/>
                </a:cubicBezTo>
                <a:lnTo>
                  <a:pt x="3128448" y="3885022"/>
                </a:lnTo>
                <a:lnTo>
                  <a:pt x="3128474" y="3885516"/>
                </a:lnTo>
                <a:lnTo>
                  <a:pt x="3128972" y="3885483"/>
                </a:lnTo>
                <a:lnTo>
                  <a:pt x="3129566" y="3896923"/>
                </a:lnTo>
                <a:cubicBezTo>
                  <a:pt x="3129566" y="3902604"/>
                  <a:pt x="3129507" y="3908271"/>
                  <a:pt x="3128195" y="3913899"/>
                </a:cubicBezTo>
                <a:cubicBezTo>
                  <a:pt x="3128237" y="3945234"/>
                  <a:pt x="3125787" y="3976125"/>
                  <a:pt x="3120728" y="4006375"/>
                </a:cubicBezTo>
                <a:lnTo>
                  <a:pt x="3120190" y="4013051"/>
                </a:lnTo>
                <a:cubicBezTo>
                  <a:pt x="3120020" y="4013056"/>
                  <a:pt x="3119852" y="4013061"/>
                  <a:pt x="3119684" y="4013114"/>
                </a:cubicBezTo>
                <a:cubicBezTo>
                  <a:pt x="3107502" y="4098618"/>
                  <a:pt x="3081770" y="4179889"/>
                  <a:pt x="3044567" y="4254710"/>
                </a:cubicBezTo>
                <a:lnTo>
                  <a:pt x="3014445" y="4305008"/>
                </a:lnTo>
                <a:lnTo>
                  <a:pt x="2860336" y="4305008"/>
                </a:lnTo>
                <a:lnTo>
                  <a:pt x="2887018" y="4271827"/>
                </a:lnTo>
                <a:cubicBezTo>
                  <a:pt x="2934773" y="4199373"/>
                  <a:pt x="2968952" y="4117553"/>
                  <a:pt x="2986199" y="4029853"/>
                </a:cubicBezTo>
                <a:cubicBezTo>
                  <a:pt x="2839947" y="4061285"/>
                  <a:pt x="2710740" y="4136681"/>
                  <a:pt x="2614045" y="4241205"/>
                </a:cubicBezTo>
                <a:lnTo>
                  <a:pt x="2561922" y="4305008"/>
                </a:lnTo>
                <a:close/>
                <a:moveTo>
                  <a:pt x="2376360" y="0"/>
                </a:moveTo>
                <a:lnTo>
                  <a:pt x="2524998" y="0"/>
                </a:lnTo>
                <a:lnTo>
                  <a:pt x="2547226" y="44350"/>
                </a:lnTo>
                <a:cubicBezTo>
                  <a:pt x="2646819" y="191052"/>
                  <a:pt x="2803160" y="298404"/>
                  <a:pt x="2986199" y="337433"/>
                </a:cubicBezTo>
                <a:cubicBezTo>
                  <a:pt x="2967274" y="241952"/>
                  <a:pt x="2927959" y="153496"/>
                  <a:pt x="2872691" y="76659"/>
                </a:cubicBezTo>
                <a:lnTo>
                  <a:pt x="2804464" y="0"/>
                </a:lnTo>
                <a:lnTo>
                  <a:pt x="2972839" y="0"/>
                </a:lnTo>
                <a:lnTo>
                  <a:pt x="3035473" y="96778"/>
                </a:lnTo>
                <a:cubicBezTo>
                  <a:pt x="3077594" y="175780"/>
                  <a:pt x="3106535" y="262463"/>
                  <a:pt x="3119686" y="354040"/>
                </a:cubicBezTo>
                <a:cubicBezTo>
                  <a:pt x="3119853" y="354093"/>
                  <a:pt x="3120023" y="354098"/>
                  <a:pt x="3120191" y="354103"/>
                </a:cubicBezTo>
                <a:lnTo>
                  <a:pt x="3120732" y="360740"/>
                </a:lnTo>
                <a:cubicBezTo>
                  <a:pt x="3125788" y="390746"/>
                  <a:pt x="3128238" y="421389"/>
                  <a:pt x="3128196" y="452471"/>
                </a:cubicBezTo>
                <a:cubicBezTo>
                  <a:pt x="3129508" y="458057"/>
                  <a:pt x="3129566" y="463681"/>
                  <a:pt x="3129566" y="469318"/>
                </a:cubicBezTo>
                <a:cubicBezTo>
                  <a:pt x="3129566" y="473110"/>
                  <a:pt x="3129539" y="476896"/>
                  <a:pt x="3128973" y="480669"/>
                </a:cubicBezTo>
                <a:lnTo>
                  <a:pt x="3128474" y="480636"/>
                </a:lnTo>
                <a:lnTo>
                  <a:pt x="3128448" y="481127"/>
                </a:lnTo>
                <a:lnTo>
                  <a:pt x="3111330" y="479514"/>
                </a:lnTo>
                <a:cubicBezTo>
                  <a:pt x="3078956" y="478991"/>
                  <a:pt x="3047075" y="476033"/>
                  <a:pt x="3015903" y="470523"/>
                </a:cubicBezTo>
                <a:cubicBezTo>
                  <a:pt x="3010326" y="470939"/>
                  <a:pt x="3004997" y="469998"/>
                  <a:pt x="2999687" y="468995"/>
                </a:cubicBezTo>
                <a:lnTo>
                  <a:pt x="2999571" y="467856"/>
                </a:lnTo>
                <a:cubicBezTo>
                  <a:pt x="2758165" y="428211"/>
                  <a:pt x="2551973" y="289169"/>
                  <a:pt x="2428199" y="95636"/>
                </a:cubicBezTo>
                <a:close/>
                <a:moveTo>
                  <a:pt x="2299523" y="1313979"/>
                </a:moveTo>
                <a:cubicBezTo>
                  <a:pt x="2299523" y="1308297"/>
                  <a:pt x="2299582" y="1302628"/>
                  <a:pt x="2300894" y="1296998"/>
                </a:cubicBezTo>
                <a:cubicBezTo>
                  <a:pt x="2300852" y="1265670"/>
                  <a:pt x="2303301" y="1234785"/>
                  <a:pt x="2308358" y="1204541"/>
                </a:cubicBezTo>
                <a:lnTo>
                  <a:pt x="2308898" y="1197851"/>
                </a:lnTo>
                <a:cubicBezTo>
                  <a:pt x="2309067" y="1197846"/>
                  <a:pt x="2309236" y="1197841"/>
                  <a:pt x="2309404" y="1197788"/>
                </a:cubicBezTo>
                <a:cubicBezTo>
                  <a:pt x="2359680" y="844922"/>
                  <a:pt x="2640719" y="564145"/>
                  <a:pt x="2999570" y="504747"/>
                </a:cubicBezTo>
                <a:lnTo>
                  <a:pt x="2999687" y="503599"/>
                </a:lnTo>
                <a:cubicBezTo>
                  <a:pt x="3004995" y="502589"/>
                  <a:pt x="3010323" y="501641"/>
                  <a:pt x="3015899" y="502060"/>
                </a:cubicBezTo>
                <a:cubicBezTo>
                  <a:pt x="3047083" y="496503"/>
                  <a:pt x="3078975" y="493522"/>
                  <a:pt x="3111361" y="492995"/>
                </a:cubicBezTo>
                <a:lnTo>
                  <a:pt x="3128448" y="491372"/>
                </a:lnTo>
                <a:lnTo>
                  <a:pt x="3128474" y="491866"/>
                </a:lnTo>
                <a:lnTo>
                  <a:pt x="3128972" y="491833"/>
                </a:lnTo>
                <a:lnTo>
                  <a:pt x="3129566" y="503273"/>
                </a:lnTo>
                <a:cubicBezTo>
                  <a:pt x="3129566" y="508954"/>
                  <a:pt x="3129508" y="514621"/>
                  <a:pt x="3128196" y="520249"/>
                </a:cubicBezTo>
                <a:cubicBezTo>
                  <a:pt x="3128238" y="551584"/>
                  <a:pt x="3125787" y="582475"/>
                  <a:pt x="3120729" y="612725"/>
                </a:cubicBezTo>
                <a:lnTo>
                  <a:pt x="3120190" y="619401"/>
                </a:lnTo>
                <a:cubicBezTo>
                  <a:pt x="3120021" y="619406"/>
                  <a:pt x="3119852" y="619411"/>
                  <a:pt x="3119685" y="619464"/>
                </a:cubicBezTo>
                <a:cubicBezTo>
                  <a:pt x="3069409" y="972329"/>
                  <a:pt x="2788370" y="1253106"/>
                  <a:pt x="2429519" y="1312505"/>
                </a:cubicBezTo>
                <a:lnTo>
                  <a:pt x="2429403" y="1313653"/>
                </a:lnTo>
                <a:cubicBezTo>
                  <a:pt x="2424092" y="1314664"/>
                  <a:pt x="2418763" y="1315612"/>
                  <a:pt x="2413186" y="1315193"/>
                </a:cubicBezTo>
                <a:cubicBezTo>
                  <a:pt x="2382014" y="1320747"/>
                  <a:pt x="2350134" y="1323728"/>
                  <a:pt x="2317760" y="1324255"/>
                </a:cubicBezTo>
                <a:lnTo>
                  <a:pt x="2300641" y="1325881"/>
                </a:lnTo>
                <a:lnTo>
                  <a:pt x="2300615" y="1325386"/>
                </a:lnTo>
                <a:lnTo>
                  <a:pt x="2300116" y="1325419"/>
                </a:lnTo>
                <a:cubicBezTo>
                  <a:pt x="2299550" y="1321617"/>
                  <a:pt x="2299523" y="1317801"/>
                  <a:pt x="2299523" y="1313979"/>
                </a:cubicBezTo>
                <a:close/>
                <a:moveTo>
                  <a:pt x="2299523" y="1361805"/>
                </a:moveTo>
                <a:lnTo>
                  <a:pt x="2300117" y="1350455"/>
                </a:lnTo>
                <a:lnTo>
                  <a:pt x="2300615" y="1350487"/>
                </a:lnTo>
                <a:lnTo>
                  <a:pt x="2300641" y="1349997"/>
                </a:lnTo>
                <a:lnTo>
                  <a:pt x="2317729" y="1351607"/>
                </a:lnTo>
                <a:cubicBezTo>
                  <a:pt x="2350114" y="1352130"/>
                  <a:pt x="2382007" y="1355088"/>
                  <a:pt x="2413190" y="1360601"/>
                </a:cubicBezTo>
                <a:cubicBezTo>
                  <a:pt x="2418766" y="1360185"/>
                  <a:pt x="2424094" y="1361126"/>
                  <a:pt x="2429403" y="1362128"/>
                </a:cubicBezTo>
                <a:lnTo>
                  <a:pt x="2429520" y="1363267"/>
                </a:lnTo>
                <a:cubicBezTo>
                  <a:pt x="2788370" y="1422199"/>
                  <a:pt x="3069409" y="1700770"/>
                  <a:pt x="3119686" y="2050865"/>
                </a:cubicBezTo>
                <a:cubicBezTo>
                  <a:pt x="3119853" y="2050918"/>
                  <a:pt x="3120023" y="2050923"/>
                  <a:pt x="3120191" y="2050928"/>
                </a:cubicBezTo>
                <a:lnTo>
                  <a:pt x="3120732" y="2057565"/>
                </a:lnTo>
                <a:cubicBezTo>
                  <a:pt x="3125788" y="2087572"/>
                  <a:pt x="3128238" y="2118214"/>
                  <a:pt x="3128196" y="2149296"/>
                </a:cubicBezTo>
                <a:cubicBezTo>
                  <a:pt x="3129508" y="2154882"/>
                  <a:pt x="3129566" y="2160506"/>
                  <a:pt x="3129566" y="2166144"/>
                </a:cubicBezTo>
                <a:cubicBezTo>
                  <a:pt x="3129566" y="2169936"/>
                  <a:pt x="3129539" y="2173722"/>
                  <a:pt x="3128973" y="2177494"/>
                </a:cubicBezTo>
                <a:lnTo>
                  <a:pt x="3128474" y="2177461"/>
                </a:lnTo>
                <a:lnTo>
                  <a:pt x="3128448" y="2177952"/>
                </a:lnTo>
                <a:lnTo>
                  <a:pt x="3111330" y="2176339"/>
                </a:lnTo>
                <a:cubicBezTo>
                  <a:pt x="3078956" y="2175816"/>
                  <a:pt x="3047075" y="2172858"/>
                  <a:pt x="3015903" y="2167348"/>
                </a:cubicBezTo>
                <a:cubicBezTo>
                  <a:pt x="3010326" y="2167764"/>
                  <a:pt x="3004997" y="2166823"/>
                  <a:pt x="2999687" y="2165820"/>
                </a:cubicBezTo>
                <a:lnTo>
                  <a:pt x="2999571" y="2164681"/>
                </a:lnTo>
                <a:cubicBezTo>
                  <a:pt x="2640719" y="2105749"/>
                  <a:pt x="2359680" y="1827177"/>
                  <a:pt x="2309405" y="1477083"/>
                </a:cubicBezTo>
                <a:cubicBezTo>
                  <a:pt x="2309237" y="1477030"/>
                  <a:pt x="2309069" y="1477026"/>
                  <a:pt x="2308899" y="1477021"/>
                </a:cubicBezTo>
                <a:lnTo>
                  <a:pt x="2308361" y="1470397"/>
                </a:lnTo>
                <a:cubicBezTo>
                  <a:pt x="2303302" y="1440385"/>
                  <a:pt x="2300852" y="1409736"/>
                  <a:pt x="2300894" y="1378647"/>
                </a:cubicBezTo>
                <a:cubicBezTo>
                  <a:pt x="2299582" y="1373063"/>
                  <a:pt x="2299523" y="1367441"/>
                  <a:pt x="2299523" y="1361805"/>
                </a:cubicBezTo>
                <a:close/>
                <a:moveTo>
                  <a:pt x="2299523" y="3010804"/>
                </a:moveTo>
                <a:cubicBezTo>
                  <a:pt x="2299523" y="3005122"/>
                  <a:pt x="2299582" y="2999453"/>
                  <a:pt x="2300894" y="2993823"/>
                </a:cubicBezTo>
                <a:cubicBezTo>
                  <a:pt x="2300852" y="2962495"/>
                  <a:pt x="2303301" y="2931610"/>
                  <a:pt x="2308358" y="2901366"/>
                </a:cubicBezTo>
                <a:lnTo>
                  <a:pt x="2308898" y="2894676"/>
                </a:lnTo>
                <a:cubicBezTo>
                  <a:pt x="2309067" y="2894671"/>
                  <a:pt x="2309236" y="2894666"/>
                  <a:pt x="2309404" y="2894613"/>
                </a:cubicBezTo>
                <a:cubicBezTo>
                  <a:pt x="2359680" y="2541747"/>
                  <a:pt x="2640719" y="2260970"/>
                  <a:pt x="2999570" y="2201572"/>
                </a:cubicBezTo>
                <a:lnTo>
                  <a:pt x="2999687" y="2200424"/>
                </a:lnTo>
                <a:cubicBezTo>
                  <a:pt x="3004995" y="2199414"/>
                  <a:pt x="3010323" y="2198466"/>
                  <a:pt x="3015899" y="2198885"/>
                </a:cubicBezTo>
                <a:cubicBezTo>
                  <a:pt x="3047083" y="2193328"/>
                  <a:pt x="3078975" y="2190347"/>
                  <a:pt x="3111361" y="2189820"/>
                </a:cubicBezTo>
                <a:lnTo>
                  <a:pt x="3128448" y="2188197"/>
                </a:lnTo>
                <a:lnTo>
                  <a:pt x="3128474" y="2188691"/>
                </a:lnTo>
                <a:lnTo>
                  <a:pt x="3128972" y="2188658"/>
                </a:lnTo>
                <a:lnTo>
                  <a:pt x="3129566" y="2200098"/>
                </a:lnTo>
                <a:cubicBezTo>
                  <a:pt x="3129566" y="2205779"/>
                  <a:pt x="3129508" y="2211446"/>
                  <a:pt x="3128196" y="2217074"/>
                </a:cubicBezTo>
                <a:cubicBezTo>
                  <a:pt x="3128238" y="2248409"/>
                  <a:pt x="3125787" y="2279300"/>
                  <a:pt x="3120729" y="2309550"/>
                </a:cubicBezTo>
                <a:lnTo>
                  <a:pt x="3120190" y="2316226"/>
                </a:lnTo>
                <a:cubicBezTo>
                  <a:pt x="3120021" y="2316231"/>
                  <a:pt x="3119852" y="2316236"/>
                  <a:pt x="3119685" y="2316289"/>
                </a:cubicBezTo>
                <a:cubicBezTo>
                  <a:pt x="3069409" y="2669154"/>
                  <a:pt x="2788370" y="2949931"/>
                  <a:pt x="2429519" y="3009330"/>
                </a:cubicBezTo>
                <a:lnTo>
                  <a:pt x="2429403" y="3010478"/>
                </a:lnTo>
                <a:cubicBezTo>
                  <a:pt x="2424092" y="3011489"/>
                  <a:pt x="2418763" y="3012437"/>
                  <a:pt x="2413186" y="3012018"/>
                </a:cubicBezTo>
                <a:cubicBezTo>
                  <a:pt x="2382014" y="3017572"/>
                  <a:pt x="2350134" y="3020553"/>
                  <a:pt x="2317760" y="3021080"/>
                </a:cubicBezTo>
                <a:lnTo>
                  <a:pt x="2300641" y="3022706"/>
                </a:lnTo>
                <a:lnTo>
                  <a:pt x="2300615" y="3022211"/>
                </a:lnTo>
                <a:lnTo>
                  <a:pt x="2300116" y="3022244"/>
                </a:lnTo>
                <a:cubicBezTo>
                  <a:pt x="2299550" y="3018442"/>
                  <a:pt x="2299523" y="3014626"/>
                  <a:pt x="2299523" y="3010804"/>
                </a:cubicBezTo>
                <a:close/>
                <a:moveTo>
                  <a:pt x="2299523" y="3058630"/>
                </a:moveTo>
                <a:lnTo>
                  <a:pt x="2300117" y="3047280"/>
                </a:lnTo>
                <a:lnTo>
                  <a:pt x="2300615" y="3047312"/>
                </a:lnTo>
                <a:lnTo>
                  <a:pt x="2300641" y="3046822"/>
                </a:lnTo>
                <a:lnTo>
                  <a:pt x="2317729" y="3048432"/>
                </a:lnTo>
                <a:cubicBezTo>
                  <a:pt x="2350114" y="3048955"/>
                  <a:pt x="2382007" y="3051913"/>
                  <a:pt x="2413190" y="3057426"/>
                </a:cubicBezTo>
                <a:cubicBezTo>
                  <a:pt x="2418766" y="3057010"/>
                  <a:pt x="2424094" y="3057951"/>
                  <a:pt x="2429403" y="3058953"/>
                </a:cubicBezTo>
                <a:lnTo>
                  <a:pt x="2429520" y="3060092"/>
                </a:lnTo>
                <a:cubicBezTo>
                  <a:pt x="2788370" y="3119024"/>
                  <a:pt x="3069409" y="3397595"/>
                  <a:pt x="3119686" y="3747690"/>
                </a:cubicBezTo>
                <a:cubicBezTo>
                  <a:pt x="3119853" y="3747743"/>
                  <a:pt x="3120023" y="3747748"/>
                  <a:pt x="3120191" y="3747753"/>
                </a:cubicBezTo>
                <a:lnTo>
                  <a:pt x="3120732" y="3754390"/>
                </a:lnTo>
                <a:cubicBezTo>
                  <a:pt x="3125788" y="3784397"/>
                  <a:pt x="3128238" y="3815039"/>
                  <a:pt x="3128196" y="3846121"/>
                </a:cubicBezTo>
                <a:cubicBezTo>
                  <a:pt x="3129508" y="3851707"/>
                  <a:pt x="3129566" y="3857331"/>
                  <a:pt x="3129566" y="3862969"/>
                </a:cubicBezTo>
                <a:cubicBezTo>
                  <a:pt x="3129566" y="3866761"/>
                  <a:pt x="3129539" y="3870547"/>
                  <a:pt x="3128973" y="3874319"/>
                </a:cubicBezTo>
                <a:lnTo>
                  <a:pt x="3128474" y="3874286"/>
                </a:lnTo>
                <a:lnTo>
                  <a:pt x="3128448" y="3874777"/>
                </a:lnTo>
                <a:lnTo>
                  <a:pt x="3111330" y="3873164"/>
                </a:lnTo>
                <a:cubicBezTo>
                  <a:pt x="3078956" y="3872641"/>
                  <a:pt x="3047075" y="3869683"/>
                  <a:pt x="3015903" y="3864173"/>
                </a:cubicBezTo>
                <a:cubicBezTo>
                  <a:pt x="3010326" y="3864589"/>
                  <a:pt x="3004997" y="3863648"/>
                  <a:pt x="2999687" y="3862645"/>
                </a:cubicBezTo>
                <a:lnTo>
                  <a:pt x="2999571" y="3861506"/>
                </a:lnTo>
                <a:cubicBezTo>
                  <a:pt x="2640719" y="3802574"/>
                  <a:pt x="2359680" y="3524002"/>
                  <a:pt x="2309405" y="3173908"/>
                </a:cubicBezTo>
                <a:cubicBezTo>
                  <a:pt x="2309237" y="3173856"/>
                  <a:pt x="2309069" y="3173851"/>
                  <a:pt x="2308899" y="3173846"/>
                </a:cubicBezTo>
                <a:lnTo>
                  <a:pt x="2308361" y="3167222"/>
                </a:lnTo>
                <a:cubicBezTo>
                  <a:pt x="2303302" y="3137210"/>
                  <a:pt x="2300852" y="3106561"/>
                  <a:pt x="2300894" y="3075472"/>
                </a:cubicBezTo>
                <a:cubicBezTo>
                  <a:pt x="2299582" y="3069889"/>
                  <a:pt x="2299523" y="3064266"/>
                  <a:pt x="2299523" y="3058630"/>
                </a:cubicBezTo>
                <a:close/>
                <a:moveTo>
                  <a:pt x="1601297" y="636203"/>
                </a:moveTo>
                <a:cubicBezTo>
                  <a:pt x="1654573" y="907109"/>
                  <a:pt x="1869416" y="1121906"/>
                  <a:pt x="2144606" y="1181049"/>
                </a:cubicBezTo>
                <a:cubicBezTo>
                  <a:pt x="2091331" y="910143"/>
                  <a:pt x="1876487" y="695346"/>
                  <a:pt x="1601297" y="636203"/>
                </a:cubicBezTo>
                <a:close/>
                <a:moveTo>
                  <a:pt x="1601297" y="2333028"/>
                </a:moveTo>
                <a:cubicBezTo>
                  <a:pt x="1654573" y="2603934"/>
                  <a:pt x="1869416" y="2818731"/>
                  <a:pt x="2144606" y="2877874"/>
                </a:cubicBezTo>
                <a:cubicBezTo>
                  <a:pt x="2091331" y="2606968"/>
                  <a:pt x="1876487" y="2392171"/>
                  <a:pt x="1601297" y="2333028"/>
                </a:cubicBezTo>
                <a:close/>
                <a:moveTo>
                  <a:pt x="1601295" y="2034258"/>
                </a:moveTo>
                <a:cubicBezTo>
                  <a:pt x="1876485" y="1975579"/>
                  <a:pt x="2091328" y="1762469"/>
                  <a:pt x="2144604" y="1493690"/>
                </a:cubicBezTo>
                <a:cubicBezTo>
                  <a:pt x="1869414" y="1552369"/>
                  <a:pt x="1654570" y="1765479"/>
                  <a:pt x="1601295" y="2034258"/>
                </a:cubicBezTo>
                <a:close/>
                <a:moveTo>
                  <a:pt x="1601295" y="3731083"/>
                </a:moveTo>
                <a:cubicBezTo>
                  <a:pt x="1876485" y="3672404"/>
                  <a:pt x="2091328" y="3459294"/>
                  <a:pt x="2144604" y="3190516"/>
                </a:cubicBezTo>
                <a:cubicBezTo>
                  <a:pt x="1869414" y="3249194"/>
                  <a:pt x="1654570" y="3462304"/>
                  <a:pt x="1601295" y="3731083"/>
                </a:cubicBezTo>
                <a:close/>
                <a:moveTo>
                  <a:pt x="1457930" y="503273"/>
                </a:moveTo>
                <a:lnTo>
                  <a:pt x="1458524" y="491833"/>
                </a:lnTo>
                <a:lnTo>
                  <a:pt x="1459022" y="491866"/>
                </a:lnTo>
                <a:lnTo>
                  <a:pt x="1459048" y="491372"/>
                </a:lnTo>
                <a:lnTo>
                  <a:pt x="1476135" y="492995"/>
                </a:lnTo>
                <a:cubicBezTo>
                  <a:pt x="1508521" y="493522"/>
                  <a:pt x="1540413" y="496503"/>
                  <a:pt x="1571597" y="502060"/>
                </a:cubicBezTo>
                <a:cubicBezTo>
                  <a:pt x="1577173" y="501641"/>
                  <a:pt x="1582501" y="502589"/>
                  <a:pt x="1587809" y="503599"/>
                </a:cubicBezTo>
                <a:lnTo>
                  <a:pt x="1587926" y="504747"/>
                </a:lnTo>
                <a:cubicBezTo>
                  <a:pt x="1946777" y="564145"/>
                  <a:pt x="2227816" y="844922"/>
                  <a:pt x="2278092" y="1197788"/>
                </a:cubicBezTo>
                <a:cubicBezTo>
                  <a:pt x="2278260" y="1197841"/>
                  <a:pt x="2278429" y="1197846"/>
                  <a:pt x="2278598" y="1197851"/>
                </a:cubicBezTo>
                <a:lnTo>
                  <a:pt x="2279138" y="1204541"/>
                </a:lnTo>
                <a:cubicBezTo>
                  <a:pt x="2284195" y="1234785"/>
                  <a:pt x="2286644" y="1265670"/>
                  <a:pt x="2286602" y="1296998"/>
                </a:cubicBezTo>
                <a:cubicBezTo>
                  <a:pt x="2287914" y="1302628"/>
                  <a:pt x="2287973" y="1308297"/>
                  <a:pt x="2287973" y="1313979"/>
                </a:cubicBezTo>
                <a:cubicBezTo>
                  <a:pt x="2287973" y="1317801"/>
                  <a:pt x="2287946" y="1321617"/>
                  <a:pt x="2287380" y="1325419"/>
                </a:cubicBezTo>
                <a:lnTo>
                  <a:pt x="2286881" y="1325386"/>
                </a:lnTo>
                <a:lnTo>
                  <a:pt x="2286855" y="1325881"/>
                </a:lnTo>
                <a:lnTo>
                  <a:pt x="2269736" y="1324255"/>
                </a:lnTo>
                <a:cubicBezTo>
                  <a:pt x="2237362" y="1323728"/>
                  <a:pt x="2205482" y="1320747"/>
                  <a:pt x="2174310" y="1315193"/>
                </a:cubicBezTo>
                <a:cubicBezTo>
                  <a:pt x="2168733" y="1315612"/>
                  <a:pt x="2163404" y="1314664"/>
                  <a:pt x="2158093" y="1313653"/>
                </a:cubicBezTo>
                <a:lnTo>
                  <a:pt x="2157977" y="1312505"/>
                </a:lnTo>
                <a:cubicBezTo>
                  <a:pt x="1799126" y="1253106"/>
                  <a:pt x="1518087" y="972329"/>
                  <a:pt x="1467811" y="619464"/>
                </a:cubicBezTo>
                <a:cubicBezTo>
                  <a:pt x="1467644" y="619411"/>
                  <a:pt x="1467475" y="619406"/>
                  <a:pt x="1467306" y="619401"/>
                </a:cubicBezTo>
                <a:lnTo>
                  <a:pt x="1466767" y="612725"/>
                </a:lnTo>
                <a:cubicBezTo>
                  <a:pt x="1461709" y="582475"/>
                  <a:pt x="1459258" y="551584"/>
                  <a:pt x="1459300" y="520249"/>
                </a:cubicBezTo>
                <a:cubicBezTo>
                  <a:pt x="1457988" y="514621"/>
                  <a:pt x="1457930" y="508954"/>
                  <a:pt x="1457930" y="503273"/>
                </a:cubicBezTo>
                <a:close/>
                <a:moveTo>
                  <a:pt x="1457930" y="2200098"/>
                </a:moveTo>
                <a:lnTo>
                  <a:pt x="1458524" y="2188658"/>
                </a:lnTo>
                <a:lnTo>
                  <a:pt x="1459022" y="2188691"/>
                </a:lnTo>
                <a:lnTo>
                  <a:pt x="1459048" y="2188197"/>
                </a:lnTo>
                <a:lnTo>
                  <a:pt x="1476135" y="2189820"/>
                </a:lnTo>
                <a:cubicBezTo>
                  <a:pt x="1508521" y="2190347"/>
                  <a:pt x="1540413" y="2193328"/>
                  <a:pt x="1571597" y="2198885"/>
                </a:cubicBezTo>
                <a:cubicBezTo>
                  <a:pt x="1577173" y="2198466"/>
                  <a:pt x="1582501" y="2199414"/>
                  <a:pt x="1587809" y="2200424"/>
                </a:cubicBezTo>
                <a:lnTo>
                  <a:pt x="1587926" y="2201572"/>
                </a:lnTo>
                <a:cubicBezTo>
                  <a:pt x="1946777" y="2260970"/>
                  <a:pt x="2227816" y="2541747"/>
                  <a:pt x="2278092" y="2894613"/>
                </a:cubicBezTo>
                <a:cubicBezTo>
                  <a:pt x="2278260" y="2894666"/>
                  <a:pt x="2278429" y="2894671"/>
                  <a:pt x="2278598" y="2894676"/>
                </a:cubicBezTo>
                <a:lnTo>
                  <a:pt x="2279138" y="2901366"/>
                </a:lnTo>
                <a:cubicBezTo>
                  <a:pt x="2284195" y="2931610"/>
                  <a:pt x="2286644" y="2962495"/>
                  <a:pt x="2286602" y="2993823"/>
                </a:cubicBezTo>
                <a:cubicBezTo>
                  <a:pt x="2287914" y="2999453"/>
                  <a:pt x="2287973" y="3005122"/>
                  <a:pt x="2287973" y="3010804"/>
                </a:cubicBezTo>
                <a:cubicBezTo>
                  <a:pt x="2287973" y="3014626"/>
                  <a:pt x="2287946" y="3018442"/>
                  <a:pt x="2287380" y="3022244"/>
                </a:cubicBezTo>
                <a:lnTo>
                  <a:pt x="2286881" y="3022211"/>
                </a:lnTo>
                <a:lnTo>
                  <a:pt x="2286855" y="3022706"/>
                </a:lnTo>
                <a:lnTo>
                  <a:pt x="2269736" y="3021080"/>
                </a:lnTo>
                <a:cubicBezTo>
                  <a:pt x="2237362" y="3020553"/>
                  <a:pt x="2205482" y="3017572"/>
                  <a:pt x="2174310" y="3012018"/>
                </a:cubicBezTo>
                <a:cubicBezTo>
                  <a:pt x="2168733" y="3012437"/>
                  <a:pt x="2163404" y="3011489"/>
                  <a:pt x="2158093" y="3010478"/>
                </a:cubicBezTo>
                <a:lnTo>
                  <a:pt x="2157977" y="3009330"/>
                </a:lnTo>
                <a:cubicBezTo>
                  <a:pt x="1799126" y="2949931"/>
                  <a:pt x="1518087" y="2669154"/>
                  <a:pt x="1467811" y="2316289"/>
                </a:cubicBezTo>
                <a:cubicBezTo>
                  <a:pt x="1467644" y="2316236"/>
                  <a:pt x="1467475" y="2316231"/>
                  <a:pt x="1467306" y="2316226"/>
                </a:cubicBezTo>
                <a:lnTo>
                  <a:pt x="1466767" y="2309550"/>
                </a:lnTo>
                <a:cubicBezTo>
                  <a:pt x="1461709" y="2279300"/>
                  <a:pt x="1459258" y="2248409"/>
                  <a:pt x="1459300" y="2217074"/>
                </a:cubicBezTo>
                <a:cubicBezTo>
                  <a:pt x="1457988" y="2211446"/>
                  <a:pt x="1457930" y="2205779"/>
                  <a:pt x="1457930" y="2200098"/>
                </a:cubicBezTo>
                <a:close/>
                <a:moveTo>
                  <a:pt x="1457930" y="3896923"/>
                </a:moveTo>
                <a:lnTo>
                  <a:pt x="1458524" y="3885483"/>
                </a:lnTo>
                <a:lnTo>
                  <a:pt x="1459022" y="3885516"/>
                </a:lnTo>
                <a:lnTo>
                  <a:pt x="1459048" y="3885022"/>
                </a:lnTo>
                <a:lnTo>
                  <a:pt x="1476135" y="3886645"/>
                </a:lnTo>
                <a:cubicBezTo>
                  <a:pt x="1508521" y="3887172"/>
                  <a:pt x="1540413" y="3890153"/>
                  <a:pt x="1571597" y="3895710"/>
                </a:cubicBezTo>
                <a:cubicBezTo>
                  <a:pt x="1577173" y="3895291"/>
                  <a:pt x="1582501" y="3896239"/>
                  <a:pt x="1587809" y="3897249"/>
                </a:cubicBezTo>
                <a:lnTo>
                  <a:pt x="1587926" y="3898397"/>
                </a:lnTo>
                <a:cubicBezTo>
                  <a:pt x="1821986" y="3937139"/>
                  <a:pt x="2022942" y="4070062"/>
                  <a:pt x="2148179" y="4255797"/>
                </a:cubicBezTo>
                <a:lnTo>
                  <a:pt x="2176624" y="4305008"/>
                </a:lnTo>
                <a:lnTo>
                  <a:pt x="2025574" y="4305008"/>
                </a:lnTo>
                <a:lnTo>
                  <a:pt x="1973451" y="4241205"/>
                </a:lnTo>
                <a:cubicBezTo>
                  <a:pt x="1876755" y="4136681"/>
                  <a:pt x="1747549" y="4061285"/>
                  <a:pt x="1601297" y="4029853"/>
                </a:cubicBezTo>
                <a:cubicBezTo>
                  <a:pt x="1618544" y="4117553"/>
                  <a:pt x="1652724" y="4199373"/>
                  <a:pt x="1700478" y="4271827"/>
                </a:cubicBezTo>
                <a:lnTo>
                  <a:pt x="1727160" y="4305008"/>
                </a:lnTo>
                <a:lnTo>
                  <a:pt x="1573050" y="4305008"/>
                </a:lnTo>
                <a:lnTo>
                  <a:pt x="1542929" y="4254710"/>
                </a:lnTo>
                <a:cubicBezTo>
                  <a:pt x="1505726" y="4179889"/>
                  <a:pt x="1479994" y="4098618"/>
                  <a:pt x="1467811" y="4013114"/>
                </a:cubicBezTo>
                <a:cubicBezTo>
                  <a:pt x="1467644" y="4013061"/>
                  <a:pt x="1467475" y="4013056"/>
                  <a:pt x="1467306" y="4013051"/>
                </a:cubicBezTo>
                <a:lnTo>
                  <a:pt x="1466767" y="4006375"/>
                </a:lnTo>
                <a:cubicBezTo>
                  <a:pt x="1461709" y="3976125"/>
                  <a:pt x="1459258" y="3945234"/>
                  <a:pt x="1459300" y="3913899"/>
                </a:cubicBezTo>
                <a:cubicBezTo>
                  <a:pt x="1457988" y="3908271"/>
                  <a:pt x="1457930" y="3902604"/>
                  <a:pt x="1457930" y="3896923"/>
                </a:cubicBezTo>
                <a:close/>
                <a:moveTo>
                  <a:pt x="1457928" y="469318"/>
                </a:moveTo>
                <a:cubicBezTo>
                  <a:pt x="1457928" y="463681"/>
                  <a:pt x="1457986" y="458057"/>
                  <a:pt x="1459298" y="452471"/>
                </a:cubicBezTo>
                <a:cubicBezTo>
                  <a:pt x="1459256" y="421389"/>
                  <a:pt x="1461706" y="390746"/>
                  <a:pt x="1466762" y="360740"/>
                </a:cubicBezTo>
                <a:lnTo>
                  <a:pt x="1467303" y="354103"/>
                </a:lnTo>
                <a:cubicBezTo>
                  <a:pt x="1467471" y="354098"/>
                  <a:pt x="1467641" y="354093"/>
                  <a:pt x="1467808" y="354040"/>
                </a:cubicBezTo>
                <a:cubicBezTo>
                  <a:pt x="1480960" y="262463"/>
                  <a:pt x="1509901" y="175780"/>
                  <a:pt x="1552022" y="96778"/>
                </a:cubicBezTo>
                <a:lnTo>
                  <a:pt x="1614656" y="0"/>
                </a:lnTo>
                <a:lnTo>
                  <a:pt x="1783031" y="0"/>
                </a:lnTo>
                <a:lnTo>
                  <a:pt x="1714803" y="76659"/>
                </a:lnTo>
                <a:cubicBezTo>
                  <a:pt x="1659536" y="153496"/>
                  <a:pt x="1620221" y="241952"/>
                  <a:pt x="1601295" y="337433"/>
                </a:cubicBezTo>
                <a:cubicBezTo>
                  <a:pt x="1784335" y="298404"/>
                  <a:pt x="1940676" y="191052"/>
                  <a:pt x="2040269" y="44350"/>
                </a:cubicBezTo>
                <a:lnTo>
                  <a:pt x="2062497" y="0"/>
                </a:lnTo>
                <a:lnTo>
                  <a:pt x="2211135" y="0"/>
                </a:lnTo>
                <a:lnTo>
                  <a:pt x="2159296" y="95636"/>
                </a:lnTo>
                <a:cubicBezTo>
                  <a:pt x="2035522" y="289169"/>
                  <a:pt x="1829330" y="428211"/>
                  <a:pt x="1587923" y="467856"/>
                </a:cubicBezTo>
                <a:lnTo>
                  <a:pt x="1587807" y="468995"/>
                </a:lnTo>
                <a:cubicBezTo>
                  <a:pt x="1582497" y="469998"/>
                  <a:pt x="1577168" y="470939"/>
                  <a:pt x="1571591" y="470523"/>
                </a:cubicBezTo>
                <a:cubicBezTo>
                  <a:pt x="1540419" y="476033"/>
                  <a:pt x="1508538" y="478991"/>
                  <a:pt x="1476164" y="479514"/>
                </a:cubicBezTo>
                <a:lnTo>
                  <a:pt x="1459046" y="481127"/>
                </a:lnTo>
                <a:lnTo>
                  <a:pt x="1459020" y="480636"/>
                </a:lnTo>
                <a:lnTo>
                  <a:pt x="1458521" y="480669"/>
                </a:lnTo>
                <a:cubicBezTo>
                  <a:pt x="1457955" y="476896"/>
                  <a:pt x="1457928" y="473110"/>
                  <a:pt x="1457928" y="469318"/>
                </a:cubicBezTo>
                <a:close/>
                <a:moveTo>
                  <a:pt x="1457928" y="2166144"/>
                </a:moveTo>
                <a:cubicBezTo>
                  <a:pt x="1457928" y="2160506"/>
                  <a:pt x="1457986" y="2154882"/>
                  <a:pt x="1459298" y="2149296"/>
                </a:cubicBezTo>
                <a:cubicBezTo>
                  <a:pt x="1459256" y="2118214"/>
                  <a:pt x="1461706" y="2087572"/>
                  <a:pt x="1466762" y="2057565"/>
                </a:cubicBezTo>
                <a:lnTo>
                  <a:pt x="1467303" y="2050928"/>
                </a:lnTo>
                <a:cubicBezTo>
                  <a:pt x="1467471" y="2050923"/>
                  <a:pt x="1467641" y="2050918"/>
                  <a:pt x="1467808" y="2050865"/>
                </a:cubicBezTo>
                <a:cubicBezTo>
                  <a:pt x="1518085" y="1700770"/>
                  <a:pt x="1799124" y="1422199"/>
                  <a:pt x="2157974" y="1363267"/>
                </a:cubicBezTo>
                <a:lnTo>
                  <a:pt x="2158091" y="1362128"/>
                </a:lnTo>
                <a:cubicBezTo>
                  <a:pt x="2163400" y="1361126"/>
                  <a:pt x="2168728" y="1360185"/>
                  <a:pt x="2174304" y="1360601"/>
                </a:cubicBezTo>
                <a:cubicBezTo>
                  <a:pt x="2205487" y="1355088"/>
                  <a:pt x="2237380" y="1352130"/>
                  <a:pt x="2269765" y="1351607"/>
                </a:cubicBezTo>
                <a:lnTo>
                  <a:pt x="2286853" y="1349997"/>
                </a:lnTo>
                <a:lnTo>
                  <a:pt x="2286879" y="1350487"/>
                </a:lnTo>
                <a:lnTo>
                  <a:pt x="2287377" y="1350455"/>
                </a:lnTo>
                <a:lnTo>
                  <a:pt x="2287971" y="1361805"/>
                </a:lnTo>
                <a:cubicBezTo>
                  <a:pt x="2287971" y="1367441"/>
                  <a:pt x="2287912" y="1373063"/>
                  <a:pt x="2286600" y="1378647"/>
                </a:cubicBezTo>
                <a:cubicBezTo>
                  <a:pt x="2286642" y="1409736"/>
                  <a:pt x="2284192" y="1440385"/>
                  <a:pt x="2279133" y="1470397"/>
                </a:cubicBezTo>
                <a:lnTo>
                  <a:pt x="2278595" y="1477021"/>
                </a:lnTo>
                <a:cubicBezTo>
                  <a:pt x="2278425" y="1477026"/>
                  <a:pt x="2278257" y="1477030"/>
                  <a:pt x="2278089" y="1477083"/>
                </a:cubicBezTo>
                <a:cubicBezTo>
                  <a:pt x="2227814" y="1827177"/>
                  <a:pt x="1946775" y="2105749"/>
                  <a:pt x="1587923" y="2164681"/>
                </a:cubicBezTo>
                <a:lnTo>
                  <a:pt x="1587807" y="2165820"/>
                </a:lnTo>
                <a:cubicBezTo>
                  <a:pt x="1582497" y="2166823"/>
                  <a:pt x="1577168" y="2167764"/>
                  <a:pt x="1571591" y="2167348"/>
                </a:cubicBezTo>
                <a:cubicBezTo>
                  <a:pt x="1540419" y="2172858"/>
                  <a:pt x="1508538" y="2175816"/>
                  <a:pt x="1476164" y="2176339"/>
                </a:cubicBezTo>
                <a:lnTo>
                  <a:pt x="1459046" y="2177952"/>
                </a:lnTo>
                <a:lnTo>
                  <a:pt x="1459020" y="2177461"/>
                </a:lnTo>
                <a:lnTo>
                  <a:pt x="1458521" y="2177494"/>
                </a:lnTo>
                <a:cubicBezTo>
                  <a:pt x="1457955" y="2173722"/>
                  <a:pt x="1457928" y="2169936"/>
                  <a:pt x="1457928" y="2166144"/>
                </a:cubicBezTo>
                <a:close/>
                <a:moveTo>
                  <a:pt x="1457928" y="3862969"/>
                </a:moveTo>
                <a:cubicBezTo>
                  <a:pt x="1457928" y="3857331"/>
                  <a:pt x="1457986" y="3851707"/>
                  <a:pt x="1459298" y="3846121"/>
                </a:cubicBezTo>
                <a:cubicBezTo>
                  <a:pt x="1459256" y="3815039"/>
                  <a:pt x="1461706" y="3784397"/>
                  <a:pt x="1466762" y="3754390"/>
                </a:cubicBezTo>
                <a:lnTo>
                  <a:pt x="1467303" y="3747753"/>
                </a:lnTo>
                <a:cubicBezTo>
                  <a:pt x="1467471" y="3747748"/>
                  <a:pt x="1467641" y="3747743"/>
                  <a:pt x="1467808" y="3747690"/>
                </a:cubicBezTo>
                <a:cubicBezTo>
                  <a:pt x="1518085" y="3397595"/>
                  <a:pt x="1799124" y="3119024"/>
                  <a:pt x="2157974" y="3060092"/>
                </a:cubicBezTo>
                <a:lnTo>
                  <a:pt x="2158091" y="3058953"/>
                </a:lnTo>
                <a:cubicBezTo>
                  <a:pt x="2163400" y="3057951"/>
                  <a:pt x="2168728" y="3057010"/>
                  <a:pt x="2174304" y="3057426"/>
                </a:cubicBezTo>
                <a:cubicBezTo>
                  <a:pt x="2205487" y="3051913"/>
                  <a:pt x="2237380" y="3048955"/>
                  <a:pt x="2269765" y="3048432"/>
                </a:cubicBezTo>
                <a:lnTo>
                  <a:pt x="2286853" y="3046822"/>
                </a:lnTo>
                <a:lnTo>
                  <a:pt x="2286879" y="3047312"/>
                </a:lnTo>
                <a:lnTo>
                  <a:pt x="2287377" y="3047280"/>
                </a:lnTo>
                <a:lnTo>
                  <a:pt x="2287971" y="3058630"/>
                </a:lnTo>
                <a:cubicBezTo>
                  <a:pt x="2287971" y="3064266"/>
                  <a:pt x="2287912" y="3069889"/>
                  <a:pt x="2286600" y="3075472"/>
                </a:cubicBezTo>
                <a:cubicBezTo>
                  <a:pt x="2286642" y="3106561"/>
                  <a:pt x="2284192" y="3137210"/>
                  <a:pt x="2279133" y="3167222"/>
                </a:cubicBezTo>
                <a:lnTo>
                  <a:pt x="2278595" y="3173846"/>
                </a:lnTo>
                <a:cubicBezTo>
                  <a:pt x="2278425" y="3173851"/>
                  <a:pt x="2278257" y="3173856"/>
                  <a:pt x="2278089" y="3173908"/>
                </a:cubicBezTo>
                <a:cubicBezTo>
                  <a:pt x="2227814" y="3524002"/>
                  <a:pt x="1946775" y="3802574"/>
                  <a:pt x="1587923" y="3861506"/>
                </a:cubicBezTo>
                <a:lnTo>
                  <a:pt x="1587807" y="3862645"/>
                </a:lnTo>
                <a:cubicBezTo>
                  <a:pt x="1582497" y="3863648"/>
                  <a:pt x="1577168" y="3864589"/>
                  <a:pt x="1571591" y="3864173"/>
                </a:cubicBezTo>
                <a:cubicBezTo>
                  <a:pt x="1540419" y="3869683"/>
                  <a:pt x="1508538" y="3872641"/>
                  <a:pt x="1476164" y="3873164"/>
                </a:cubicBezTo>
                <a:lnTo>
                  <a:pt x="1459046" y="3874777"/>
                </a:lnTo>
                <a:lnTo>
                  <a:pt x="1459020" y="3874286"/>
                </a:lnTo>
                <a:lnTo>
                  <a:pt x="1458521" y="3874319"/>
                </a:lnTo>
                <a:cubicBezTo>
                  <a:pt x="1457955" y="3870547"/>
                  <a:pt x="1457928" y="3866761"/>
                  <a:pt x="1457928" y="3862969"/>
                </a:cubicBezTo>
                <a:close/>
                <a:moveTo>
                  <a:pt x="750739" y="1181049"/>
                </a:moveTo>
                <a:cubicBezTo>
                  <a:pt x="1025929" y="1121906"/>
                  <a:pt x="1240772" y="907109"/>
                  <a:pt x="1294048" y="636203"/>
                </a:cubicBezTo>
                <a:cubicBezTo>
                  <a:pt x="1018858" y="695346"/>
                  <a:pt x="804014" y="910143"/>
                  <a:pt x="750739" y="1181049"/>
                </a:cubicBezTo>
                <a:close/>
                <a:moveTo>
                  <a:pt x="750739" y="1493690"/>
                </a:moveTo>
                <a:cubicBezTo>
                  <a:pt x="804015" y="1762469"/>
                  <a:pt x="1018858" y="1975579"/>
                  <a:pt x="1294048" y="2034258"/>
                </a:cubicBezTo>
                <a:cubicBezTo>
                  <a:pt x="1240773" y="1765479"/>
                  <a:pt x="1025929" y="1552369"/>
                  <a:pt x="750739" y="1493690"/>
                </a:cubicBezTo>
                <a:close/>
                <a:moveTo>
                  <a:pt x="750739" y="2877874"/>
                </a:moveTo>
                <a:cubicBezTo>
                  <a:pt x="1025929" y="2818731"/>
                  <a:pt x="1240772" y="2603934"/>
                  <a:pt x="1294048" y="2333028"/>
                </a:cubicBezTo>
                <a:cubicBezTo>
                  <a:pt x="1018858" y="2392171"/>
                  <a:pt x="804014" y="2606968"/>
                  <a:pt x="750739" y="2877874"/>
                </a:cubicBezTo>
                <a:close/>
                <a:moveTo>
                  <a:pt x="750739" y="3190516"/>
                </a:moveTo>
                <a:cubicBezTo>
                  <a:pt x="804015" y="3459294"/>
                  <a:pt x="1018858" y="3672404"/>
                  <a:pt x="1294048" y="3731083"/>
                </a:cubicBezTo>
                <a:cubicBezTo>
                  <a:pt x="1240773" y="3462304"/>
                  <a:pt x="1025929" y="3249194"/>
                  <a:pt x="750739" y="3190516"/>
                </a:cubicBezTo>
                <a:close/>
                <a:moveTo>
                  <a:pt x="718720" y="4305008"/>
                </a:moveTo>
                <a:lnTo>
                  <a:pt x="747165" y="4255797"/>
                </a:lnTo>
                <a:cubicBezTo>
                  <a:pt x="872402" y="4070062"/>
                  <a:pt x="1073359" y="3937139"/>
                  <a:pt x="1307418" y="3898397"/>
                </a:cubicBezTo>
                <a:lnTo>
                  <a:pt x="1307535" y="3897249"/>
                </a:lnTo>
                <a:cubicBezTo>
                  <a:pt x="1312844" y="3896239"/>
                  <a:pt x="1318172" y="3895291"/>
                  <a:pt x="1323748" y="3895710"/>
                </a:cubicBezTo>
                <a:cubicBezTo>
                  <a:pt x="1354931" y="3890153"/>
                  <a:pt x="1386824" y="3887172"/>
                  <a:pt x="1419209" y="3886645"/>
                </a:cubicBezTo>
                <a:lnTo>
                  <a:pt x="1436297" y="3885022"/>
                </a:lnTo>
                <a:lnTo>
                  <a:pt x="1436323" y="3885516"/>
                </a:lnTo>
                <a:lnTo>
                  <a:pt x="1436821" y="3885483"/>
                </a:lnTo>
                <a:lnTo>
                  <a:pt x="1437415" y="3896923"/>
                </a:lnTo>
                <a:cubicBezTo>
                  <a:pt x="1437415" y="3902604"/>
                  <a:pt x="1437356" y="3908271"/>
                  <a:pt x="1436044" y="3913899"/>
                </a:cubicBezTo>
                <a:cubicBezTo>
                  <a:pt x="1436086" y="3945234"/>
                  <a:pt x="1433636" y="3976125"/>
                  <a:pt x="1428577" y="4006375"/>
                </a:cubicBezTo>
                <a:lnTo>
                  <a:pt x="1428039" y="4013051"/>
                </a:lnTo>
                <a:cubicBezTo>
                  <a:pt x="1427869" y="4013056"/>
                  <a:pt x="1427701" y="4013061"/>
                  <a:pt x="1427533" y="4013114"/>
                </a:cubicBezTo>
                <a:cubicBezTo>
                  <a:pt x="1415351" y="4098618"/>
                  <a:pt x="1389619" y="4179889"/>
                  <a:pt x="1352416" y="4254710"/>
                </a:cubicBezTo>
                <a:lnTo>
                  <a:pt x="1322295" y="4305008"/>
                </a:lnTo>
                <a:lnTo>
                  <a:pt x="1168185" y="4305008"/>
                </a:lnTo>
                <a:lnTo>
                  <a:pt x="1194867" y="4271827"/>
                </a:lnTo>
                <a:cubicBezTo>
                  <a:pt x="1242622" y="4199373"/>
                  <a:pt x="1276801" y="4117553"/>
                  <a:pt x="1294048" y="4029853"/>
                </a:cubicBezTo>
                <a:cubicBezTo>
                  <a:pt x="1147796" y="4061285"/>
                  <a:pt x="1018589" y="4136681"/>
                  <a:pt x="921894" y="4241205"/>
                </a:cubicBezTo>
                <a:lnTo>
                  <a:pt x="869771" y="4305008"/>
                </a:lnTo>
                <a:close/>
                <a:moveTo>
                  <a:pt x="684209" y="0"/>
                </a:moveTo>
                <a:lnTo>
                  <a:pt x="832847" y="0"/>
                </a:lnTo>
                <a:lnTo>
                  <a:pt x="855075" y="44350"/>
                </a:lnTo>
                <a:cubicBezTo>
                  <a:pt x="954668" y="191053"/>
                  <a:pt x="1111009" y="298404"/>
                  <a:pt x="1294048" y="337433"/>
                </a:cubicBezTo>
                <a:cubicBezTo>
                  <a:pt x="1275123" y="241952"/>
                  <a:pt x="1235808" y="153496"/>
                  <a:pt x="1180541" y="76659"/>
                </a:cubicBezTo>
                <a:lnTo>
                  <a:pt x="1112313" y="0"/>
                </a:lnTo>
                <a:lnTo>
                  <a:pt x="1280688" y="0"/>
                </a:lnTo>
                <a:lnTo>
                  <a:pt x="1343322" y="96778"/>
                </a:lnTo>
                <a:cubicBezTo>
                  <a:pt x="1385443" y="175780"/>
                  <a:pt x="1414383" y="262463"/>
                  <a:pt x="1427534" y="354040"/>
                </a:cubicBezTo>
                <a:cubicBezTo>
                  <a:pt x="1427702" y="354093"/>
                  <a:pt x="1427871" y="354098"/>
                  <a:pt x="1428040" y="354102"/>
                </a:cubicBezTo>
                <a:lnTo>
                  <a:pt x="1428580" y="360740"/>
                </a:lnTo>
                <a:cubicBezTo>
                  <a:pt x="1433637" y="390746"/>
                  <a:pt x="1436086" y="421389"/>
                  <a:pt x="1436044" y="452471"/>
                </a:cubicBezTo>
                <a:cubicBezTo>
                  <a:pt x="1437356" y="458057"/>
                  <a:pt x="1437415" y="463681"/>
                  <a:pt x="1437415" y="469318"/>
                </a:cubicBezTo>
                <a:cubicBezTo>
                  <a:pt x="1437415" y="473111"/>
                  <a:pt x="1437388" y="476896"/>
                  <a:pt x="1436822" y="480669"/>
                </a:cubicBezTo>
                <a:lnTo>
                  <a:pt x="1436323" y="480636"/>
                </a:lnTo>
                <a:lnTo>
                  <a:pt x="1436297" y="481127"/>
                </a:lnTo>
                <a:lnTo>
                  <a:pt x="1419178" y="479514"/>
                </a:lnTo>
                <a:cubicBezTo>
                  <a:pt x="1386804" y="478991"/>
                  <a:pt x="1354924" y="476033"/>
                  <a:pt x="1323752" y="470523"/>
                </a:cubicBezTo>
                <a:cubicBezTo>
                  <a:pt x="1318175" y="470939"/>
                  <a:pt x="1312846" y="469998"/>
                  <a:pt x="1307535" y="468995"/>
                </a:cubicBezTo>
                <a:lnTo>
                  <a:pt x="1307419" y="467856"/>
                </a:lnTo>
                <a:cubicBezTo>
                  <a:pt x="1066014" y="428211"/>
                  <a:pt x="859822" y="289169"/>
                  <a:pt x="736048" y="95636"/>
                </a:cubicBezTo>
                <a:close/>
                <a:moveTo>
                  <a:pt x="607372" y="1313979"/>
                </a:moveTo>
                <a:cubicBezTo>
                  <a:pt x="607372" y="1308297"/>
                  <a:pt x="607430" y="1302628"/>
                  <a:pt x="608742" y="1296998"/>
                </a:cubicBezTo>
                <a:cubicBezTo>
                  <a:pt x="608700" y="1265670"/>
                  <a:pt x="611150" y="1234785"/>
                  <a:pt x="616206" y="1204541"/>
                </a:cubicBezTo>
                <a:lnTo>
                  <a:pt x="616747" y="1197851"/>
                </a:lnTo>
                <a:cubicBezTo>
                  <a:pt x="616915" y="1197846"/>
                  <a:pt x="617085" y="1197841"/>
                  <a:pt x="617252" y="1197788"/>
                </a:cubicBezTo>
                <a:cubicBezTo>
                  <a:pt x="667529" y="844922"/>
                  <a:pt x="948568" y="564145"/>
                  <a:pt x="1307418" y="504747"/>
                </a:cubicBezTo>
                <a:lnTo>
                  <a:pt x="1307535" y="503599"/>
                </a:lnTo>
                <a:cubicBezTo>
                  <a:pt x="1312844" y="502589"/>
                  <a:pt x="1318172" y="501641"/>
                  <a:pt x="1323748" y="502060"/>
                </a:cubicBezTo>
                <a:cubicBezTo>
                  <a:pt x="1354931" y="496503"/>
                  <a:pt x="1386824" y="493522"/>
                  <a:pt x="1419209" y="492995"/>
                </a:cubicBezTo>
                <a:lnTo>
                  <a:pt x="1436297" y="491372"/>
                </a:lnTo>
                <a:lnTo>
                  <a:pt x="1436323" y="491866"/>
                </a:lnTo>
                <a:lnTo>
                  <a:pt x="1436821" y="491833"/>
                </a:lnTo>
                <a:lnTo>
                  <a:pt x="1437415" y="503273"/>
                </a:lnTo>
                <a:cubicBezTo>
                  <a:pt x="1437415" y="508954"/>
                  <a:pt x="1437356" y="514621"/>
                  <a:pt x="1436044" y="520249"/>
                </a:cubicBezTo>
                <a:cubicBezTo>
                  <a:pt x="1436086" y="551584"/>
                  <a:pt x="1433636" y="582475"/>
                  <a:pt x="1428577" y="612725"/>
                </a:cubicBezTo>
                <a:lnTo>
                  <a:pt x="1428039" y="619401"/>
                </a:lnTo>
                <a:cubicBezTo>
                  <a:pt x="1427869" y="619406"/>
                  <a:pt x="1427701" y="619411"/>
                  <a:pt x="1427533" y="619464"/>
                </a:cubicBezTo>
                <a:cubicBezTo>
                  <a:pt x="1377258" y="972329"/>
                  <a:pt x="1096219" y="1253106"/>
                  <a:pt x="737367" y="1312505"/>
                </a:cubicBezTo>
                <a:lnTo>
                  <a:pt x="737251" y="1313653"/>
                </a:lnTo>
                <a:cubicBezTo>
                  <a:pt x="731941" y="1314664"/>
                  <a:pt x="726612" y="1315612"/>
                  <a:pt x="721035" y="1315193"/>
                </a:cubicBezTo>
                <a:cubicBezTo>
                  <a:pt x="689863" y="1320747"/>
                  <a:pt x="657982" y="1323728"/>
                  <a:pt x="625608" y="1324255"/>
                </a:cubicBezTo>
                <a:lnTo>
                  <a:pt x="608490" y="1325881"/>
                </a:lnTo>
                <a:lnTo>
                  <a:pt x="608464" y="1325386"/>
                </a:lnTo>
                <a:lnTo>
                  <a:pt x="607965" y="1325419"/>
                </a:lnTo>
                <a:cubicBezTo>
                  <a:pt x="607399" y="1321617"/>
                  <a:pt x="607372" y="1317801"/>
                  <a:pt x="607372" y="1313979"/>
                </a:cubicBezTo>
                <a:close/>
                <a:moveTo>
                  <a:pt x="607372" y="1361805"/>
                </a:moveTo>
                <a:lnTo>
                  <a:pt x="607966" y="1350455"/>
                </a:lnTo>
                <a:lnTo>
                  <a:pt x="608464" y="1350487"/>
                </a:lnTo>
                <a:lnTo>
                  <a:pt x="608490" y="1349997"/>
                </a:lnTo>
                <a:lnTo>
                  <a:pt x="625577" y="1351607"/>
                </a:lnTo>
                <a:cubicBezTo>
                  <a:pt x="657963" y="1352130"/>
                  <a:pt x="689855" y="1355088"/>
                  <a:pt x="721039" y="1360601"/>
                </a:cubicBezTo>
                <a:cubicBezTo>
                  <a:pt x="726615" y="1360185"/>
                  <a:pt x="731943" y="1361126"/>
                  <a:pt x="737251" y="1362128"/>
                </a:cubicBezTo>
                <a:lnTo>
                  <a:pt x="737368" y="1363267"/>
                </a:lnTo>
                <a:cubicBezTo>
                  <a:pt x="1096219" y="1422199"/>
                  <a:pt x="1377258" y="1700770"/>
                  <a:pt x="1427534" y="2050865"/>
                </a:cubicBezTo>
                <a:cubicBezTo>
                  <a:pt x="1427702" y="2050918"/>
                  <a:pt x="1427871" y="2050923"/>
                  <a:pt x="1428040" y="2050928"/>
                </a:cubicBezTo>
                <a:lnTo>
                  <a:pt x="1428580" y="2057565"/>
                </a:lnTo>
                <a:cubicBezTo>
                  <a:pt x="1433637" y="2087572"/>
                  <a:pt x="1436086" y="2118214"/>
                  <a:pt x="1436044" y="2149296"/>
                </a:cubicBezTo>
                <a:cubicBezTo>
                  <a:pt x="1437356" y="2154882"/>
                  <a:pt x="1437415" y="2160506"/>
                  <a:pt x="1437415" y="2166144"/>
                </a:cubicBezTo>
                <a:cubicBezTo>
                  <a:pt x="1437415" y="2169936"/>
                  <a:pt x="1437388" y="2173722"/>
                  <a:pt x="1436822" y="2177494"/>
                </a:cubicBezTo>
                <a:lnTo>
                  <a:pt x="1436323" y="2177461"/>
                </a:lnTo>
                <a:lnTo>
                  <a:pt x="1436297" y="2177952"/>
                </a:lnTo>
                <a:lnTo>
                  <a:pt x="1419178" y="2176339"/>
                </a:lnTo>
                <a:cubicBezTo>
                  <a:pt x="1386804" y="2175816"/>
                  <a:pt x="1354924" y="2172858"/>
                  <a:pt x="1323752" y="2167348"/>
                </a:cubicBezTo>
                <a:cubicBezTo>
                  <a:pt x="1318175" y="2167764"/>
                  <a:pt x="1312846" y="2166823"/>
                  <a:pt x="1307535" y="2165820"/>
                </a:cubicBezTo>
                <a:lnTo>
                  <a:pt x="1307419" y="2164681"/>
                </a:lnTo>
                <a:cubicBezTo>
                  <a:pt x="948568" y="2105749"/>
                  <a:pt x="667529" y="1827177"/>
                  <a:pt x="617253" y="1477083"/>
                </a:cubicBezTo>
                <a:cubicBezTo>
                  <a:pt x="617086" y="1477030"/>
                  <a:pt x="616917" y="1477026"/>
                  <a:pt x="616748" y="1477021"/>
                </a:cubicBezTo>
                <a:lnTo>
                  <a:pt x="616209" y="1470397"/>
                </a:lnTo>
                <a:cubicBezTo>
                  <a:pt x="611151" y="1440385"/>
                  <a:pt x="608700" y="1409736"/>
                  <a:pt x="608742" y="1378647"/>
                </a:cubicBezTo>
                <a:cubicBezTo>
                  <a:pt x="607430" y="1373063"/>
                  <a:pt x="607372" y="1367441"/>
                  <a:pt x="607372" y="1361805"/>
                </a:cubicBezTo>
                <a:close/>
                <a:moveTo>
                  <a:pt x="607372" y="3010804"/>
                </a:moveTo>
                <a:cubicBezTo>
                  <a:pt x="607372" y="3005122"/>
                  <a:pt x="607430" y="2999453"/>
                  <a:pt x="608742" y="2993823"/>
                </a:cubicBezTo>
                <a:cubicBezTo>
                  <a:pt x="608700" y="2962495"/>
                  <a:pt x="611150" y="2931610"/>
                  <a:pt x="616206" y="2901366"/>
                </a:cubicBezTo>
                <a:lnTo>
                  <a:pt x="616747" y="2894676"/>
                </a:lnTo>
                <a:cubicBezTo>
                  <a:pt x="616915" y="2894671"/>
                  <a:pt x="617085" y="2894666"/>
                  <a:pt x="617252" y="2894613"/>
                </a:cubicBezTo>
                <a:cubicBezTo>
                  <a:pt x="667529" y="2541747"/>
                  <a:pt x="948568" y="2260970"/>
                  <a:pt x="1307418" y="2201572"/>
                </a:cubicBezTo>
                <a:lnTo>
                  <a:pt x="1307535" y="2200424"/>
                </a:lnTo>
                <a:cubicBezTo>
                  <a:pt x="1312844" y="2199414"/>
                  <a:pt x="1318172" y="2198466"/>
                  <a:pt x="1323748" y="2198885"/>
                </a:cubicBezTo>
                <a:cubicBezTo>
                  <a:pt x="1354931" y="2193328"/>
                  <a:pt x="1386824" y="2190347"/>
                  <a:pt x="1419209" y="2189820"/>
                </a:cubicBezTo>
                <a:lnTo>
                  <a:pt x="1436297" y="2188197"/>
                </a:lnTo>
                <a:lnTo>
                  <a:pt x="1436323" y="2188691"/>
                </a:lnTo>
                <a:lnTo>
                  <a:pt x="1436821" y="2188658"/>
                </a:lnTo>
                <a:lnTo>
                  <a:pt x="1437415" y="2200098"/>
                </a:lnTo>
                <a:cubicBezTo>
                  <a:pt x="1437415" y="2205779"/>
                  <a:pt x="1437356" y="2211446"/>
                  <a:pt x="1436044" y="2217074"/>
                </a:cubicBezTo>
                <a:cubicBezTo>
                  <a:pt x="1436086" y="2248409"/>
                  <a:pt x="1433636" y="2279300"/>
                  <a:pt x="1428577" y="2309550"/>
                </a:cubicBezTo>
                <a:lnTo>
                  <a:pt x="1428039" y="2316226"/>
                </a:lnTo>
                <a:cubicBezTo>
                  <a:pt x="1427869" y="2316231"/>
                  <a:pt x="1427701" y="2316236"/>
                  <a:pt x="1427533" y="2316289"/>
                </a:cubicBezTo>
                <a:cubicBezTo>
                  <a:pt x="1377258" y="2669154"/>
                  <a:pt x="1096219" y="2949931"/>
                  <a:pt x="737367" y="3009330"/>
                </a:cubicBezTo>
                <a:lnTo>
                  <a:pt x="737251" y="3010478"/>
                </a:lnTo>
                <a:cubicBezTo>
                  <a:pt x="731941" y="3011489"/>
                  <a:pt x="726612" y="3012437"/>
                  <a:pt x="721035" y="3012018"/>
                </a:cubicBezTo>
                <a:cubicBezTo>
                  <a:pt x="689863" y="3017572"/>
                  <a:pt x="657982" y="3020553"/>
                  <a:pt x="625608" y="3021080"/>
                </a:cubicBezTo>
                <a:lnTo>
                  <a:pt x="608490" y="3022706"/>
                </a:lnTo>
                <a:lnTo>
                  <a:pt x="608464" y="3022211"/>
                </a:lnTo>
                <a:lnTo>
                  <a:pt x="607965" y="3022244"/>
                </a:lnTo>
                <a:cubicBezTo>
                  <a:pt x="607399" y="3018442"/>
                  <a:pt x="607372" y="3014626"/>
                  <a:pt x="607372" y="3010804"/>
                </a:cubicBezTo>
                <a:close/>
                <a:moveTo>
                  <a:pt x="607372" y="3058630"/>
                </a:moveTo>
                <a:lnTo>
                  <a:pt x="607966" y="3047280"/>
                </a:lnTo>
                <a:lnTo>
                  <a:pt x="608464" y="3047312"/>
                </a:lnTo>
                <a:lnTo>
                  <a:pt x="608490" y="3046822"/>
                </a:lnTo>
                <a:lnTo>
                  <a:pt x="625577" y="3048432"/>
                </a:lnTo>
                <a:cubicBezTo>
                  <a:pt x="657963" y="3048955"/>
                  <a:pt x="689855" y="3051913"/>
                  <a:pt x="721039" y="3057426"/>
                </a:cubicBezTo>
                <a:cubicBezTo>
                  <a:pt x="726615" y="3057010"/>
                  <a:pt x="731943" y="3057951"/>
                  <a:pt x="737251" y="3058953"/>
                </a:cubicBezTo>
                <a:lnTo>
                  <a:pt x="737368" y="3060092"/>
                </a:lnTo>
                <a:cubicBezTo>
                  <a:pt x="1096219" y="3119024"/>
                  <a:pt x="1377258" y="3397595"/>
                  <a:pt x="1427534" y="3747690"/>
                </a:cubicBezTo>
                <a:cubicBezTo>
                  <a:pt x="1427702" y="3747743"/>
                  <a:pt x="1427871" y="3747748"/>
                  <a:pt x="1428040" y="3747753"/>
                </a:cubicBezTo>
                <a:lnTo>
                  <a:pt x="1428580" y="3754390"/>
                </a:lnTo>
                <a:cubicBezTo>
                  <a:pt x="1433637" y="3784397"/>
                  <a:pt x="1436086" y="3815039"/>
                  <a:pt x="1436044" y="3846121"/>
                </a:cubicBezTo>
                <a:cubicBezTo>
                  <a:pt x="1437356" y="3851707"/>
                  <a:pt x="1437415" y="3857331"/>
                  <a:pt x="1437415" y="3862969"/>
                </a:cubicBezTo>
                <a:cubicBezTo>
                  <a:pt x="1437415" y="3866761"/>
                  <a:pt x="1437388" y="3870547"/>
                  <a:pt x="1436822" y="3874319"/>
                </a:cubicBezTo>
                <a:lnTo>
                  <a:pt x="1436323" y="3874286"/>
                </a:lnTo>
                <a:lnTo>
                  <a:pt x="1436297" y="3874777"/>
                </a:lnTo>
                <a:lnTo>
                  <a:pt x="1419178" y="3873164"/>
                </a:lnTo>
                <a:cubicBezTo>
                  <a:pt x="1386804" y="3872641"/>
                  <a:pt x="1354924" y="3869683"/>
                  <a:pt x="1323752" y="3864173"/>
                </a:cubicBezTo>
                <a:cubicBezTo>
                  <a:pt x="1318175" y="3864589"/>
                  <a:pt x="1312846" y="3863648"/>
                  <a:pt x="1307535" y="3862645"/>
                </a:cubicBezTo>
                <a:lnTo>
                  <a:pt x="1307419" y="3861506"/>
                </a:lnTo>
                <a:cubicBezTo>
                  <a:pt x="948568" y="3802574"/>
                  <a:pt x="667529" y="3524002"/>
                  <a:pt x="617253" y="3173908"/>
                </a:cubicBezTo>
                <a:cubicBezTo>
                  <a:pt x="617086" y="3173856"/>
                  <a:pt x="616917" y="3173851"/>
                  <a:pt x="616748" y="3173846"/>
                </a:cubicBezTo>
                <a:lnTo>
                  <a:pt x="616209" y="3167222"/>
                </a:lnTo>
                <a:cubicBezTo>
                  <a:pt x="611151" y="3137210"/>
                  <a:pt x="608700" y="3106561"/>
                  <a:pt x="608742" y="3075472"/>
                </a:cubicBezTo>
                <a:cubicBezTo>
                  <a:pt x="607430" y="3069889"/>
                  <a:pt x="607372" y="3064266"/>
                  <a:pt x="607372" y="3058630"/>
                </a:cubicBezTo>
                <a:close/>
                <a:moveTo>
                  <a:pt x="0" y="116373"/>
                </a:moveTo>
                <a:lnTo>
                  <a:pt x="0" y="0"/>
                </a:lnTo>
                <a:lnTo>
                  <a:pt x="90880" y="0"/>
                </a:lnTo>
                <a:lnTo>
                  <a:pt x="22652" y="76659"/>
                </a:lnTo>
                <a:close/>
                <a:moveTo>
                  <a:pt x="0" y="443121"/>
                </a:moveTo>
                <a:lnTo>
                  <a:pt x="0" y="311637"/>
                </a:lnTo>
                <a:lnTo>
                  <a:pt x="82171" y="276703"/>
                </a:lnTo>
                <a:cubicBezTo>
                  <a:pt x="190106" y="222464"/>
                  <a:pt x="281723" y="142152"/>
                  <a:pt x="348118" y="44350"/>
                </a:cubicBezTo>
                <a:lnTo>
                  <a:pt x="370347" y="0"/>
                </a:lnTo>
                <a:lnTo>
                  <a:pt x="518984" y="0"/>
                </a:lnTo>
                <a:lnTo>
                  <a:pt x="467145" y="95636"/>
                </a:lnTo>
                <a:cubicBezTo>
                  <a:pt x="364000" y="256913"/>
                  <a:pt x="203621" y="380350"/>
                  <a:pt x="13323" y="439959"/>
                </a:cubicBezTo>
                <a:close/>
                <a:moveTo>
                  <a:pt x="0" y="1070142"/>
                </a:moveTo>
                <a:lnTo>
                  <a:pt x="0" y="862064"/>
                </a:lnTo>
                <a:lnTo>
                  <a:pt x="31905" y="912052"/>
                </a:lnTo>
                <a:cubicBezTo>
                  <a:pt x="132041" y="1046318"/>
                  <a:pt x="280461" y="1144085"/>
                  <a:pt x="452455" y="1181049"/>
                </a:cubicBezTo>
                <a:cubicBezTo>
                  <a:pt x="405840" y="944006"/>
                  <a:pt x="235523" y="749922"/>
                  <a:pt x="9316" y="665484"/>
                </a:cubicBezTo>
                <a:lnTo>
                  <a:pt x="0" y="662760"/>
                </a:lnTo>
                <a:lnTo>
                  <a:pt x="0" y="530567"/>
                </a:lnTo>
                <a:lnTo>
                  <a:pt x="26399" y="537107"/>
                </a:lnTo>
                <a:cubicBezTo>
                  <a:pt x="321280" y="635466"/>
                  <a:pt x="541950" y="889030"/>
                  <a:pt x="585941" y="1197788"/>
                </a:cubicBezTo>
                <a:cubicBezTo>
                  <a:pt x="586109" y="1197841"/>
                  <a:pt x="586278" y="1197846"/>
                  <a:pt x="586447" y="1197851"/>
                </a:cubicBezTo>
                <a:lnTo>
                  <a:pt x="586987" y="1204541"/>
                </a:lnTo>
                <a:cubicBezTo>
                  <a:pt x="592044" y="1234785"/>
                  <a:pt x="594493" y="1265670"/>
                  <a:pt x="594451" y="1296998"/>
                </a:cubicBezTo>
                <a:cubicBezTo>
                  <a:pt x="595763" y="1302628"/>
                  <a:pt x="595822" y="1308297"/>
                  <a:pt x="595822" y="1313979"/>
                </a:cubicBezTo>
                <a:cubicBezTo>
                  <a:pt x="595822" y="1317801"/>
                  <a:pt x="595795" y="1321617"/>
                  <a:pt x="595229" y="1325419"/>
                </a:cubicBezTo>
                <a:lnTo>
                  <a:pt x="594730" y="1325386"/>
                </a:lnTo>
                <a:lnTo>
                  <a:pt x="594704" y="1325881"/>
                </a:lnTo>
                <a:lnTo>
                  <a:pt x="577585" y="1324255"/>
                </a:lnTo>
                <a:cubicBezTo>
                  <a:pt x="545211" y="1323728"/>
                  <a:pt x="513331" y="1320747"/>
                  <a:pt x="482159" y="1315193"/>
                </a:cubicBezTo>
                <a:cubicBezTo>
                  <a:pt x="476582" y="1315612"/>
                  <a:pt x="471253" y="1314664"/>
                  <a:pt x="465942" y="1313653"/>
                </a:cubicBezTo>
                <a:lnTo>
                  <a:pt x="465826" y="1312505"/>
                </a:lnTo>
                <a:cubicBezTo>
                  <a:pt x="286401" y="1282806"/>
                  <a:pt x="126428" y="1197762"/>
                  <a:pt x="5028" y="1076034"/>
                </a:cubicBezTo>
                <a:close/>
                <a:moveTo>
                  <a:pt x="0" y="2139063"/>
                </a:moveTo>
                <a:lnTo>
                  <a:pt x="0" y="2007909"/>
                </a:lnTo>
                <a:lnTo>
                  <a:pt x="9314" y="2005207"/>
                </a:lnTo>
                <a:cubicBezTo>
                  <a:pt x="235521" y="1921432"/>
                  <a:pt x="405837" y="1728872"/>
                  <a:pt x="452453" y="1493690"/>
                </a:cubicBezTo>
                <a:cubicBezTo>
                  <a:pt x="280459" y="1530364"/>
                  <a:pt x="132038" y="1627363"/>
                  <a:pt x="31903" y="1760575"/>
                </a:cubicBezTo>
                <a:lnTo>
                  <a:pt x="0" y="1810167"/>
                </a:lnTo>
                <a:lnTo>
                  <a:pt x="0" y="1603724"/>
                </a:lnTo>
                <a:lnTo>
                  <a:pt x="5025" y="1597880"/>
                </a:lnTo>
                <a:cubicBezTo>
                  <a:pt x="126426" y="1477109"/>
                  <a:pt x="286398" y="1392733"/>
                  <a:pt x="465823" y="1363267"/>
                </a:cubicBezTo>
                <a:lnTo>
                  <a:pt x="465940" y="1362128"/>
                </a:lnTo>
                <a:cubicBezTo>
                  <a:pt x="471249" y="1361126"/>
                  <a:pt x="476577" y="1360185"/>
                  <a:pt x="482153" y="1360601"/>
                </a:cubicBezTo>
                <a:cubicBezTo>
                  <a:pt x="513336" y="1355088"/>
                  <a:pt x="545229" y="1352130"/>
                  <a:pt x="577614" y="1351607"/>
                </a:cubicBezTo>
                <a:lnTo>
                  <a:pt x="594702" y="1349997"/>
                </a:lnTo>
                <a:lnTo>
                  <a:pt x="594728" y="1350487"/>
                </a:lnTo>
                <a:lnTo>
                  <a:pt x="595226" y="1350455"/>
                </a:lnTo>
                <a:lnTo>
                  <a:pt x="595820" y="1361805"/>
                </a:lnTo>
                <a:cubicBezTo>
                  <a:pt x="595820" y="1367441"/>
                  <a:pt x="595761" y="1373063"/>
                  <a:pt x="594449" y="1378647"/>
                </a:cubicBezTo>
                <a:cubicBezTo>
                  <a:pt x="594491" y="1409736"/>
                  <a:pt x="592041" y="1440385"/>
                  <a:pt x="586982" y="1470397"/>
                </a:cubicBezTo>
                <a:lnTo>
                  <a:pt x="586444" y="1477021"/>
                </a:lnTo>
                <a:cubicBezTo>
                  <a:pt x="586274" y="1477026"/>
                  <a:pt x="586106" y="1477030"/>
                  <a:pt x="585938" y="1477083"/>
                </a:cubicBezTo>
                <a:cubicBezTo>
                  <a:pt x="541948" y="1783415"/>
                  <a:pt x="321278" y="2034989"/>
                  <a:pt x="26396" y="2132575"/>
                </a:cubicBezTo>
                <a:close/>
                <a:moveTo>
                  <a:pt x="0" y="2766967"/>
                </a:moveTo>
                <a:lnTo>
                  <a:pt x="0" y="2558889"/>
                </a:lnTo>
                <a:lnTo>
                  <a:pt x="31905" y="2608877"/>
                </a:lnTo>
                <a:cubicBezTo>
                  <a:pt x="132041" y="2743143"/>
                  <a:pt x="280461" y="2840910"/>
                  <a:pt x="452455" y="2877874"/>
                </a:cubicBezTo>
                <a:cubicBezTo>
                  <a:pt x="405840" y="2640831"/>
                  <a:pt x="235523" y="2446747"/>
                  <a:pt x="9316" y="2362309"/>
                </a:cubicBezTo>
                <a:lnTo>
                  <a:pt x="0" y="2359585"/>
                </a:lnTo>
                <a:lnTo>
                  <a:pt x="0" y="2227392"/>
                </a:lnTo>
                <a:lnTo>
                  <a:pt x="26399" y="2233932"/>
                </a:lnTo>
                <a:cubicBezTo>
                  <a:pt x="321280" y="2332291"/>
                  <a:pt x="541950" y="2585855"/>
                  <a:pt x="585941" y="2894613"/>
                </a:cubicBezTo>
                <a:cubicBezTo>
                  <a:pt x="586109" y="2894666"/>
                  <a:pt x="586278" y="2894671"/>
                  <a:pt x="586447" y="2894676"/>
                </a:cubicBezTo>
                <a:lnTo>
                  <a:pt x="586987" y="2901366"/>
                </a:lnTo>
                <a:cubicBezTo>
                  <a:pt x="592044" y="2931610"/>
                  <a:pt x="594493" y="2962495"/>
                  <a:pt x="594451" y="2993823"/>
                </a:cubicBezTo>
                <a:cubicBezTo>
                  <a:pt x="595763" y="2999453"/>
                  <a:pt x="595822" y="3005122"/>
                  <a:pt x="595822" y="3010804"/>
                </a:cubicBezTo>
                <a:cubicBezTo>
                  <a:pt x="595822" y="3014626"/>
                  <a:pt x="595795" y="3018442"/>
                  <a:pt x="595229" y="3022244"/>
                </a:cubicBezTo>
                <a:lnTo>
                  <a:pt x="594730" y="3022211"/>
                </a:lnTo>
                <a:lnTo>
                  <a:pt x="594704" y="3022706"/>
                </a:lnTo>
                <a:lnTo>
                  <a:pt x="577585" y="3021080"/>
                </a:lnTo>
                <a:cubicBezTo>
                  <a:pt x="545211" y="3020553"/>
                  <a:pt x="513331" y="3017572"/>
                  <a:pt x="482159" y="3012018"/>
                </a:cubicBezTo>
                <a:cubicBezTo>
                  <a:pt x="476582" y="3012437"/>
                  <a:pt x="471253" y="3011489"/>
                  <a:pt x="465942" y="3010478"/>
                </a:cubicBezTo>
                <a:lnTo>
                  <a:pt x="465826" y="3009330"/>
                </a:lnTo>
                <a:cubicBezTo>
                  <a:pt x="286401" y="2979630"/>
                  <a:pt x="126428" y="2894586"/>
                  <a:pt x="5028" y="2772859"/>
                </a:cubicBezTo>
                <a:close/>
                <a:moveTo>
                  <a:pt x="0" y="3835888"/>
                </a:moveTo>
                <a:lnTo>
                  <a:pt x="0" y="3704734"/>
                </a:lnTo>
                <a:lnTo>
                  <a:pt x="9314" y="3702032"/>
                </a:lnTo>
                <a:cubicBezTo>
                  <a:pt x="235521" y="3618257"/>
                  <a:pt x="405837" y="3425697"/>
                  <a:pt x="452453" y="3190516"/>
                </a:cubicBezTo>
                <a:cubicBezTo>
                  <a:pt x="280459" y="3227190"/>
                  <a:pt x="132038" y="3324188"/>
                  <a:pt x="31903" y="3457400"/>
                </a:cubicBezTo>
                <a:lnTo>
                  <a:pt x="0" y="3506992"/>
                </a:lnTo>
                <a:lnTo>
                  <a:pt x="0" y="3300549"/>
                </a:lnTo>
                <a:lnTo>
                  <a:pt x="5025" y="3294705"/>
                </a:lnTo>
                <a:cubicBezTo>
                  <a:pt x="126426" y="3173934"/>
                  <a:pt x="286398" y="3089558"/>
                  <a:pt x="465823" y="3060092"/>
                </a:cubicBezTo>
                <a:lnTo>
                  <a:pt x="465940" y="3058953"/>
                </a:lnTo>
                <a:cubicBezTo>
                  <a:pt x="471249" y="3057951"/>
                  <a:pt x="476577" y="3057010"/>
                  <a:pt x="482153" y="3057426"/>
                </a:cubicBezTo>
                <a:cubicBezTo>
                  <a:pt x="513336" y="3051913"/>
                  <a:pt x="545229" y="3048955"/>
                  <a:pt x="577614" y="3048432"/>
                </a:cubicBezTo>
                <a:lnTo>
                  <a:pt x="594702" y="3046822"/>
                </a:lnTo>
                <a:lnTo>
                  <a:pt x="594728" y="3047312"/>
                </a:lnTo>
                <a:lnTo>
                  <a:pt x="595226" y="3047280"/>
                </a:lnTo>
                <a:lnTo>
                  <a:pt x="595820" y="3058630"/>
                </a:lnTo>
                <a:cubicBezTo>
                  <a:pt x="595820" y="3064266"/>
                  <a:pt x="595761" y="3069889"/>
                  <a:pt x="594449" y="3075472"/>
                </a:cubicBezTo>
                <a:cubicBezTo>
                  <a:pt x="594491" y="3106561"/>
                  <a:pt x="592041" y="3137210"/>
                  <a:pt x="586982" y="3167222"/>
                </a:cubicBezTo>
                <a:lnTo>
                  <a:pt x="586444" y="3173846"/>
                </a:lnTo>
                <a:cubicBezTo>
                  <a:pt x="586274" y="3173851"/>
                  <a:pt x="586106" y="3173856"/>
                  <a:pt x="585938" y="3173908"/>
                </a:cubicBezTo>
                <a:cubicBezTo>
                  <a:pt x="541948" y="3480240"/>
                  <a:pt x="321278" y="3731813"/>
                  <a:pt x="26396" y="3829400"/>
                </a:cubicBezTo>
                <a:close/>
                <a:moveTo>
                  <a:pt x="0" y="4056079"/>
                </a:moveTo>
                <a:lnTo>
                  <a:pt x="0" y="3923091"/>
                </a:lnTo>
                <a:lnTo>
                  <a:pt x="9850" y="3925425"/>
                </a:lnTo>
                <a:cubicBezTo>
                  <a:pt x="194718" y="3982914"/>
                  <a:pt x="351664" y="4101018"/>
                  <a:pt x="456028" y="4255797"/>
                </a:cubicBezTo>
                <a:lnTo>
                  <a:pt x="484473" y="4305008"/>
                </a:lnTo>
                <a:lnTo>
                  <a:pt x="333423" y="4305008"/>
                </a:lnTo>
                <a:lnTo>
                  <a:pt x="281300" y="4241205"/>
                </a:lnTo>
                <a:cubicBezTo>
                  <a:pt x="223282" y="4178491"/>
                  <a:pt x="153561" y="4126262"/>
                  <a:pt x="75476" y="4087725"/>
                </a:cubicBezTo>
                <a:close/>
                <a:moveTo>
                  <a:pt x="0" y="4305008"/>
                </a:moveTo>
                <a:lnTo>
                  <a:pt x="0" y="4256099"/>
                </a:lnTo>
                <a:lnTo>
                  <a:pt x="8327" y="4271827"/>
                </a:lnTo>
                <a:lnTo>
                  <a:pt x="35009" y="4305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1B26E892-1320-40AA-9CA1-246721C187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8592" y="620720"/>
            <a:ext cx="7323231" cy="5593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040731-D5C7-C778-2BBA-850DA48075BA}"/>
              </a:ext>
            </a:extLst>
          </p:cNvPr>
          <p:cNvSpPr>
            <a:spLocks noGrp="1"/>
          </p:cNvSpPr>
          <p:nvPr>
            <p:ph type="ctrTitle"/>
          </p:nvPr>
        </p:nvSpPr>
        <p:spPr>
          <a:xfrm>
            <a:off x="4713224" y="1105351"/>
            <a:ext cx="6353967" cy="3023981"/>
          </a:xfrm>
        </p:spPr>
        <p:txBody>
          <a:bodyPr anchor="b">
            <a:normAutofit/>
          </a:bodyPr>
          <a:lstStyle/>
          <a:p>
            <a:pPr algn="l"/>
            <a:r>
              <a:rPr lang="en-US" sz="4800">
                <a:solidFill>
                  <a:srgbClr val="FFFFFF"/>
                </a:solidFill>
              </a:rPr>
              <a:t>Mental Health Care for </a:t>
            </a:r>
            <a:br>
              <a:rPr lang="en-US" sz="4800">
                <a:solidFill>
                  <a:srgbClr val="FFFFFF"/>
                </a:solidFill>
              </a:rPr>
            </a:br>
            <a:r>
              <a:rPr lang="en-US" sz="4800">
                <a:solidFill>
                  <a:srgbClr val="FFFFFF"/>
                </a:solidFill>
              </a:rPr>
              <a:t>Providers and the Care Team</a:t>
            </a:r>
          </a:p>
        </p:txBody>
      </p:sp>
      <p:sp>
        <p:nvSpPr>
          <p:cNvPr id="3" name="Subtitle 2">
            <a:extLst>
              <a:ext uri="{FF2B5EF4-FFF2-40B4-BE49-F238E27FC236}">
                <a16:creationId xmlns:a16="http://schemas.microsoft.com/office/drawing/2014/main" id="{B6531765-DFF5-6D01-6857-7B8629A7934D}"/>
              </a:ext>
            </a:extLst>
          </p:cNvPr>
          <p:cNvSpPr>
            <a:spLocks noGrp="1"/>
          </p:cNvSpPr>
          <p:nvPr>
            <p:ph type="subTitle" idx="1"/>
          </p:nvPr>
        </p:nvSpPr>
        <p:spPr>
          <a:xfrm>
            <a:off x="4713224" y="4297556"/>
            <a:ext cx="6353968" cy="1433391"/>
          </a:xfrm>
        </p:spPr>
        <p:txBody>
          <a:bodyPr anchor="t">
            <a:normAutofit/>
          </a:bodyPr>
          <a:lstStyle/>
          <a:p>
            <a:r>
              <a:rPr lang="en-US">
                <a:solidFill>
                  <a:srgbClr val="FFFFFF"/>
                </a:solidFill>
              </a:rPr>
              <a:t>Danielle Tate, MD</a:t>
            </a:r>
          </a:p>
        </p:txBody>
      </p:sp>
      <p:cxnSp>
        <p:nvCxnSpPr>
          <p:cNvPr id="14" name="Straight Connector 13">
            <a:extLst>
              <a:ext uri="{FF2B5EF4-FFF2-40B4-BE49-F238E27FC236}">
                <a16:creationId xmlns:a16="http://schemas.microsoft.com/office/drawing/2014/main" id="{C9A1F79C-E4D1-4AAE-BA11-3A09005252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2932" y="4214336"/>
            <a:ext cx="512064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C170DF7D-4686-4BD5-A9CD-C89649284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4000" y="-2"/>
            <a:ext cx="164592"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28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8CD2B798-7994-4548-A2BE-4AEF9C1A5F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81" name="Oval 5">
            <a:extLst>
              <a:ext uri="{FF2B5EF4-FFF2-40B4-BE49-F238E27FC236}">
                <a16:creationId xmlns:a16="http://schemas.microsoft.com/office/drawing/2014/main" id="{E6162320-3B67-42BB-AF9D-939326E648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83" name="Straight Connector 3082">
            <a:extLst>
              <a:ext uri="{FF2B5EF4-FFF2-40B4-BE49-F238E27FC236}">
                <a16:creationId xmlns:a16="http://schemas.microsoft.com/office/drawing/2014/main" id="{6722E143-84C1-4F95-937C-78B92D2811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085" name="Rectangle 3084">
            <a:extLst>
              <a:ext uri="{FF2B5EF4-FFF2-40B4-BE49-F238E27FC236}">
                <a16:creationId xmlns:a16="http://schemas.microsoft.com/office/drawing/2014/main" id="{29E9E3A5-F4E8-47A7-BB85-6CF927184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880D974B-B1F0-4DE6-B6B2-A9E28BB37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E25775-1FFC-8FDB-55DC-86C54A7B981D}"/>
              </a:ext>
            </a:extLst>
          </p:cNvPr>
          <p:cNvSpPr>
            <a:spLocks noGrp="1"/>
          </p:cNvSpPr>
          <p:nvPr>
            <p:ph type="title"/>
          </p:nvPr>
        </p:nvSpPr>
        <p:spPr>
          <a:xfrm>
            <a:off x="634276" y="640080"/>
            <a:ext cx="4208656" cy="3942498"/>
          </a:xfrm>
        </p:spPr>
        <p:txBody>
          <a:bodyPr vert="horz" lIns="91440" tIns="45720" rIns="91440" bIns="45720" rtlCol="0" anchor="b">
            <a:normAutofit/>
          </a:bodyPr>
          <a:lstStyle/>
          <a:p>
            <a:r>
              <a:rPr lang="en-US" sz="4000" kern="1200" cap="all" spc="200" baseline="0" dirty="0">
                <a:solidFill>
                  <a:srgbClr val="FFFFFF"/>
                </a:solidFill>
                <a:latin typeface="+mj-lt"/>
                <a:ea typeface="+mj-ea"/>
                <a:cs typeface="+mj-cs"/>
              </a:rPr>
              <a:t>How do </a:t>
            </a:r>
            <a:r>
              <a:rPr lang="en-US" sz="4000" dirty="0">
                <a:solidFill>
                  <a:srgbClr val="FFFFFF"/>
                </a:solidFill>
              </a:rPr>
              <a:t>Various </a:t>
            </a:r>
            <a:r>
              <a:rPr lang="en-US" sz="4000" kern="1200" cap="all" spc="200" baseline="0" dirty="0">
                <a:solidFill>
                  <a:srgbClr val="FFFFFF"/>
                </a:solidFill>
                <a:latin typeface="+mj-lt"/>
                <a:ea typeface="+mj-ea"/>
                <a:cs typeface="+mj-cs"/>
              </a:rPr>
              <a:t>professions respond to traumatizing events???</a:t>
            </a:r>
          </a:p>
        </p:txBody>
      </p:sp>
      <p:sp>
        <p:nvSpPr>
          <p:cNvPr id="3" name="Text Placeholder 2">
            <a:extLst>
              <a:ext uri="{FF2B5EF4-FFF2-40B4-BE49-F238E27FC236}">
                <a16:creationId xmlns:a16="http://schemas.microsoft.com/office/drawing/2014/main" id="{858F32C3-D82F-A3AC-3061-A8FC1D0961F1}"/>
              </a:ext>
            </a:extLst>
          </p:cNvPr>
          <p:cNvSpPr>
            <a:spLocks noGrp="1"/>
          </p:cNvSpPr>
          <p:nvPr>
            <p:ph type="body" idx="1"/>
          </p:nvPr>
        </p:nvSpPr>
        <p:spPr>
          <a:xfrm>
            <a:off x="638921" y="4834385"/>
            <a:ext cx="4204012" cy="1384511"/>
          </a:xfrm>
        </p:spPr>
        <p:txBody>
          <a:bodyPr vert="horz" lIns="91440" tIns="45720" rIns="91440" bIns="45720" rtlCol="0" anchor="t">
            <a:normAutofit/>
          </a:bodyPr>
          <a:lstStyle/>
          <a:p>
            <a:pPr algn="r"/>
            <a:endParaRPr lang="en-US" sz="1600">
              <a:solidFill>
                <a:srgbClr val="FFFFFF"/>
              </a:solidFill>
            </a:endParaRPr>
          </a:p>
        </p:txBody>
      </p:sp>
      <p:cxnSp>
        <p:nvCxnSpPr>
          <p:cNvPr id="3089" name="Straight Connector 3088">
            <a:extLst>
              <a:ext uri="{FF2B5EF4-FFF2-40B4-BE49-F238E27FC236}">
                <a16:creationId xmlns:a16="http://schemas.microsoft.com/office/drawing/2014/main" id="{685A41E9-862B-4839-AD43-1EEC52D9ACC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66040" y="4708047"/>
            <a:ext cx="3200400" cy="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pic>
        <p:nvPicPr>
          <p:cNvPr id="3074" name="Picture 2" descr="The history/origin of the question mark ...">
            <a:extLst>
              <a:ext uri="{FF2B5EF4-FFF2-40B4-BE49-F238E27FC236}">
                <a16:creationId xmlns:a16="http://schemas.microsoft.com/office/drawing/2014/main" id="{67EA018E-07D3-0973-FD7C-8EB11E62ED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511"/>
          <a:stretch>
            <a:fillRect/>
          </a:stretch>
        </p:blipFill>
        <p:spPr bwMode="auto">
          <a:xfrm>
            <a:off x="6096000" y="640080"/>
            <a:ext cx="5459470" cy="557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724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dirty="0"/>
          </a:p>
        </p:txBody>
      </p:sp>
      <p:sp>
        <p:nvSpPr>
          <p:cNvPr id="3" name="Content Placeholder 2"/>
          <p:cNvSpPr>
            <a:spLocks noGrp="1"/>
          </p:cNvSpPr>
          <p:nvPr>
            <p:ph idx="1"/>
          </p:nvPr>
        </p:nvSpPr>
        <p:spPr/>
        <p:txBody>
          <a:bodyPr>
            <a:normAutofit/>
          </a:bodyPr>
          <a:lstStyle/>
          <a:p>
            <a:pPr marL="0" indent="0" algn="ctr">
              <a:buNone/>
            </a:pPr>
            <a:r>
              <a:rPr sz="4000" dirty="0"/>
              <a:t>When professionals experience extreme trauma—such as a police officer using a firearm—different fields have established protocols to support the individual's mental health, ensure safety, and manage operations.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Law Enforcement</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u="sng" dirty="0"/>
              <a:t>Immediate Response:</a:t>
            </a:r>
          </a:p>
          <a:p>
            <a:r>
              <a:rPr dirty="0"/>
              <a:t>Administrative leave, </a:t>
            </a:r>
            <a:r>
              <a:rPr lang="en-US" dirty="0"/>
              <a:t>I</a:t>
            </a:r>
            <a:r>
              <a:rPr dirty="0"/>
              <a:t>nvestigation, </a:t>
            </a:r>
            <a:r>
              <a:rPr lang="en-US" dirty="0"/>
              <a:t>P</a:t>
            </a:r>
            <a:r>
              <a:rPr dirty="0"/>
              <a:t>sychological </a:t>
            </a:r>
            <a:r>
              <a:rPr lang="en-US" dirty="0"/>
              <a:t>E</a:t>
            </a:r>
            <a:r>
              <a:rPr dirty="0"/>
              <a:t>valuation</a:t>
            </a:r>
          </a:p>
          <a:p>
            <a:endParaRPr dirty="0"/>
          </a:p>
          <a:p>
            <a:pPr marL="0" indent="0">
              <a:buNone/>
            </a:pPr>
            <a:r>
              <a:rPr u="sng" dirty="0">
                <a:solidFill>
                  <a:schemeClr val="accent1"/>
                </a:solidFill>
              </a:rPr>
              <a:t>Mental Health Support:</a:t>
            </a:r>
          </a:p>
          <a:p>
            <a:r>
              <a:rPr dirty="0">
                <a:solidFill>
                  <a:schemeClr val="accent1"/>
                </a:solidFill>
              </a:rPr>
              <a:t>Peer </a:t>
            </a:r>
            <a:r>
              <a:rPr lang="en-US" dirty="0">
                <a:solidFill>
                  <a:schemeClr val="accent1"/>
                </a:solidFill>
              </a:rPr>
              <a:t>S</a:t>
            </a:r>
            <a:r>
              <a:rPr dirty="0">
                <a:solidFill>
                  <a:schemeClr val="accent1"/>
                </a:solidFill>
              </a:rPr>
              <a:t>upport </a:t>
            </a:r>
            <a:r>
              <a:rPr lang="en-US" dirty="0">
                <a:solidFill>
                  <a:schemeClr val="accent1"/>
                </a:solidFill>
              </a:rPr>
              <a:t>T</a:t>
            </a:r>
            <a:r>
              <a:rPr dirty="0">
                <a:solidFill>
                  <a:schemeClr val="accent1"/>
                </a:solidFill>
              </a:rPr>
              <a:t>eams, Critical Incident Stress Debriefing (CISD), EAP</a:t>
            </a:r>
          </a:p>
          <a:p>
            <a:endParaRPr dirty="0"/>
          </a:p>
          <a:p>
            <a:pPr marL="0" indent="0">
              <a:buNone/>
            </a:pPr>
            <a:r>
              <a:rPr u="sng" dirty="0"/>
              <a:t>Long-Term Support:</a:t>
            </a:r>
          </a:p>
          <a:p>
            <a:r>
              <a:rPr dirty="0"/>
              <a:t>Therapy clearance, </a:t>
            </a:r>
            <a:r>
              <a:rPr lang="en-US" dirty="0"/>
              <a:t>R</a:t>
            </a:r>
            <a:r>
              <a:rPr dirty="0"/>
              <a:t>eassignment to </a:t>
            </a:r>
            <a:r>
              <a:rPr lang="en-US" dirty="0"/>
              <a:t>N</a:t>
            </a:r>
            <a:r>
              <a:rPr dirty="0"/>
              <a:t>on-field </a:t>
            </a:r>
            <a:r>
              <a:rPr lang="en-US" dirty="0"/>
              <a:t>D</a:t>
            </a:r>
            <a:r>
              <a:rPr dirty="0"/>
              <a:t>uties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Military</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u="sng" dirty="0"/>
              <a:t>Immediate Response:</a:t>
            </a:r>
          </a:p>
          <a:p>
            <a:r>
              <a:rPr dirty="0"/>
              <a:t>Combat </a:t>
            </a:r>
            <a:r>
              <a:rPr lang="en-US" dirty="0"/>
              <a:t>S</a:t>
            </a:r>
            <a:r>
              <a:rPr dirty="0"/>
              <a:t>tress </a:t>
            </a:r>
            <a:r>
              <a:rPr lang="en-US" dirty="0"/>
              <a:t>C</a:t>
            </a:r>
            <a:r>
              <a:rPr dirty="0"/>
              <a:t>ontrol </a:t>
            </a:r>
            <a:r>
              <a:rPr lang="en-US" dirty="0"/>
              <a:t>A</a:t>
            </a:r>
            <a:r>
              <a:rPr dirty="0"/>
              <a:t>ssessment</a:t>
            </a:r>
            <a:endParaRPr lang="en-US" dirty="0"/>
          </a:p>
          <a:p>
            <a:r>
              <a:rPr lang="en-US" dirty="0"/>
              <a:t>R</a:t>
            </a:r>
            <a:r>
              <a:rPr dirty="0"/>
              <a:t>emoval from </a:t>
            </a:r>
            <a:r>
              <a:rPr lang="en-US" dirty="0"/>
              <a:t>D</a:t>
            </a:r>
            <a:r>
              <a:rPr dirty="0"/>
              <a:t>uty</a:t>
            </a:r>
          </a:p>
          <a:p>
            <a:endParaRPr dirty="0"/>
          </a:p>
          <a:p>
            <a:pPr marL="0" indent="0">
              <a:buNone/>
            </a:pPr>
            <a:r>
              <a:rPr u="sng" dirty="0">
                <a:solidFill>
                  <a:schemeClr val="accent1"/>
                </a:solidFill>
              </a:rPr>
              <a:t>Mental Health Support:</a:t>
            </a:r>
          </a:p>
          <a:p>
            <a:r>
              <a:rPr dirty="0">
                <a:solidFill>
                  <a:schemeClr val="accent1"/>
                </a:solidFill>
              </a:rPr>
              <a:t>Behavioral </a:t>
            </a:r>
            <a:r>
              <a:rPr lang="en-US" dirty="0">
                <a:solidFill>
                  <a:schemeClr val="accent1"/>
                </a:solidFill>
              </a:rPr>
              <a:t>H</a:t>
            </a:r>
            <a:r>
              <a:rPr dirty="0">
                <a:solidFill>
                  <a:schemeClr val="accent1"/>
                </a:solidFill>
              </a:rPr>
              <a:t>ealth </a:t>
            </a:r>
            <a:r>
              <a:rPr lang="en-US" dirty="0">
                <a:solidFill>
                  <a:schemeClr val="accent1"/>
                </a:solidFill>
              </a:rPr>
              <a:t>S</a:t>
            </a:r>
            <a:r>
              <a:rPr dirty="0">
                <a:solidFill>
                  <a:schemeClr val="accent1"/>
                </a:solidFill>
              </a:rPr>
              <a:t>upport, </a:t>
            </a:r>
            <a:r>
              <a:rPr lang="en-US" dirty="0">
                <a:solidFill>
                  <a:schemeClr val="accent1"/>
                </a:solidFill>
              </a:rPr>
              <a:t>M</a:t>
            </a:r>
            <a:r>
              <a:rPr dirty="0">
                <a:solidFill>
                  <a:schemeClr val="accent1"/>
                </a:solidFill>
              </a:rPr>
              <a:t>andatory </a:t>
            </a:r>
            <a:r>
              <a:rPr lang="en-US" dirty="0">
                <a:solidFill>
                  <a:schemeClr val="accent1"/>
                </a:solidFill>
              </a:rPr>
              <a:t>C</a:t>
            </a:r>
            <a:r>
              <a:rPr dirty="0">
                <a:solidFill>
                  <a:schemeClr val="accent1"/>
                </a:solidFill>
              </a:rPr>
              <a:t>ounseling</a:t>
            </a:r>
          </a:p>
          <a:p>
            <a:endParaRPr dirty="0"/>
          </a:p>
          <a:p>
            <a:pPr marL="0" indent="0">
              <a:buNone/>
            </a:pPr>
            <a:r>
              <a:rPr u="sng" dirty="0"/>
              <a:t>Long-Term Support:</a:t>
            </a:r>
          </a:p>
          <a:p>
            <a:r>
              <a:rPr dirty="0"/>
              <a:t>VA </a:t>
            </a:r>
            <a:r>
              <a:rPr lang="en-US" dirty="0"/>
              <a:t>M</a:t>
            </a:r>
            <a:r>
              <a:rPr dirty="0"/>
              <a:t>ental </a:t>
            </a:r>
            <a:r>
              <a:rPr lang="en-US" dirty="0"/>
              <a:t>H</a:t>
            </a:r>
            <a:r>
              <a:rPr dirty="0"/>
              <a:t>ealth </a:t>
            </a:r>
            <a:r>
              <a:rPr lang="en-US" dirty="0"/>
              <a:t>S</a:t>
            </a:r>
            <a:r>
              <a:rPr dirty="0"/>
              <a:t>ervices, </a:t>
            </a:r>
            <a:r>
              <a:rPr lang="en-US" dirty="0"/>
              <a:t>S</a:t>
            </a:r>
            <a:r>
              <a:rPr dirty="0"/>
              <a:t>upport </a:t>
            </a:r>
            <a:r>
              <a:rPr lang="en-US" dirty="0"/>
              <a:t>G</a:t>
            </a:r>
            <a:r>
              <a:rPr dirty="0"/>
              <a:t>roups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Fire &amp; EMS</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u="sng" dirty="0"/>
              <a:t>Immediate Response:</a:t>
            </a:r>
          </a:p>
          <a:p>
            <a:r>
              <a:rPr dirty="0"/>
              <a:t>Debrief after </a:t>
            </a:r>
            <a:r>
              <a:rPr lang="en-US" dirty="0"/>
              <a:t>T</a:t>
            </a:r>
            <a:r>
              <a:rPr dirty="0"/>
              <a:t>raumatic </a:t>
            </a:r>
            <a:r>
              <a:rPr lang="en-US" dirty="0"/>
              <a:t>C</a:t>
            </a:r>
            <a:r>
              <a:rPr dirty="0"/>
              <a:t>alls</a:t>
            </a:r>
          </a:p>
          <a:p>
            <a:endParaRPr dirty="0"/>
          </a:p>
          <a:p>
            <a:pPr marL="0" indent="0">
              <a:buNone/>
            </a:pPr>
            <a:r>
              <a:rPr u="sng" dirty="0">
                <a:solidFill>
                  <a:schemeClr val="accent1"/>
                </a:solidFill>
              </a:rPr>
              <a:t>Mental Health Support:</a:t>
            </a:r>
          </a:p>
          <a:p>
            <a:r>
              <a:rPr dirty="0">
                <a:solidFill>
                  <a:schemeClr val="accent1"/>
                </a:solidFill>
              </a:rPr>
              <a:t>CISD sessions, </a:t>
            </a:r>
            <a:r>
              <a:rPr lang="en-US" dirty="0">
                <a:solidFill>
                  <a:schemeClr val="accent1"/>
                </a:solidFill>
              </a:rPr>
              <a:t>P</a:t>
            </a:r>
            <a:r>
              <a:rPr dirty="0">
                <a:solidFill>
                  <a:schemeClr val="accent1"/>
                </a:solidFill>
              </a:rPr>
              <a:t>eer </a:t>
            </a:r>
            <a:r>
              <a:rPr lang="en-US" dirty="0">
                <a:solidFill>
                  <a:schemeClr val="accent1"/>
                </a:solidFill>
              </a:rPr>
              <a:t>S</a:t>
            </a:r>
            <a:r>
              <a:rPr dirty="0">
                <a:solidFill>
                  <a:schemeClr val="accent1"/>
                </a:solidFill>
              </a:rPr>
              <a:t>upport, </a:t>
            </a:r>
            <a:r>
              <a:rPr lang="en-US" dirty="0">
                <a:solidFill>
                  <a:schemeClr val="accent1"/>
                </a:solidFill>
              </a:rPr>
              <a:t>C</a:t>
            </a:r>
            <a:r>
              <a:rPr dirty="0">
                <a:solidFill>
                  <a:schemeClr val="accent1"/>
                </a:solidFill>
              </a:rPr>
              <a:t>haplains</a:t>
            </a:r>
          </a:p>
          <a:p>
            <a:endParaRPr dirty="0"/>
          </a:p>
          <a:p>
            <a:pPr marL="0" indent="0">
              <a:buNone/>
            </a:pPr>
            <a:r>
              <a:rPr u="sng" dirty="0"/>
              <a:t>Long-Term Support:</a:t>
            </a:r>
          </a:p>
          <a:p>
            <a:r>
              <a:rPr dirty="0"/>
              <a:t>- Resilience </a:t>
            </a:r>
            <a:r>
              <a:rPr lang="en-US" dirty="0"/>
              <a:t>T</a:t>
            </a:r>
            <a:r>
              <a:rPr dirty="0"/>
              <a:t>raining, </a:t>
            </a:r>
            <a:r>
              <a:rPr lang="en-US" dirty="0"/>
              <a:t>T</a:t>
            </a:r>
            <a:r>
              <a:rPr dirty="0"/>
              <a:t>herapy, </a:t>
            </a:r>
            <a:r>
              <a:rPr lang="en-US" dirty="0"/>
              <a:t>P</a:t>
            </a:r>
            <a:r>
              <a:rPr dirty="0"/>
              <a:t>eer </a:t>
            </a:r>
            <a:r>
              <a:rPr lang="en-US" dirty="0"/>
              <a:t>N</a:t>
            </a:r>
            <a:r>
              <a:rPr dirty="0"/>
              <a:t>etworks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Aviation</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u="sng" dirty="0"/>
              <a:t>Immediate Response:</a:t>
            </a:r>
          </a:p>
          <a:p>
            <a:r>
              <a:rPr dirty="0"/>
              <a:t>Grounded for </a:t>
            </a:r>
            <a:r>
              <a:rPr lang="en-US" dirty="0"/>
              <a:t>E</a:t>
            </a:r>
            <a:r>
              <a:rPr dirty="0"/>
              <a:t>valuation, </a:t>
            </a:r>
            <a:r>
              <a:rPr lang="en-US" dirty="0"/>
              <a:t>F</a:t>
            </a:r>
            <a:r>
              <a:rPr dirty="0"/>
              <a:t>ormal </a:t>
            </a:r>
            <a:r>
              <a:rPr lang="en-US" dirty="0"/>
              <a:t>I</a:t>
            </a:r>
            <a:r>
              <a:rPr dirty="0"/>
              <a:t>nvestigation</a:t>
            </a:r>
          </a:p>
          <a:p>
            <a:endParaRPr dirty="0"/>
          </a:p>
          <a:p>
            <a:pPr marL="0" indent="0">
              <a:buNone/>
            </a:pPr>
            <a:r>
              <a:rPr u="sng" dirty="0">
                <a:solidFill>
                  <a:schemeClr val="accent1"/>
                </a:solidFill>
              </a:rPr>
              <a:t>Mental Health Support</a:t>
            </a:r>
            <a:r>
              <a:rPr dirty="0">
                <a:solidFill>
                  <a:schemeClr val="accent1"/>
                </a:solidFill>
              </a:rPr>
              <a:t>:</a:t>
            </a:r>
          </a:p>
          <a:p>
            <a:r>
              <a:rPr dirty="0">
                <a:solidFill>
                  <a:schemeClr val="accent1"/>
                </a:solidFill>
              </a:rPr>
              <a:t>- Peer </a:t>
            </a:r>
            <a:r>
              <a:rPr lang="en-US" dirty="0">
                <a:solidFill>
                  <a:schemeClr val="accent1"/>
                </a:solidFill>
              </a:rPr>
              <a:t>S</a:t>
            </a:r>
            <a:r>
              <a:rPr dirty="0">
                <a:solidFill>
                  <a:schemeClr val="accent1"/>
                </a:solidFill>
              </a:rPr>
              <a:t>upport </a:t>
            </a:r>
            <a:r>
              <a:rPr lang="en-US" dirty="0">
                <a:solidFill>
                  <a:schemeClr val="accent1"/>
                </a:solidFill>
              </a:rPr>
              <a:t>P</a:t>
            </a:r>
            <a:r>
              <a:rPr dirty="0">
                <a:solidFill>
                  <a:schemeClr val="accent1"/>
                </a:solidFill>
              </a:rPr>
              <a:t>rograms, </a:t>
            </a:r>
            <a:r>
              <a:rPr lang="en-US" dirty="0">
                <a:solidFill>
                  <a:schemeClr val="accent1"/>
                </a:solidFill>
              </a:rPr>
              <a:t>C</a:t>
            </a:r>
            <a:r>
              <a:rPr dirty="0">
                <a:solidFill>
                  <a:schemeClr val="accent1"/>
                </a:solidFill>
              </a:rPr>
              <a:t>ounseling</a:t>
            </a:r>
          </a:p>
          <a:p>
            <a:endParaRPr dirty="0"/>
          </a:p>
          <a:p>
            <a:pPr marL="0" indent="0">
              <a:buNone/>
            </a:pPr>
            <a:r>
              <a:rPr u="sng" dirty="0"/>
              <a:t>Long-Term Support:</a:t>
            </a:r>
          </a:p>
          <a:p>
            <a:r>
              <a:rPr dirty="0"/>
              <a:t>Psychiatric </a:t>
            </a:r>
            <a:r>
              <a:rPr lang="en-US" dirty="0"/>
              <a:t>C</a:t>
            </a:r>
            <a:r>
              <a:rPr dirty="0"/>
              <a:t>learance,</a:t>
            </a:r>
            <a:r>
              <a:rPr lang="en-US" dirty="0"/>
              <a:t> T</a:t>
            </a:r>
            <a:r>
              <a:rPr dirty="0"/>
              <a:t>herapy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ol Question Marks - ClipArt Best">
            <a:extLst>
              <a:ext uri="{FF2B5EF4-FFF2-40B4-BE49-F238E27FC236}">
                <a16:creationId xmlns:a16="http://schemas.microsoft.com/office/drawing/2014/main" id="{E814BFBF-B1B6-5346-8B23-082BBFD17F22}"/>
              </a:ext>
            </a:extLst>
          </p:cNvPr>
          <p:cNvPicPr>
            <a:picLocks noChangeAspect="1"/>
          </p:cNvPicPr>
          <p:nvPr/>
        </p:nvPicPr>
        <p:blipFill>
          <a:blip r:embed="rId3"/>
          <a:stretch>
            <a:fillRect/>
          </a:stretch>
        </p:blipFill>
        <p:spPr>
          <a:xfrm>
            <a:off x="3509059" y="611266"/>
            <a:ext cx="5463248" cy="5963416"/>
          </a:xfrm>
          <a:prstGeom prst="rect">
            <a:avLst/>
          </a:prstGeom>
        </p:spPr>
      </p:pic>
    </p:spTree>
    <p:extLst>
      <p:ext uri="{BB962C8B-B14F-4D97-AF65-F5344CB8AC3E}">
        <p14:creationId xmlns:p14="http://schemas.microsoft.com/office/powerpoint/2010/main" val="3911316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Education</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u="sng" dirty="0"/>
              <a:t>Immediate Response:</a:t>
            </a:r>
          </a:p>
          <a:p>
            <a:r>
              <a:rPr dirty="0"/>
              <a:t>- Temporary </a:t>
            </a:r>
            <a:r>
              <a:rPr lang="en-US" dirty="0"/>
              <a:t>L</a:t>
            </a:r>
            <a:r>
              <a:rPr dirty="0"/>
              <a:t>eave or </a:t>
            </a:r>
            <a:r>
              <a:rPr lang="en-US" dirty="0"/>
              <a:t>S</a:t>
            </a:r>
            <a:r>
              <a:rPr dirty="0"/>
              <a:t>chool </a:t>
            </a:r>
            <a:r>
              <a:rPr lang="en-US" dirty="0"/>
              <a:t>C</a:t>
            </a:r>
            <a:r>
              <a:rPr dirty="0"/>
              <a:t>losure</a:t>
            </a:r>
          </a:p>
          <a:p>
            <a:endParaRPr dirty="0"/>
          </a:p>
          <a:p>
            <a:pPr marL="0" indent="0">
              <a:buNone/>
            </a:pPr>
            <a:r>
              <a:rPr u="sng" dirty="0">
                <a:solidFill>
                  <a:schemeClr val="accent1"/>
                </a:solidFill>
              </a:rPr>
              <a:t>Mental Health Support:</a:t>
            </a:r>
          </a:p>
          <a:p>
            <a:r>
              <a:rPr dirty="0">
                <a:solidFill>
                  <a:schemeClr val="accent1"/>
                </a:solidFill>
              </a:rPr>
              <a:t>- Crisis </a:t>
            </a:r>
            <a:r>
              <a:rPr lang="en-US" dirty="0">
                <a:solidFill>
                  <a:schemeClr val="accent1"/>
                </a:solidFill>
              </a:rPr>
              <a:t>R</a:t>
            </a:r>
            <a:r>
              <a:rPr dirty="0">
                <a:solidFill>
                  <a:schemeClr val="accent1"/>
                </a:solidFill>
              </a:rPr>
              <a:t>esponse </a:t>
            </a:r>
            <a:r>
              <a:rPr lang="en-US" dirty="0">
                <a:solidFill>
                  <a:schemeClr val="accent1"/>
                </a:solidFill>
              </a:rPr>
              <a:t>T</a:t>
            </a:r>
            <a:r>
              <a:rPr dirty="0">
                <a:solidFill>
                  <a:schemeClr val="accent1"/>
                </a:solidFill>
              </a:rPr>
              <a:t>eams, </a:t>
            </a:r>
            <a:r>
              <a:rPr lang="en-US" dirty="0">
                <a:solidFill>
                  <a:schemeClr val="accent1"/>
                </a:solidFill>
              </a:rPr>
              <a:t>S</a:t>
            </a:r>
            <a:r>
              <a:rPr dirty="0">
                <a:solidFill>
                  <a:schemeClr val="accent1"/>
                </a:solidFill>
              </a:rPr>
              <a:t>chool </a:t>
            </a:r>
            <a:r>
              <a:rPr lang="en-US" dirty="0">
                <a:solidFill>
                  <a:schemeClr val="accent1"/>
                </a:solidFill>
              </a:rPr>
              <a:t>P</a:t>
            </a:r>
            <a:r>
              <a:rPr dirty="0">
                <a:solidFill>
                  <a:schemeClr val="accent1"/>
                </a:solidFill>
              </a:rPr>
              <a:t>sychologists</a:t>
            </a:r>
          </a:p>
          <a:p>
            <a:endParaRPr dirty="0"/>
          </a:p>
          <a:p>
            <a:pPr marL="0" indent="0">
              <a:buNone/>
            </a:pPr>
            <a:r>
              <a:rPr u="sng" dirty="0"/>
              <a:t>Long-Term Support:</a:t>
            </a:r>
          </a:p>
          <a:p>
            <a:r>
              <a:rPr dirty="0"/>
              <a:t>Trauma-informed </a:t>
            </a:r>
            <a:r>
              <a:rPr lang="en-US" dirty="0"/>
              <a:t>T</a:t>
            </a:r>
            <a:r>
              <a:rPr dirty="0"/>
              <a:t>eaching, </a:t>
            </a:r>
            <a:r>
              <a:rPr lang="en-US" dirty="0"/>
              <a:t>T</a:t>
            </a:r>
            <a:r>
              <a:rPr dirty="0"/>
              <a:t>herapy </a:t>
            </a:r>
            <a:r>
              <a:rPr lang="en-US" dirty="0"/>
              <a:t>S</a:t>
            </a:r>
            <a:r>
              <a:rPr dirty="0"/>
              <a:t>upport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Healthcare</a:t>
            </a:r>
          </a:p>
        </p:txBody>
      </p:sp>
      <p:sp>
        <p:nvSpPr>
          <p:cNvPr id="3" name="Content Placeholder 2"/>
          <p:cNvSpPr>
            <a:spLocks noGrp="1"/>
          </p:cNvSpPr>
          <p:nvPr>
            <p:ph idx="1"/>
          </p:nvPr>
        </p:nvSpPr>
        <p:spPr>
          <a:xfrm>
            <a:off x="4951048" y="804333"/>
            <a:ext cx="6306003" cy="5249334"/>
          </a:xfrm>
        </p:spPr>
        <p:txBody>
          <a:bodyPr anchor="ctr">
            <a:normAutofit/>
          </a:bodyPr>
          <a:lstStyle/>
          <a:p>
            <a:pPr marL="0" indent="0">
              <a:buNone/>
            </a:pPr>
            <a:r>
              <a:rPr u="sng" dirty="0"/>
              <a:t>Immediate Response:</a:t>
            </a:r>
          </a:p>
          <a:p>
            <a:r>
              <a:rPr dirty="0"/>
              <a:t>Rest days, </a:t>
            </a:r>
            <a:r>
              <a:rPr lang="en-US" dirty="0"/>
              <a:t>R</a:t>
            </a:r>
            <a:r>
              <a:rPr dirty="0"/>
              <a:t>isk </a:t>
            </a:r>
            <a:r>
              <a:rPr lang="en-US" dirty="0"/>
              <a:t>M</a:t>
            </a:r>
            <a:r>
              <a:rPr dirty="0"/>
              <a:t>anagement </a:t>
            </a:r>
            <a:r>
              <a:rPr lang="en-US" dirty="0"/>
              <a:t>R</a:t>
            </a:r>
            <a:r>
              <a:rPr dirty="0"/>
              <a:t>eview</a:t>
            </a:r>
          </a:p>
          <a:p>
            <a:endParaRPr dirty="0"/>
          </a:p>
          <a:p>
            <a:pPr marL="0" indent="0">
              <a:buNone/>
            </a:pPr>
            <a:r>
              <a:rPr u="sng" dirty="0">
                <a:solidFill>
                  <a:schemeClr val="accent1"/>
                </a:solidFill>
              </a:rPr>
              <a:t>Mental Health Support:</a:t>
            </a:r>
          </a:p>
          <a:p>
            <a:r>
              <a:rPr dirty="0">
                <a:solidFill>
                  <a:schemeClr val="accent1"/>
                </a:solidFill>
              </a:rPr>
              <a:t>M&amp;M conferences, </a:t>
            </a:r>
            <a:r>
              <a:rPr lang="en-US" dirty="0">
                <a:solidFill>
                  <a:schemeClr val="accent1"/>
                </a:solidFill>
              </a:rPr>
              <a:t>P</a:t>
            </a:r>
            <a:r>
              <a:rPr dirty="0">
                <a:solidFill>
                  <a:schemeClr val="accent1"/>
                </a:solidFill>
              </a:rPr>
              <a:t>eer support, EAP</a:t>
            </a:r>
          </a:p>
          <a:p>
            <a:endParaRPr dirty="0"/>
          </a:p>
          <a:p>
            <a:pPr marL="0" indent="0">
              <a:buNone/>
            </a:pPr>
            <a:r>
              <a:rPr u="sng" dirty="0"/>
              <a:t>Long-Term Support:</a:t>
            </a:r>
          </a:p>
          <a:p>
            <a:r>
              <a:rPr dirty="0"/>
              <a:t>Resilience </a:t>
            </a:r>
            <a:r>
              <a:rPr lang="en-US" dirty="0"/>
              <a:t>T</a:t>
            </a:r>
            <a:r>
              <a:rPr dirty="0"/>
              <a:t>raining, </a:t>
            </a:r>
            <a:r>
              <a:rPr lang="en-US" dirty="0"/>
              <a:t>O</a:t>
            </a:r>
            <a:r>
              <a:rPr dirty="0"/>
              <a:t>ngoing </a:t>
            </a:r>
            <a:r>
              <a:rPr lang="en-US" dirty="0"/>
              <a:t>T</a:t>
            </a:r>
            <a:r>
              <a:rPr dirty="0"/>
              <a:t>herapy</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DBB9-DCD7-4F12-C29B-FC871DB8D51A}"/>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990694FA-19DB-8D36-4E72-6C7C9AB0659C}"/>
              </a:ext>
            </a:extLst>
          </p:cNvPr>
          <p:cNvSpPr>
            <a:spLocks noGrp="1"/>
          </p:cNvSpPr>
          <p:nvPr>
            <p:ph idx="1"/>
          </p:nvPr>
        </p:nvSpPr>
        <p:spPr/>
        <p:txBody>
          <a:bodyPr/>
          <a:lstStyle/>
          <a:p>
            <a:endParaRPr lang="en-US" dirty="0"/>
          </a:p>
        </p:txBody>
      </p:sp>
      <p:pic>
        <p:nvPicPr>
          <p:cNvPr id="2054" name="Picture 6" descr="Yeah Right stock image. Image of face ...">
            <a:extLst>
              <a:ext uri="{FF2B5EF4-FFF2-40B4-BE49-F238E27FC236}">
                <a16:creationId xmlns:a16="http://schemas.microsoft.com/office/drawing/2014/main" id="{CC5141A6-B0BC-72DA-8386-C41D2CDDF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8645" y="2843206"/>
            <a:ext cx="2682429" cy="403097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eah Right Memes - Imgflip">
            <a:extLst>
              <a:ext uri="{FF2B5EF4-FFF2-40B4-BE49-F238E27FC236}">
                <a16:creationId xmlns:a16="http://schemas.microsoft.com/office/drawing/2014/main" id="{59503A05-D71E-F452-6AB6-97AEC6349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9565" y="-9080"/>
            <a:ext cx="3033687" cy="3047230"/>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Yeah Right GIFs | GIFDB.com">
            <a:extLst>
              <a:ext uri="{FF2B5EF4-FFF2-40B4-BE49-F238E27FC236}">
                <a16:creationId xmlns:a16="http://schemas.microsoft.com/office/drawing/2014/main" id="{9BB1B516-DB56-EE65-0085-B9E2C4171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2794" y="36140"/>
            <a:ext cx="3495851" cy="271425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Yeah – Right On! – Reaction GIFs">
            <a:extLst>
              <a:ext uri="{FF2B5EF4-FFF2-40B4-BE49-F238E27FC236}">
                <a16:creationId xmlns:a16="http://schemas.microsoft.com/office/drawing/2014/main" id="{6BA75405-7CF8-105F-0484-82DD3FF68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6141"/>
            <a:ext cx="3256086" cy="312811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deo clips by quotes ...">
            <a:extLst>
              <a:ext uri="{FF2B5EF4-FFF2-40B4-BE49-F238E27FC236}">
                <a16:creationId xmlns:a16="http://schemas.microsoft.com/office/drawing/2014/main" id="{4D1D8957-6AF4-8021-7A26-5780ABC1A6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323"/>
          <a:stretch/>
        </p:blipFill>
        <p:spPr bwMode="auto">
          <a:xfrm>
            <a:off x="1429050" y="2358166"/>
            <a:ext cx="3886200" cy="193516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nother Deloitte Survey Says 'Purpose ...">
            <a:extLst>
              <a:ext uri="{FF2B5EF4-FFF2-40B4-BE49-F238E27FC236}">
                <a16:creationId xmlns:a16="http://schemas.microsoft.com/office/drawing/2014/main" id="{3599A5A8-C7F0-FA58-2886-D5EB48FD75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8608" y="4249003"/>
            <a:ext cx="4239231" cy="2635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h Righttt GIF - Hah Righttt Yeah ...">
            <a:extLst>
              <a:ext uri="{FF2B5EF4-FFF2-40B4-BE49-F238E27FC236}">
                <a16:creationId xmlns:a16="http://schemas.microsoft.com/office/drawing/2014/main" id="{D72C786A-837D-94FC-789D-582B0544A5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47666" y="3762678"/>
            <a:ext cx="2616200" cy="3111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Yeah Right GIFs | Tenor">
            <a:extLst>
              <a:ext uri="{FF2B5EF4-FFF2-40B4-BE49-F238E27FC236}">
                <a16:creationId xmlns:a16="http://schemas.microsoft.com/office/drawing/2014/main" id="{994770B5-266C-BEA6-9402-78116A2513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25035" y="3937488"/>
            <a:ext cx="2897183" cy="29366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Yeah, right Meaning - YouTube">
            <a:extLst>
              <a:ext uri="{FF2B5EF4-FFF2-40B4-BE49-F238E27FC236}">
                <a16:creationId xmlns:a16="http://schemas.microsoft.com/office/drawing/2014/main" id="{CC356B76-A2A0-436B-FEE9-85D3996A2E0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0660" y="2115402"/>
            <a:ext cx="38100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28711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Healthcare</a:t>
            </a:r>
            <a:r>
              <a:rPr lang="en-US" dirty="0"/>
              <a:t>: The Reality</a:t>
            </a:r>
            <a:endParaRPr dirty="0"/>
          </a:p>
        </p:txBody>
      </p:sp>
      <p:sp>
        <p:nvSpPr>
          <p:cNvPr id="3" name="Content Placeholder 2"/>
          <p:cNvSpPr>
            <a:spLocks noGrp="1"/>
          </p:cNvSpPr>
          <p:nvPr>
            <p:ph idx="1"/>
          </p:nvPr>
        </p:nvSpPr>
        <p:spPr/>
        <p:txBody>
          <a:bodyPr>
            <a:normAutofit/>
          </a:bodyPr>
          <a:lstStyle/>
          <a:p>
            <a:pPr marL="0" indent="0">
              <a:buNone/>
            </a:pPr>
            <a:r>
              <a:rPr u="sng" dirty="0"/>
              <a:t>Immediate Response:</a:t>
            </a:r>
          </a:p>
          <a:p>
            <a:r>
              <a:rPr dirty="0"/>
              <a:t>Rest days, </a:t>
            </a:r>
            <a:r>
              <a:rPr lang="en-US" dirty="0"/>
              <a:t>R</a:t>
            </a:r>
            <a:r>
              <a:rPr dirty="0"/>
              <a:t>isk </a:t>
            </a:r>
            <a:r>
              <a:rPr lang="en-US" dirty="0"/>
              <a:t>M</a:t>
            </a:r>
            <a:r>
              <a:rPr dirty="0"/>
              <a:t>anagement </a:t>
            </a:r>
            <a:r>
              <a:rPr lang="en-US" dirty="0"/>
              <a:t>R</a:t>
            </a:r>
            <a:r>
              <a:rPr dirty="0"/>
              <a:t>eview</a:t>
            </a:r>
          </a:p>
          <a:p>
            <a:endParaRPr dirty="0"/>
          </a:p>
          <a:p>
            <a:pPr marL="0" indent="0">
              <a:buNone/>
            </a:pPr>
            <a:r>
              <a:rPr u="sng" dirty="0"/>
              <a:t>Mental Health Support:</a:t>
            </a:r>
          </a:p>
          <a:p>
            <a:r>
              <a:rPr dirty="0"/>
              <a:t>M&amp;M conferences, </a:t>
            </a:r>
            <a:r>
              <a:rPr lang="en-US" dirty="0"/>
              <a:t>P</a:t>
            </a:r>
            <a:r>
              <a:rPr dirty="0"/>
              <a:t>eer support, EAP</a:t>
            </a:r>
          </a:p>
          <a:p>
            <a:endParaRPr dirty="0"/>
          </a:p>
          <a:p>
            <a:pPr marL="0" indent="0">
              <a:buNone/>
            </a:pPr>
            <a:r>
              <a:rPr u="sng" dirty="0"/>
              <a:t>Long-Term Support:</a:t>
            </a:r>
          </a:p>
          <a:p>
            <a:r>
              <a:rPr dirty="0"/>
              <a:t>Resilience </a:t>
            </a:r>
            <a:r>
              <a:rPr lang="en-US" dirty="0"/>
              <a:t>T</a:t>
            </a:r>
            <a:r>
              <a:rPr dirty="0"/>
              <a:t>raining, </a:t>
            </a:r>
            <a:r>
              <a:rPr lang="en-US" dirty="0"/>
              <a:t>O</a:t>
            </a:r>
            <a:r>
              <a:rPr dirty="0"/>
              <a:t>ngoing </a:t>
            </a:r>
            <a:r>
              <a:rPr lang="en-US" dirty="0"/>
              <a:t>T</a:t>
            </a:r>
            <a:r>
              <a:rPr dirty="0"/>
              <a:t>herapy</a:t>
            </a:r>
          </a:p>
        </p:txBody>
      </p:sp>
      <p:sp>
        <p:nvSpPr>
          <p:cNvPr id="4" name="Multiply 3">
            <a:extLst>
              <a:ext uri="{FF2B5EF4-FFF2-40B4-BE49-F238E27FC236}">
                <a16:creationId xmlns:a16="http://schemas.microsoft.com/office/drawing/2014/main" id="{F955B602-7393-6710-288C-AE9123039EE4}"/>
              </a:ext>
            </a:extLst>
          </p:cNvPr>
          <p:cNvSpPr/>
          <p:nvPr/>
        </p:nvSpPr>
        <p:spPr>
          <a:xfrm>
            <a:off x="1024128" y="2516570"/>
            <a:ext cx="1160585" cy="961293"/>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Multiply 4">
            <a:extLst>
              <a:ext uri="{FF2B5EF4-FFF2-40B4-BE49-F238E27FC236}">
                <a16:creationId xmlns:a16="http://schemas.microsoft.com/office/drawing/2014/main" id="{F8342058-A39D-985B-8C12-E89C783C99BB}"/>
              </a:ext>
            </a:extLst>
          </p:cNvPr>
          <p:cNvSpPr/>
          <p:nvPr/>
        </p:nvSpPr>
        <p:spPr>
          <a:xfrm>
            <a:off x="3329353" y="3860827"/>
            <a:ext cx="1160585" cy="961293"/>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Multiply 5">
            <a:extLst>
              <a:ext uri="{FF2B5EF4-FFF2-40B4-BE49-F238E27FC236}">
                <a16:creationId xmlns:a16="http://schemas.microsoft.com/office/drawing/2014/main" id="{5521E8EF-6A51-ED52-580F-CBF7306A160A}"/>
              </a:ext>
            </a:extLst>
          </p:cNvPr>
          <p:cNvSpPr/>
          <p:nvPr/>
        </p:nvSpPr>
        <p:spPr>
          <a:xfrm>
            <a:off x="4492818" y="4004147"/>
            <a:ext cx="1010208" cy="817974"/>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Multiply 6">
            <a:extLst>
              <a:ext uri="{FF2B5EF4-FFF2-40B4-BE49-F238E27FC236}">
                <a16:creationId xmlns:a16="http://schemas.microsoft.com/office/drawing/2014/main" id="{0AAB138C-71DB-BF52-EE03-C64184806B73}"/>
              </a:ext>
            </a:extLst>
          </p:cNvPr>
          <p:cNvSpPr/>
          <p:nvPr/>
        </p:nvSpPr>
        <p:spPr>
          <a:xfrm>
            <a:off x="1492241" y="5475596"/>
            <a:ext cx="1160585" cy="961293"/>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Multiply 7">
            <a:extLst>
              <a:ext uri="{FF2B5EF4-FFF2-40B4-BE49-F238E27FC236}">
                <a16:creationId xmlns:a16="http://schemas.microsoft.com/office/drawing/2014/main" id="{D9BD7709-5D48-4209-FA82-60C454A8000E}"/>
              </a:ext>
            </a:extLst>
          </p:cNvPr>
          <p:cNvSpPr/>
          <p:nvPr/>
        </p:nvSpPr>
        <p:spPr>
          <a:xfrm>
            <a:off x="3837337" y="5348067"/>
            <a:ext cx="1160585" cy="961293"/>
          </a:xfrm>
          <a:prstGeom prst="mathMultiply">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4960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lang="en-US"/>
              <a:t>Why This Matters</a:t>
            </a:r>
            <a:endParaRPr lang="en-US" dirty="0"/>
          </a:p>
        </p:txBody>
      </p:sp>
      <p:sp>
        <p:nvSpPr>
          <p:cNvPr id="3" name="Content Placeholder 2"/>
          <p:cNvSpPr>
            <a:spLocks noGrp="1"/>
          </p:cNvSpPr>
          <p:nvPr>
            <p:ph idx="1"/>
          </p:nvPr>
        </p:nvSpPr>
        <p:spPr>
          <a:xfrm>
            <a:off x="1024128" y="1837113"/>
            <a:ext cx="8018271" cy="4023360"/>
          </a:xfrm>
        </p:spPr>
        <p:txBody>
          <a:bodyPr>
            <a:normAutofit fontScale="77500" lnSpcReduction="20000"/>
          </a:bodyPr>
          <a:lstStyle/>
          <a:p>
            <a:r>
              <a:rPr lang="en-US" sz="2100" dirty="0"/>
              <a:t>High Rates of Burnout, Depression, and Anxiety among Providers</a:t>
            </a:r>
          </a:p>
          <a:p>
            <a:endParaRPr lang="en-US" sz="2100" dirty="0"/>
          </a:p>
          <a:p>
            <a:r>
              <a:rPr lang="en-US" sz="2100" dirty="0">
                <a:solidFill>
                  <a:schemeClr val="accent1"/>
                </a:solidFill>
              </a:rPr>
              <a:t>Exposure to Trauma and Emotional Strain</a:t>
            </a:r>
          </a:p>
          <a:p>
            <a:endParaRPr lang="en-US" sz="2100" dirty="0"/>
          </a:p>
          <a:p>
            <a:r>
              <a:rPr lang="en-US" sz="2100" dirty="0"/>
              <a:t>Direct Impact on Patient Care and Safety</a:t>
            </a:r>
          </a:p>
          <a:p>
            <a:pPr marL="0" indent="0">
              <a:buNone/>
            </a:pPr>
            <a:endParaRPr lang="en-US" sz="2100" dirty="0"/>
          </a:p>
          <a:p>
            <a:r>
              <a:rPr lang="en-US" sz="2100" dirty="0">
                <a:solidFill>
                  <a:schemeClr val="accent1"/>
                </a:solidFill>
              </a:rPr>
              <a:t>COVID-19 Pandemic intensified Mental Health Challenges</a:t>
            </a:r>
          </a:p>
          <a:p>
            <a:endParaRPr lang="en-US" sz="2100" dirty="0"/>
          </a:p>
          <a:p>
            <a:r>
              <a:rPr lang="en-US" sz="2100" dirty="0"/>
              <a:t>Retention and Team Cohesion depend on Psychological Well-being</a:t>
            </a:r>
          </a:p>
          <a:p>
            <a:pPr marL="0" indent="0">
              <a:buNone/>
            </a:pPr>
            <a:endParaRPr lang="en-US" sz="2100" dirty="0"/>
          </a:p>
          <a:p>
            <a:r>
              <a:rPr lang="en-US" sz="2100" dirty="0">
                <a:solidFill>
                  <a:schemeClr val="accent1"/>
                </a:solidFill>
              </a:rPr>
              <a:t>Importance of Early Identification and Supportive Environments for Patients and Colleagues </a:t>
            </a:r>
          </a:p>
          <a:p>
            <a:endParaRPr lang="en-US" sz="1400" dirty="0"/>
          </a:p>
        </p:txBody>
      </p:sp>
      <p:sp>
        <p:nvSpPr>
          <p:cNvPr id="12" name="Rectangle 1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dirty="0"/>
              <a:t>Data Snapshot</a:t>
            </a:r>
          </a:p>
        </p:txBody>
      </p:sp>
      <p:sp>
        <p:nvSpPr>
          <p:cNvPr id="3" name="Content Placeholder 2"/>
          <p:cNvSpPr>
            <a:spLocks noGrp="1"/>
          </p:cNvSpPr>
          <p:nvPr>
            <p:ph idx="1"/>
          </p:nvPr>
        </p:nvSpPr>
        <p:spPr>
          <a:xfrm>
            <a:off x="1024128" y="2286000"/>
            <a:ext cx="8018271" cy="4023360"/>
          </a:xfrm>
        </p:spPr>
        <p:txBody>
          <a:bodyPr>
            <a:normAutofit/>
          </a:bodyPr>
          <a:lstStyle/>
          <a:p>
            <a:r>
              <a:rPr dirty="0"/>
              <a:t>Burnout: 63% of </a:t>
            </a:r>
            <a:r>
              <a:rPr lang="en-US" dirty="0"/>
              <a:t>P</a:t>
            </a:r>
            <a:r>
              <a:rPr dirty="0"/>
              <a:t>hysicians report symptoms</a:t>
            </a:r>
            <a:r>
              <a:rPr lang="en-US" dirty="0"/>
              <a:t>.</a:t>
            </a:r>
            <a:r>
              <a:rPr dirty="0"/>
              <a:t> </a:t>
            </a:r>
            <a:endParaRPr lang="en-US" dirty="0"/>
          </a:p>
          <a:p>
            <a:pPr marL="0" indent="0">
              <a:buNone/>
            </a:pPr>
            <a:r>
              <a:rPr lang="en-US" dirty="0"/>
              <a:t>-AMA, 2023</a:t>
            </a:r>
          </a:p>
          <a:p>
            <a:endParaRPr dirty="0"/>
          </a:p>
          <a:p>
            <a:r>
              <a:rPr dirty="0">
                <a:solidFill>
                  <a:schemeClr val="accent1"/>
                </a:solidFill>
              </a:rPr>
              <a:t>Suicide </a:t>
            </a:r>
            <a:r>
              <a:rPr lang="en-US" dirty="0">
                <a:solidFill>
                  <a:schemeClr val="accent1"/>
                </a:solidFill>
              </a:rPr>
              <a:t>R</a:t>
            </a:r>
            <a:r>
              <a:rPr dirty="0">
                <a:solidFill>
                  <a:schemeClr val="accent1"/>
                </a:solidFill>
              </a:rPr>
              <a:t>isk: Higher in </a:t>
            </a:r>
            <a:r>
              <a:rPr lang="en-US" dirty="0">
                <a:solidFill>
                  <a:schemeClr val="accent1"/>
                </a:solidFill>
              </a:rPr>
              <a:t>P</a:t>
            </a:r>
            <a:r>
              <a:rPr dirty="0">
                <a:solidFill>
                  <a:schemeClr val="accent1"/>
                </a:solidFill>
              </a:rPr>
              <a:t>hysicians, especially </a:t>
            </a:r>
            <a:r>
              <a:rPr lang="en-US" dirty="0">
                <a:solidFill>
                  <a:schemeClr val="accent1"/>
                </a:solidFill>
              </a:rPr>
              <a:t>F</a:t>
            </a:r>
            <a:r>
              <a:rPr dirty="0">
                <a:solidFill>
                  <a:schemeClr val="accent1"/>
                </a:solidFill>
              </a:rPr>
              <a:t>emale </a:t>
            </a:r>
            <a:r>
              <a:rPr lang="en-US" dirty="0">
                <a:solidFill>
                  <a:schemeClr val="accent1"/>
                </a:solidFill>
              </a:rPr>
              <a:t>Physicians </a:t>
            </a:r>
          </a:p>
          <a:p>
            <a:pPr marL="0" indent="0">
              <a:buNone/>
            </a:pPr>
            <a:endParaRPr dirty="0"/>
          </a:p>
          <a:p>
            <a:r>
              <a:rPr dirty="0"/>
              <a:t>1 in 3 </a:t>
            </a:r>
            <a:r>
              <a:rPr lang="en-US" dirty="0"/>
              <a:t>N</a:t>
            </a:r>
            <a:r>
              <a:rPr dirty="0"/>
              <a:t>urses consider leaving the </a:t>
            </a:r>
            <a:r>
              <a:rPr lang="en-US" dirty="0"/>
              <a:t>P</a:t>
            </a:r>
            <a:r>
              <a:rPr dirty="0"/>
              <a:t>rofession </a:t>
            </a:r>
            <a:r>
              <a:rPr lang="en-US" dirty="0"/>
              <a:t>d</a:t>
            </a:r>
            <a:r>
              <a:rPr dirty="0"/>
              <a:t>ue to </a:t>
            </a:r>
            <a:r>
              <a:rPr lang="en-US" dirty="0"/>
              <a:t>S</a:t>
            </a:r>
            <a:r>
              <a:rPr dirty="0"/>
              <a:t>tress</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Mental Health Challenges in Healthcare</a:t>
            </a:r>
            <a:endParaRPr lang="en-US"/>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r>
              <a:rPr dirty="0"/>
              <a:t>Long </a:t>
            </a:r>
            <a:r>
              <a:rPr lang="en-US" dirty="0"/>
              <a:t>H</a:t>
            </a:r>
            <a:r>
              <a:rPr dirty="0"/>
              <a:t>ours and </a:t>
            </a:r>
            <a:r>
              <a:rPr lang="en-US" dirty="0"/>
              <a:t>S</a:t>
            </a:r>
            <a:r>
              <a:rPr dirty="0"/>
              <a:t>hift </a:t>
            </a:r>
            <a:r>
              <a:rPr lang="en-US" dirty="0"/>
              <a:t>W</a:t>
            </a:r>
            <a:r>
              <a:rPr dirty="0"/>
              <a:t>ork</a:t>
            </a:r>
            <a:endParaRPr lang="en-US" dirty="0"/>
          </a:p>
          <a:p>
            <a:endParaRPr dirty="0"/>
          </a:p>
          <a:p>
            <a:r>
              <a:rPr dirty="0">
                <a:solidFill>
                  <a:schemeClr val="accent1"/>
                </a:solidFill>
              </a:rPr>
              <a:t>Emotional </a:t>
            </a:r>
            <a:r>
              <a:rPr lang="en-US" dirty="0">
                <a:solidFill>
                  <a:schemeClr val="accent1"/>
                </a:solidFill>
              </a:rPr>
              <a:t>E</a:t>
            </a:r>
            <a:r>
              <a:rPr dirty="0">
                <a:solidFill>
                  <a:schemeClr val="accent1"/>
                </a:solidFill>
              </a:rPr>
              <a:t>xhaustion from </a:t>
            </a:r>
            <a:r>
              <a:rPr lang="en-US" dirty="0">
                <a:solidFill>
                  <a:schemeClr val="accent1"/>
                </a:solidFill>
              </a:rPr>
              <a:t>P</a:t>
            </a:r>
            <a:r>
              <a:rPr dirty="0">
                <a:solidFill>
                  <a:schemeClr val="accent1"/>
                </a:solidFill>
              </a:rPr>
              <a:t>atient </a:t>
            </a:r>
            <a:r>
              <a:rPr lang="en-US" dirty="0">
                <a:solidFill>
                  <a:schemeClr val="accent1"/>
                </a:solidFill>
              </a:rPr>
              <a:t>C</a:t>
            </a:r>
            <a:r>
              <a:rPr dirty="0">
                <a:solidFill>
                  <a:schemeClr val="accent1"/>
                </a:solidFill>
              </a:rPr>
              <a:t>are</a:t>
            </a:r>
            <a:endParaRPr lang="en-US" dirty="0">
              <a:solidFill>
                <a:schemeClr val="accent1"/>
              </a:solidFill>
            </a:endParaRPr>
          </a:p>
          <a:p>
            <a:endParaRPr dirty="0"/>
          </a:p>
          <a:p>
            <a:r>
              <a:rPr dirty="0"/>
              <a:t>Vicarious </a:t>
            </a:r>
            <a:r>
              <a:rPr lang="en-US" dirty="0"/>
              <a:t>T</a:t>
            </a:r>
            <a:r>
              <a:rPr dirty="0"/>
              <a:t>rauma and </a:t>
            </a:r>
            <a:r>
              <a:rPr lang="en-US" dirty="0"/>
              <a:t>M</a:t>
            </a:r>
            <a:r>
              <a:rPr dirty="0"/>
              <a:t>oral </a:t>
            </a:r>
            <a:r>
              <a:rPr lang="en-US" dirty="0"/>
              <a:t>D</a:t>
            </a:r>
            <a:r>
              <a:rPr dirty="0"/>
              <a:t>istress</a:t>
            </a:r>
            <a:endParaRPr lang="en-US" dirty="0"/>
          </a:p>
          <a:p>
            <a:endParaRPr dirty="0"/>
          </a:p>
          <a:p>
            <a:r>
              <a:rPr dirty="0">
                <a:solidFill>
                  <a:schemeClr val="accent1"/>
                </a:solidFill>
              </a:rPr>
              <a:t>Stigma in </a:t>
            </a:r>
            <a:r>
              <a:rPr lang="en-US" dirty="0">
                <a:solidFill>
                  <a:schemeClr val="accent1"/>
                </a:solidFill>
              </a:rPr>
              <a:t>S</a:t>
            </a:r>
            <a:r>
              <a:rPr dirty="0">
                <a:solidFill>
                  <a:schemeClr val="accent1"/>
                </a:solidFill>
              </a:rPr>
              <a:t>eeking </a:t>
            </a:r>
            <a:r>
              <a:rPr lang="en-US" dirty="0">
                <a:solidFill>
                  <a:schemeClr val="accent1"/>
                </a:solidFill>
              </a:rPr>
              <a:t>H</a:t>
            </a:r>
            <a:r>
              <a:rPr dirty="0">
                <a:solidFill>
                  <a:schemeClr val="accent1"/>
                </a:solidFill>
              </a:rPr>
              <a:t>elp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3" name="Straight Connector 2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4" name="Rectangle 23">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7BB81F-8156-C52F-A8C0-C89F1C2D6E8D}"/>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b="0" i="0" kern="1200" cap="all" spc="200" baseline="0">
                <a:solidFill>
                  <a:schemeClr val="tx1">
                    <a:lumMod val="95000"/>
                    <a:lumOff val="5000"/>
                  </a:schemeClr>
                </a:solidFill>
                <a:effectLst/>
                <a:latin typeface="+mj-lt"/>
                <a:ea typeface="+mj-ea"/>
                <a:cs typeface="+mj-cs"/>
              </a:rPr>
              <a:t>Secondary Traumatic Stress</a:t>
            </a:r>
            <a:endParaRPr lang="en-US" sz="4400" kern="1200" cap="all" spc="200" baseline="0">
              <a:solidFill>
                <a:schemeClr val="tx1">
                  <a:lumMod val="95000"/>
                  <a:lumOff val="5000"/>
                </a:schemeClr>
              </a:solidFill>
              <a:latin typeface="+mj-lt"/>
              <a:ea typeface="+mj-ea"/>
              <a:cs typeface="+mj-cs"/>
            </a:endParaRPr>
          </a:p>
        </p:txBody>
      </p:sp>
      <p:cxnSp>
        <p:nvCxnSpPr>
          <p:cNvPr id="25" name="Straight Connector 24">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F2FA316B-72CC-BB24-1B1D-F245D198A403}"/>
              </a:ext>
            </a:extLst>
          </p:cNvPr>
          <p:cNvPicPr>
            <a:picLocks noChangeAspect="1"/>
          </p:cNvPicPr>
          <p:nvPr/>
        </p:nvPicPr>
        <p:blipFill>
          <a:blip r:embed="rId2"/>
          <a:stretch>
            <a:fillRect/>
          </a:stretch>
        </p:blipFill>
        <p:spPr>
          <a:xfrm>
            <a:off x="4299641" y="948157"/>
            <a:ext cx="7754914" cy="5021307"/>
          </a:xfrm>
          <a:prstGeom prst="rect">
            <a:avLst/>
          </a:prstGeom>
        </p:spPr>
      </p:pic>
      <p:sp>
        <p:nvSpPr>
          <p:cNvPr id="10" name="TextBox 9">
            <a:extLst>
              <a:ext uri="{FF2B5EF4-FFF2-40B4-BE49-F238E27FC236}">
                <a16:creationId xmlns:a16="http://schemas.microsoft.com/office/drawing/2014/main" id="{799FC26B-7428-533C-0494-7736C8928FC2}"/>
              </a:ext>
            </a:extLst>
          </p:cNvPr>
          <p:cNvSpPr txBox="1"/>
          <p:nvPr/>
        </p:nvSpPr>
        <p:spPr>
          <a:xfrm>
            <a:off x="341453" y="6157363"/>
            <a:ext cx="6099858" cy="430887"/>
          </a:xfrm>
          <a:prstGeom prst="rect">
            <a:avLst/>
          </a:prstGeom>
          <a:noFill/>
        </p:spPr>
        <p:txBody>
          <a:bodyPr wrap="square">
            <a:spAutoFit/>
          </a:bodyPr>
          <a:lstStyle/>
          <a:p>
            <a:r>
              <a:rPr lang="en-US" sz="1100" dirty="0"/>
              <a:t>National Academy of Medicine (NAM). Taking Action Against Clinician Burnout: A Systems Approach to Professional Well-Being. National Academies Press, 2019.</a:t>
            </a:r>
            <a:r>
              <a:rPr lang="en-US" sz="1100" dirty="0">
                <a:solidFill>
                  <a:srgbClr val="0078D7"/>
                </a:solidFill>
                <a:effectLst/>
                <a:hlinkClick r:id="rId3" tooltip="https://nam12.safelinks.protection.outlook.com/?url=https%3A%2F%2Fdoi.org%2F10.17226%2F25521&amp;data=05%7C02%7Canastacia.volz%40vumc.org%7C69b6760d2bce4abd778608dda214afc0%7Cef57503014244ed8b83c12c533d879ab%7C0%7C0%7C638844931968939510%7CUnknown%7CTWFpbGZsb3d8eyJFbXB0eU1hcGkiOnRydWUsIlYiOiIwLjAuMDAwMCIsIlAiOiJXaW4zMiIsIkFOIjoiTWFpbCIsIldUIjoyfQ%3D%3D%7C0%7C%7C%7C&amp;sdata=yYARvPLV3hYLzqRvKuus8z5f7yJfK4gQgarMrhuaWco%3D&amp;reserved=0"/>
              </a:rPr>
              <a:t>https://doi.org/10.17226/25521</a:t>
            </a:r>
            <a:endParaRPr lang="en-US" sz="1100" dirty="0"/>
          </a:p>
        </p:txBody>
      </p:sp>
    </p:spTree>
    <p:extLst>
      <p:ext uri="{BB962C8B-B14F-4D97-AF65-F5344CB8AC3E}">
        <p14:creationId xmlns:p14="http://schemas.microsoft.com/office/powerpoint/2010/main" val="12003433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a:solidFill>
                  <a:srgbClr val="FFFFFF"/>
                </a:solidFill>
              </a:rPr>
              <a:t>Recognizing Signs of Mental Health Struggles</a:t>
            </a:r>
          </a:p>
        </p:txBody>
      </p:sp>
      <p:sp>
        <p:nvSpPr>
          <p:cNvPr id="3" name="Content Placeholder 2"/>
          <p:cNvSpPr>
            <a:spLocks noGrp="1"/>
          </p:cNvSpPr>
          <p:nvPr>
            <p:ph idx="1"/>
          </p:nvPr>
        </p:nvSpPr>
        <p:spPr>
          <a:xfrm>
            <a:off x="4951048" y="804333"/>
            <a:ext cx="6306003" cy="5249334"/>
          </a:xfrm>
        </p:spPr>
        <p:txBody>
          <a:bodyPr anchor="ctr">
            <a:normAutofit/>
          </a:bodyPr>
          <a:lstStyle/>
          <a:p>
            <a:r>
              <a:rPr dirty="0"/>
              <a:t>Emotional </a:t>
            </a:r>
            <a:r>
              <a:rPr lang="en-US" dirty="0"/>
              <a:t>E</a:t>
            </a:r>
            <a:r>
              <a:rPr dirty="0"/>
              <a:t>xhaustio</a:t>
            </a:r>
            <a:r>
              <a:rPr lang="en-US" dirty="0"/>
              <a:t>n</a:t>
            </a:r>
          </a:p>
          <a:p>
            <a:pPr marL="0" indent="0">
              <a:buNone/>
            </a:pPr>
            <a:endParaRPr dirty="0"/>
          </a:p>
          <a:p>
            <a:r>
              <a:rPr dirty="0">
                <a:solidFill>
                  <a:schemeClr val="accent1"/>
                </a:solidFill>
              </a:rPr>
              <a:t>Detachment or </a:t>
            </a:r>
            <a:r>
              <a:rPr lang="en-US" dirty="0">
                <a:solidFill>
                  <a:schemeClr val="accent1"/>
                </a:solidFill>
              </a:rPr>
              <a:t>D</a:t>
            </a:r>
            <a:r>
              <a:rPr dirty="0">
                <a:solidFill>
                  <a:schemeClr val="accent1"/>
                </a:solidFill>
              </a:rPr>
              <a:t>epersonalization</a:t>
            </a:r>
            <a:endParaRPr lang="en-US" dirty="0">
              <a:solidFill>
                <a:schemeClr val="accent1"/>
              </a:solidFill>
            </a:endParaRPr>
          </a:p>
          <a:p>
            <a:pPr marL="0" indent="0">
              <a:buNone/>
            </a:pPr>
            <a:endParaRPr dirty="0"/>
          </a:p>
          <a:p>
            <a:r>
              <a:rPr dirty="0"/>
              <a:t>Reduced sense of </a:t>
            </a:r>
            <a:r>
              <a:rPr lang="en-US" dirty="0"/>
              <a:t>P</a:t>
            </a:r>
            <a:r>
              <a:rPr dirty="0"/>
              <a:t>ersonal </a:t>
            </a:r>
            <a:r>
              <a:rPr lang="en-US" dirty="0"/>
              <a:t>A</a:t>
            </a:r>
            <a:r>
              <a:rPr dirty="0"/>
              <a:t>ccomplishment</a:t>
            </a:r>
            <a:endParaRPr lang="en-US" dirty="0"/>
          </a:p>
          <a:p>
            <a:pPr marL="0" indent="0">
              <a:buNone/>
            </a:pPr>
            <a:endParaRPr dirty="0"/>
          </a:p>
          <a:p>
            <a:r>
              <a:rPr dirty="0">
                <a:solidFill>
                  <a:schemeClr val="accent1"/>
                </a:solidFill>
              </a:rPr>
              <a:t>Sleep </a:t>
            </a:r>
            <a:r>
              <a:rPr lang="en-US" dirty="0">
                <a:solidFill>
                  <a:schemeClr val="accent1"/>
                </a:solidFill>
              </a:rPr>
              <a:t>D</a:t>
            </a:r>
            <a:r>
              <a:rPr dirty="0">
                <a:solidFill>
                  <a:schemeClr val="accent1"/>
                </a:solidFill>
              </a:rPr>
              <a:t>isturbances, </a:t>
            </a:r>
            <a:r>
              <a:rPr lang="en-US" dirty="0">
                <a:solidFill>
                  <a:schemeClr val="accent1"/>
                </a:solidFill>
              </a:rPr>
              <a:t>I</a:t>
            </a:r>
            <a:r>
              <a:rPr dirty="0">
                <a:solidFill>
                  <a:schemeClr val="accent1"/>
                </a:solidFill>
              </a:rPr>
              <a:t>rritability, </a:t>
            </a:r>
            <a:r>
              <a:rPr lang="en-US" dirty="0">
                <a:solidFill>
                  <a:schemeClr val="accent1"/>
                </a:solidFill>
              </a:rPr>
              <a:t>A</a:t>
            </a:r>
            <a:r>
              <a:rPr dirty="0">
                <a:solidFill>
                  <a:schemeClr val="accent1"/>
                </a:solidFill>
              </a:rPr>
              <a:t>bsenteeism</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Recognizing the Signs</a:t>
            </a:r>
          </a:p>
        </p:txBody>
      </p:sp>
      <p:graphicFrame>
        <p:nvGraphicFramePr>
          <p:cNvPr id="4" name="Diagram 3">
            <a:extLst>
              <a:ext uri="{FF2B5EF4-FFF2-40B4-BE49-F238E27FC236}">
                <a16:creationId xmlns:a16="http://schemas.microsoft.com/office/drawing/2014/main" id="{51CB503E-4016-FD10-AACA-766DDCBA3152}"/>
              </a:ext>
            </a:extLst>
          </p:cNvPr>
          <p:cNvGraphicFramePr/>
          <p:nvPr>
            <p:extLst>
              <p:ext uri="{D42A27DB-BD31-4B8C-83A1-F6EECF244321}">
                <p14:modId xmlns:p14="http://schemas.microsoft.com/office/powerpoint/2010/main" val="768527880"/>
              </p:ext>
            </p:extLst>
          </p:nvPr>
        </p:nvGraphicFramePr>
        <p:xfrm>
          <a:off x="2165930" y="1603760"/>
          <a:ext cx="7860139" cy="4215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76777-29E7-123C-8860-37D0269D0640}"/>
              </a:ext>
            </a:extLst>
          </p:cNvPr>
          <p:cNvSpPr>
            <a:spLocks noGrp="1"/>
          </p:cNvSpPr>
          <p:nvPr>
            <p:ph type="title"/>
          </p:nvPr>
        </p:nvSpPr>
        <p:spPr>
          <a:xfrm>
            <a:off x="1024128" y="585216"/>
            <a:ext cx="5867061" cy="1499616"/>
          </a:xfrm>
        </p:spPr>
        <p:txBody>
          <a:bodyPr>
            <a:normAutofit/>
          </a:bodyPr>
          <a:lstStyle/>
          <a:p>
            <a:r>
              <a:rPr lang="en-US" sz="4600" b="1" i="0">
                <a:latin typeface="Libre Franklin"/>
                <a:ea typeface="Libre Franklin"/>
                <a:cs typeface="Libre Franklin"/>
              </a:rPr>
              <a:t>The prevalence of trauma</a:t>
            </a:r>
            <a:endParaRPr lang="en-US" sz="4600"/>
          </a:p>
        </p:txBody>
      </p:sp>
      <p:pic>
        <p:nvPicPr>
          <p:cNvPr id="5" name="Picture 4" descr="Large skydiving group mid-air">
            <a:extLst>
              <a:ext uri="{FF2B5EF4-FFF2-40B4-BE49-F238E27FC236}">
                <a16:creationId xmlns:a16="http://schemas.microsoft.com/office/drawing/2014/main" id="{EACF4E42-3131-2D7C-AADA-7239912E7A3C}"/>
              </a:ext>
            </a:extLst>
          </p:cNvPr>
          <p:cNvPicPr>
            <a:picLocks noChangeAspect="1"/>
          </p:cNvPicPr>
          <p:nvPr/>
        </p:nvPicPr>
        <p:blipFill rotWithShape="1">
          <a:blip r:embed="rId3"/>
          <a:srcRect l="6167" r="4492" b="6"/>
          <a:stretch/>
        </p:blipFill>
        <p:spPr>
          <a:xfrm>
            <a:off x="874678" y="1906858"/>
            <a:ext cx="5221322" cy="3886200"/>
          </a:xfrm>
          <a:prstGeom prst="rect">
            <a:avLst/>
          </a:prstGeom>
        </p:spPr>
      </p:pic>
      <p:sp>
        <p:nvSpPr>
          <p:cNvPr id="10" name="Rectangle 9">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330CE1B-662A-02F4-DCC8-D66668EB5050}"/>
              </a:ext>
            </a:extLst>
          </p:cNvPr>
          <p:cNvSpPr>
            <a:spLocks noGrp="1"/>
          </p:cNvSpPr>
          <p:nvPr>
            <p:ph idx="1"/>
          </p:nvPr>
        </p:nvSpPr>
        <p:spPr>
          <a:xfrm>
            <a:off x="8021490" y="585216"/>
            <a:ext cx="3527043" cy="5586984"/>
          </a:xfrm>
        </p:spPr>
        <p:txBody>
          <a:bodyPr vert="horz" lIns="91440" tIns="45720" rIns="91440" bIns="45720" rtlCol="0" anchor="ctr">
            <a:normAutofit/>
          </a:bodyPr>
          <a:lstStyle/>
          <a:p>
            <a:r>
              <a:rPr lang="en-US" sz="2000" b="0" i="0" dirty="0">
                <a:solidFill>
                  <a:srgbClr val="FFFFFF"/>
                </a:solidFill>
                <a:latin typeface="Roboto Slab"/>
                <a:ea typeface="Roboto Slab"/>
                <a:cs typeface="Roboto Slab"/>
              </a:rPr>
              <a:t>The CDC statistics on abuse and violence</a:t>
            </a:r>
            <a:endParaRPr lang="en-US" sz="2000" dirty="0">
              <a:solidFill>
                <a:srgbClr val="FFFFFF"/>
              </a:solidFill>
              <a:latin typeface="Avenir Next LT Pro"/>
              <a:ea typeface="Roboto Slab"/>
              <a:cs typeface="Roboto Slab"/>
            </a:endParaRPr>
          </a:p>
          <a:p>
            <a:pPr lvl="1">
              <a:buClr>
                <a:schemeClr val="bg1"/>
              </a:buClr>
            </a:pPr>
            <a:r>
              <a:rPr lang="en-US" sz="2000" b="0" i="0" dirty="0">
                <a:solidFill>
                  <a:srgbClr val="FFFFFF"/>
                </a:solidFill>
                <a:latin typeface="Roboto Slab"/>
                <a:ea typeface="Roboto Slab"/>
                <a:cs typeface="Roboto Slab"/>
              </a:rPr>
              <a:t>one in four children experiences some sort of maltreatment (physical, sexual, or emotional abuse).</a:t>
            </a:r>
            <a:r>
              <a:rPr lang="en-US" sz="2000" dirty="0">
                <a:solidFill>
                  <a:srgbClr val="FFFFFF"/>
                </a:solidFill>
                <a:latin typeface="Roboto Slab"/>
                <a:ea typeface="Roboto Slab"/>
                <a:cs typeface="Roboto Slab"/>
              </a:rPr>
              <a:t> </a:t>
            </a:r>
            <a:endParaRPr lang="en-US" sz="2000" dirty="0">
              <a:solidFill>
                <a:srgbClr val="FFFFFF"/>
              </a:solidFill>
              <a:latin typeface="Avenir Next LT Pro"/>
              <a:ea typeface="Roboto Slab"/>
              <a:cs typeface="Roboto Slab"/>
            </a:endParaRPr>
          </a:p>
          <a:p>
            <a:pPr lvl="1">
              <a:buClr>
                <a:schemeClr val="bg1"/>
              </a:buClr>
            </a:pPr>
            <a:r>
              <a:rPr lang="en-US" sz="2000" b="0" i="0" dirty="0">
                <a:latin typeface="Roboto Slab"/>
                <a:ea typeface="Roboto Slab"/>
                <a:cs typeface="Roboto Slab"/>
              </a:rPr>
              <a:t>One in four women has experienced domestic violence.</a:t>
            </a:r>
            <a:r>
              <a:rPr lang="en-US" sz="2000" dirty="0">
                <a:latin typeface="Roboto Slab"/>
                <a:ea typeface="Roboto Slab"/>
                <a:cs typeface="Roboto Slab"/>
              </a:rPr>
              <a:t> </a:t>
            </a:r>
            <a:endParaRPr lang="en-US" sz="2000" dirty="0">
              <a:latin typeface="Avenir Next LT Pro"/>
              <a:ea typeface="Roboto Slab"/>
              <a:cs typeface="Roboto Slab"/>
            </a:endParaRPr>
          </a:p>
          <a:p>
            <a:pPr lvl="1">
              <a:buClr>
                <a:schemeClr val="bg1"/>
              </a:buClr>
            </a:pPr>
            <a:r>
              <a:rPr lang="en-US" sz="2000" b="0" i="0" dirty="0">
                <a:solidFill>
                  <a:srgbClr val="FFFFFF"/>
                </a:solidFill>
                <a:latin typeface="Roboto Slab"/>
                <a:ea typeface="Roboto Slab"/>
                <a:cs typeface="Roboto Slab"/>
              </a:rPr>
              <a:t>one in five women and one in 71 men have experienced rape </a:t>
            </a:r>
          </a:p>
          <a:p>
            <a:pPr lvl="2">
              <a:buClr>
                <a:schemeClr val="bg1"/>
              </a:buClr>
            </a:pPr>
            <a:r>
              <a:rPr lang="en-US" sz="2000" b="0" i="0" dirty="0">
                <a:latin typeface="Roboto Slab"/>
                <a:ea typeface="Roboto Slab"/>
                <a:cs typeface="Roboto Slab"/>
              </a:rPr>
              <a:t>12% of these women and 30% of these men were younger than 10 years old when they were raped.</a:t>
            </a:r>
            <a:endParaRPr lang="en-US" sz="2000" dirty="0">
              <a:latin typeface="Avenir Next LT Pro"/>
              <a:ea typeface="Roboto Slab"/>
              <a:cs typeface="Roboto Slab"/>
            </a:endParaRPr>
          </a:p>
        </p:txBody>
      </p:sp>
    </p:spTree>
    <p:extLst>
      <p:ext uri="{BB962C8B-B14F-4D97-AF65-F5344CB8AC3E}">
        <p14:creationId xmlns:p14="http://schemas.microsoft.com/office/powerpoint/2010/main" val="3154981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8" y="643467"/>
            <a:ext cx="3415612" cy="5571066"/>
          </a:xfrm>
        </p:spPr>
        <p:txBody>
          <a:bodyPr>
            <a:normAutofit/>
          </a:bodyPr>
          <a:lstStyle/>
          <a:p>
            <a:r>
              <a:rPr lang="en-US">
                <a:solidFill>
                  <a:srgbClr val="FFFFFF"/>
                </a:solidFill>
              </a:rPr>
              <a:t>Impact on Teams and Patient Care</a:t>
            </a:r>
          </a:p>
        </p:txBody>
      </p:sp>
      <p:graphicFrame>
        <p:nvGraphicFramePr>
          <p:cNvPr id="5" name="Content Placeholder 2">
            <a:extLst>
              <a:ext uri="{FF2B5EF4-FFF2-40B4-BE49-F238E27FC236}">
                <a16:creationId xmlns:a16="http://schemas.microsoft.com/office/drawing/2014/main" id="{43630811-9828-1D07-9C94-89AD24902FFF}"/>
              </a:ext>
            </a:extLst>
          </p:cNvPr>
          <p:cNvGraphicFramePr>
            <a:graphicFrameLocks noGrp="1"/>
          </p:cNvGraphicFramePr>
          <p:nvPr>
            <p:ph idx="1"/>
            <p:extLst>
              <p:ext uri="{D42A27DB-BD31-4B8C-83A1-F6EECF244321}">
                <p14:modId xmlns:p14="http://schemas.microsoft.com/office/powerpoint/2010/main" val="789962695"/>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83F9AA6-0DA9-4F38-AA8A-C355838EB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4952954"/>
            <a:ext cx="9720072" cy="1499616"/>
          </a:xfrm>
        </p:spPr>
        <p:txBody>
          <a:bodyPr>
            <a:normAutofit/>
          </a:bodyPr>
          <a:lstStyle/>
          <a:p>
            <a:r>
              <a:rPr dirty="0"/>
              <a:t>Building a Culture of Mental Health</a:t>
            </a:r>
          </a:p>
        </p:txBody>
      </p:sp>
      <p:cxnSp>
        <p:nvCxnSpPr>
          <p:cNvPr id="12" name="Straight Connector 11">
            <a:extLst>
              <a:ext uri="{FF2B5EF4-FFF2-40B4-BE49-F238E27FC236}">
                <a16:creationId xmlns:a16="http://schemas.microsoft.com/office/drawing/2014/main" id="{5C45FA27-EB18-4E04-8C96-68F7A0BC1D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6213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01079527-0977-A50C-9F17-29718D9E6944}"/>
              </a:ext>
            </a:extLst>
          </p:cNvPr>
          <p:cNvGraphicFramePr>
            <a:graphicFrameLocks noGrp="1"/>
          </p:cNvGraphicFramePr>
          <p:nvPr>
            <p:ph idx="1"/>
            <p:extLst>
              <p:ext uri="{D42A27DB-BD31-4B8C-83A1-F6EECF244321}">
                <p14:modId xmlns:p14="http://schemas.microsoft.com/office/powerpoint/2010/main" val="578096308"/>
              </p:ext>
            </p:extLst>
          </p:nvPr>
        </p:nvGraphicFramePr>
        <p:xfrm>
          <a:off x="1023938" y="992221"/>
          <a:ext cx="9720262" cy="3616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83F9AA6-0DA9-4F38-AA8A-C355838EB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4128" y="4952954"/>
            <a:ext cx="9720072" cy="1499616"/>
          </a:xfrm>
        </p:spPr>
        <p:txBody>
          <a:bodyPr>
            <a:normAutofit/>
          </a:bodyPr>
          <a:lstStyle/>
          <a:p>
            <a:r>
              <a:rPr lang="en-US"/>
              <a:t>Organizational Support Strategies</a:t>
            </a:r>
          </a:p>
        </p:txBody>
      </p:sp>
      <p:cxnSp>
        <p:nvCxnSpPr>
          <p:cNvPr id="21" name="Straight Connector 20">
            <a:extLst>
              <a:ext uri="{FF2B5EF4-FFF2-40B4-BE49-F238E27FC236}">
                <a16:creationId xmlns:a16="http://schemas.microsoft.com/office/drawing/2014/main" id="{5C45FA27-EB18-4E04-8C96-68F7A0BC1D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62137"/>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95AFB286-201C-C50C-6F29-F7B19AF1E29B}"/>
              </a:ext>
            </a:extLst>
          </p:cNvPr>
          <p:cNvGraphicFramePr>
            <a:graphicFrameLocks noGrp="1"/>
          </p:cNvGraphicFramePr>
          <p:nvPr>
            <p:ph idx="1"/>
            <p:extLst>
              <p:ext uri="{D42A27DB-BD31-4B8C-83A1-F6EECF244321}">
                <p14:modId xmlns:p14="http://schemas.microsoft.com/office/powerpoint/2010/main" val="3647590837"/>
              </p:ext>
            </p:extLst>
          </p:nvPr>
        </p:nvGraphicFramePr>
        <p:xfrm>
          <a:off x="1023938" y="992221"/>
          <a:ext cx="9720262" cy="36162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Organizational S</a:t>
            </a:r>
            <a:r>
              <a:rPr lang="en-US" dirty="0"/>
              <a:t>upport S</a:t>
            </a:r>
            <a:r>
              <a:rPr dirty="0"/>
              <a:t>trategies</a:t>
            </a:r>
          </a:p>
        </p:txBody>
      </p:sp>
      <p:graphicFrame>
        <p:nvGraphicFramePr>
          <p:cNvPr id="5" name="Content Placeholder 2">
            <a:extLst>
              <a:ext uri="{FF2B5EF4-FFF2-40B4-BE49-F238E27FC236}">
                <a16:creationId xmlns:a16="http://schemas.microsoft.com/office/drawing/2014/main" id="{4C87A768-1CE9-F292-8EE0-07320EDAB3DD}"/>
              </a:ext>
            </a:extLst>
          </p:cNvPr>
          <p:cNvGraphicFramePr>
            <a:graphicFrameLocks noGrp="1"/>
          </p:cNvGraphicFramePr>
          <p:nvPr>
            <p:ph idx="1"/>
          </p:nvPr>
        </p:nvGraphicFramePr>
        <p:xfrm>
          <a:off x="1024128" y="2286000"/>
          <a:ext cx="9720073" cy="40233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lang="en-US" dirty="0"/>
              <a:t>Individual Strategies</a:t>
            </a:r>
            <a:endParaRPr dirty="0"/>
          </a:p>
        </p:txBody>
      </p:sp>
      <p:sp>
        <p:nvSpPr>
          <p:cNvPr id="3" name="Content Placeholder 2"/>
          <p:cNvSpPr>
            <a:spLocks noGrp="1"/>
          </p:cNvSpPr>
          <p:nvPr>
            <p:ph idx="1"/>
          </p:nvPr>
        </p:nvSpPr>
        <p:spPr>
          <a:xfrm>
            <a:off x="1024128" y="2286000"/>
            <a:ext cx="8018271" cy="4023360"/>
          </a:xfrm>
        </p:spPr>
        <p:txBody>
          <a:bodyPr>
            <a:normAutofit/>
          </a:bodyPr>
          <a:lstStyle/>
          <a:p>
            <a:pPr>
              <a:buFont typeface="Arial" panose="020B0604020202020204" pitchFamily="34" charset="0"/>
              <a:buChar char="•"/>
            </a:pPr>
            <a:r>
              <a:rPr dirty="0"/>
              <a:t>Boundaries: Know </a:t>
            </a:r>
            <a:r>
              <a:rPr lang="en-US" dirty="0"/>
              <a:t>Y</a:t>
            </a:r>
            <a:r>
              <a:rPr dirty="0"/>
              <a:t>our </a:t>
            </a:r>
            <a:r>
              <a:rPr lang="en-US" dirty="0"/>
              <a:t>L</a:t>
            </a:r>
            <a:r>
              <a:rPr dirty="0"/>
              <a:t>imit</a:t>
            </a:r>
            <a:r>
              <a:rPr lang="en-US" dirty="0"/>
              <a:t>s</a:t>
            </a:r>
          </a:p>
          <a:p>
            <a:pPr marL="0" indent="0">
              <a:buNone/>
            </a:pPr>
            <a:endParaRPr dirty="0"/>
          </a:p>
          <a:p>
            <a:pPr>
              <a:buFont typeface="Arial" panose="020B0604020202020204" pitchFamily="34" charset="0"/>
              <a:buChar char="•"/>
            </a:pPr>
            <a:r>
              <a:rPr dirty="0">
                <a:solidFill>
                  <a:schemeClr val="accent1"/>
                </a:solidFill>
              </a:rPr>
              <a:t>Mindfulness and </a:t>
            </a:r>
            <a:r>
              <a:rPr lang="en-US" dirty="0">
                <a:solidFill>
                  <a:schemeClr val="accent1"/>
                </a:solidFill>
              </a:rPr>
              <a:t>S</a:t>
            </a:r>
            <a:r>
              <a:rPr dirty="0">
                <a:solidFill>
                  <a:schemeClr val="accent1"/>
                </a:solidFill>
              </a:rPr>
              <a:t>tress </a:t>
            </a:r>
            <a:r>
              <a:rPr lang="en-US" dirty="0">
                <a:solidFill>
                  <a:schemeClr val="accent1"/>
                </a:solidFill>
              </a:rPr>
              <a:t>R</a:t>
            </a:r>
            <a:r>
              <a:rPr dirty="0">
                <a:solidFill>
                  <a:schemeClr val="accent1"/>
                </a:solidFill>
              </a:rPr>
              <a:t>eduction </a:t>
            </a:r>
            <a:r>
              <a:rPr lang="en-US" dirty="0">
                <a:solidFill>
                  <a:schemeClr val="accent1"/>
                </a:solidFill>
              </a:rPr>
              <a:t>T</a:t>
            </a:r>
            <a:r>
              <a:rPr dirty="0">
                <a:solidFill>
                  <a:schemeClr val="accent1"/>
                </a:solidFill>
              </a:rPr>
              <a:t>ools</a:t>
            </a:r>
            <a:endParaRPr lang="en-US" dirty="0">
              <a:solidFill>
                <a:schemeClr val="accent1"/>
              </a:solidFill>
            </a:endParaRPr>
          </a:p>
          <a:p>
            <a:pPr marL="0" indent="0">
              <a:buNone/>
            </a:pPr>
            <a:endParaRPr dirty="0"/>
          </a:p>
          <a:p>
            <a:pPr>
              <a:buFont typeface="Arial" panose="020B0604020202020204" pitchFamily="34" charset="0"/>
              <a:buChar char="•"/>
            </a:pPr>
            <a:r>
              <a:rPr dirty="0"/>
              <a:t>Physical </a:t>
            </a:r>
            <a:r>
              <a:rPr lang="en-US" dirty="0"/>
              <a:t>H</a:t>
            </a:r>
            <a:r>
              <a:rPr dirty="0"/>
              <a:t>ealth: Sleep, </a:t>
            </a:r>
            <a:r>
              <a:rPr lang="en-US" dirty="0"/>
              <a:t>N</a:t>
            </a:r>
            <a:r>
              <a:rPr dirty="0"/>
              <a:t>utrition, </a:t>
            </a:r>
            <a:r>
              <a:rPr lang="en-US" dirty="0"/>
              <a:t>A</a:t>
            </a:r>
            <a:r>
              <a:rPr dirty="0"/>
              <a:t>ctivit</a:t>
            </a:r>
            <a:r>
              <a:rPr lang="en-US" dirty="0"/>
              <a:t>y</a:t>
            </a:r>
          </a:p>
          <a:p>
            <a:pPr marL="0" indent="0">
              <a:buNone/>
            </a:pPr>
            <a:endParaRPr dirty="0"/>
          </a:p>
          <a:p>
            <a:pPr>
              <a:buFont typeface="Arial" panose="020B0604020202020204" pitchFamily="34" charset="0"/>
              <a:buChar char="•"/>
            </a:pPr>
            <a:r>
              <a:rPr dirty="0">
                <a:solidFill>
                  <a:schemeClr val="accent1"/>
                </a:solidFill>
              </a:rPr>
              <a:t>Professional </a:t>
            </a:r>
            <a:r>
              <a:rPr lang="en-US" dirty="0">
                <a:solidFill>
                  <a:schemeClr val="accent1"/>
                </a:solidFill>
              </a:rPr>
              <a:t>S</a:t>
            </a:r>
            <a:r>
              <a:rPr dirty="0">
                <a:solidFill>
                  <a:schemeClr val="accent1"/>
                </a:solidFill>
              </a:rPr>
              <a:t>upport: Therapy, </a:t>
            </a:r>
            <a:r>
              <a:rPr lang="en-US" dirty="0">
                <a:solidFill>
                  <a:schemeClr val="accent1"/>
                </a:solidFill>
              </a:rPr>
              <a:t>C</a:t>
            </a:r>
            <a:r>
              <a:rPr dirty="0">
                <a:solidFill>
                  <a:schemeClr val="accent1"/>
                </a:solidFill>
              </a:rPr>
              <a:t>oaching</a:t>
            </a:r>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dirty="0"/>
              <a:t>Individual Strategies</a:t>
            </a:r>
          </a:p>
        </p:txBody>
      </p:sp>
      <p:sp>
        <p:nvSpPr>
          <p:cNvPr id="3" name="Content Placeholder 2"/>
          <p:cNvSpPr>
            <a:spLocks noGrp="1"/>
          </p:cNvSpPr>
          <p:nvPr>
            <p:ph idx="1"/>
          </p:nvPr>
        </p:nvSpPr>
        <p:spPr>
          <a:xfrm>
            <a:off x="1024128" y="2286000"/>
            <a:ext cx="8018271" cy="4023360"/>
          </a:xfrm>
        </p:spPr>
        <p:txBody>
          <a:bodyPr>
            <a:normAutofit/>
          </a:bodyPr>
          <a:lstStyle/>
          <a:p>
            <a:pPr>
              <a:buFont typeface="Arial" panose="020B0604020202020204" pitchFamily="34" charset="0"/>
              <a:buChar char="•"/>
            </a:pPr>
            <a:r>
              <a:rPr dirty="0"/>
              <a:t>Self-awareness and </a:t>
            </a:r>
            <a:r>
              <a:rPr lang="en-US" dirty="0"/>
              <a:t>R</a:t>
            </a:r>
            <a:r>
              <a:rPr dirty="0"/>
              <a:t>egular </a:t>
            </a:r>
            <a:r>
              <a:rPr lang="en-US" dirty="0"/>
              <a:t>S</a:t>
            </a:r>
            <a:r>
              <a:rPr dirty="0"/>
              <a:t>elf-check-ins</a:t>
            </a:r>
            <a:endParaRPr lang="en-US" dirty="0"/>
          </a:p>
          <a:p>
            <a:pPr marL="0" indent="0">
              <a:buNone/>
            </a:pPr>
            <a:endParaRPr dirty="0"/>
          </a:p>
          <a:p>
            <a:pPr>
              <a:buFont typeface="Arial" panose="020B0604020202020204" pitchFamily="34" charset="0"/>
              <a:buChar char="•"/>
            </a:pPr>
            <a:r>
              <a:rPr dirty="0">
                <a:solidFill>
                  <a:schemeClr val="accent1"/>
                </a:solidFill>
              </a:rPr>
              <a:t>Seek </a:t>
            </a:r>
            <a:r>
              <a:rPr lang="en-US" dirty="0">
                <a:solidFill>
                  <a:schemeClr val="accent1"/>
                </a:solidFill>
              </a:rPr>
              <a:t>P</a:t>
            </a:r>
            <a:r>
              <a:rPr dirty="0">
                <a:solidFill>
                  <a:schemeClr val="accent1"/>
                </a:solidFill>
              </a:rPr>
              <a:t>eer or </a:t>
            </a:r>
            <a:r>
              <a:rPr lang="en-US" dirty="0">
                <a:solidFill>
                  <a:schemeClr val="accent1"/>
                </a:solidFill>
              </a:rPr>
              <a:t>P</a:t>
            </a:r>
            <a:r>
              <a:rPr dirty="0">
                <a:solidFill>
                  <a:schemeClr val="accent1"/>
                </a:solidFill>
              </a:rPr>
              <a:t>rofessional support when </a:t>
            </a:r>
            <a:r>
              <a:rPr lang="en-US" dirty="0">
                <a:solidFill>
                  <a:schemeClr val="accent1"/>
                </a:solidFill>
              </a:rPr>
              <a:t>N</a:t>
            </a:r>
            <a:r>
              <a:rPr dirty="0">
                <a:solidFill>
                  <a:schemeClr val="accent1"/>
                </a:solidFill>
              </a:rPr>
              <a:t>eeded</a:t>
            </a:r>
            <a:endParaRPr lang="en-US" dirty="0">
              <a:solidFill>
                <a:schemeClr val="accent1"/>
              </a:solidFill>
            </a:endParaRPr>
          </a:p>
          <a:p>
            <a:pPr marL="0" indent="0">
              <a:buNone/>
            </a:pPr>
            <a:endParaRPr dirty="0"/>
          </a:p>
          <a:p>
            <a:pPr>
              <a:buFont typeface="Arial" panose="020B0604020202020204" pitchFamily="34" charset="0"/>
              <a:buChar char="•"/>
            </a:pPr>
            <a:r>
              <a:rPr dirty="0"/>
              <a:t>Establish </a:t>
            </a:r>
            <a:r>
              <a:rPr lang="en-US" dirty="0"/>
              <a:t>W</a:t>
            </a:r>
            <a:r>
              <a:rPr dirty="0"/>
              <a:t>ork-</a:t>
            </a:r>
            <a:r>
              <a:rPr lang="en-US" dirty="0"/>
              <a:t>L</a:t>
            </a:r>
            <a:r>
              <a:rPr dirty="0"/>
              <a:t>ife </a:t>
            </a:r>
            <a:r>
              <a:rPr lang="en-US" dirty="0"/>
              <a:t>Harmony </a:t>
            </a:r>
            <a:endParaRPr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066818" cy="1499616"/>
          </a:xfrm>
        </p:spPr>
        <p:txBody>
          <a:bodyPr>
            <a:normAutofit/>
          </a:bodyPr>
          <a:lstStyle/>
          <a:p>
            <a:r>
              <a:rPr dirty="0"/>
              <a:t>Team-Based Interventions</a:t>
            </a:r>
          </a:p>
        </p:txBody>
      </p:sp>
      <p:sp>
        <p:nvSpPr>
          <p:cNvPr id="3" name="Content Placeholder 2"/>
          <p:cNvSpPr>
            <a:spLocks noGrp="1"/>
          </p:cNvSpPr>
          <p:nvPr>
            <p:ph idx="1"/>
          </p:nvPr>
        </p:nvSpPr>
        <p:spPr>
          <a:xfrm>
            <a:off x="1024128" y="2286000"/>
            <a:ext cx="6066818" cy="4023360"/>
          </a:xfrm>
        </p:spPr>
        <p:txBody>
          <a:bodyPr>
            <a:normAutofit/>
          </a:bodyPr>
          <a:lstStyle/>
          <a:p>
            <a:r>
              <a:rPr dirty="0"/>
              <a:t>Promote peer support </a:t>
            </a:r>
            <a:r>
              <a:rPr lang="en-US" dirty="0"/>
              <a:t>G</a:t>
            </a:r>
            <a:r>
              <a:rPr dirty="0"/>
              <a:t>roups and </a:t>
            </a:r>
            <a:r>
              <a:rPr lang="en-US" dirty="0"/>
              <a:t>D</a:t>
            </a:r>
            <a:r>
              <a:rPr dirty="0"/>
              <a:t>ebriefing sessions</a:t>
            </a:r>
            <a:endParaRPr lang="en-US" dirty="0"/>
          </a:p>
          <a:p>
            <a:endParaRPr dirty="0"/>
          </a:p>
          <a:p>
            <a:r>
              <a:rPr dirty="0">
                <a:solidFill>
                  <a:schemeClr val="accent1"/>
                </a:solidFill>
              </a:rPr>
              <a:t>Encourage </a:t>
            </a:r>
            <a:r>
              <a:rPr lang="en-US" dirty="0">
                <a:solidFill>
                  <a:schemeClr val="accent1"/>
                </a:solidFill>
              </a:rPr>
              <a:t>T</a:t>
            </a:r>
            <a:r>
              <a:rPr dirty="0">
                <a:solidFill>
                  <a:schemeClr val="accent1"/>
                </a:solidFill>
              </a:rPr>
              <a:t>eam </a:t>
            </a:r>
            <a:r>
              <a:rPr lang="en-US" dirty="0">
                <a:solidFill>
                  <a:schemeClr val="accent1"/>
                </a:solidFill>
              </a:rPr>
              <a:t>C</a:t>
            </a:r>
            <a:r>
              <a:rPr dirty="0">
                <a:solidFill>
                  <a:schemeClr val="accent1"/>
                </a:solidFill>
              </a:rPr>
              <a:t>ommunication and </a:t>
            </a:r>
            <a:r>
              <a:rPr lang="en-US" dirty="0">
                <a:solidFill>
                  <a:schemeClr val="accent1"/>
                </a:solidFill>
              </a:rPr>
              <a:t>C</a:t>
            </a:r>
            <a:r>
              <a:rPr dirty="0">
                <a:solidFill>
                  <a:schemeClr val="accent1"/>
                </a:solidFill>
              </a:rPr>
              <a:t>ollaboration</a:t>
            </a:r>
            <a:endParaRPr lang="en-US" dirty="0">
              <a:solidFill>
                <a:schemeClr val="accent1"/>
              </a:solidFill>
            </a:endParaRPr>
          </a:p>
          <a:p>
            <a:endParaRPr dirty="0"/>
          </a:p>
          <a:p>
            <a:r>
              <a:rPr dirty="0"/>
              <a:t>Celebrate </a:t>
            </a:r>
            <a:r>
              <a:rPr lang="en-US" dirty="0"/>
              <a:t>S</a:t>
            </a:r>
            <a:r>
              <a:rPr dirty="0"/>
              <a:t>uccesses and </a:t>
            </a:r>
            <a:r>
              <a:rPr lang="en-US" dirty="0"/>
              <a:t>A</a:t>
            </a:r>
            <a:r>
              <a:rPr dirty="0"/>
              <a:t>cknowledge </a:t>
            </a:r>
            <a:r>
              <a:rPr lang="en-US" dirty="0"/>
              <a:t>S</a:t>
            </a:r>
            <a:r>
              <a:rPr dirty="0"/>
              <a:t>tressors </a:t>
            </a:r>
            <a:r>
              <a:rPr lang="en-US" dirty="0"/>
              <a:t>C</a:t>
            </a:r>
            <a:r>
              <a:rPr dirty="0"/>
              <a:t>ollectively</a:t>
            </a:r>
          </a:p>
        </p:txBody>
      </p:sp>
      <p:pic>
        <p:nvPicPr>
          <p:cNvPr id="5" name="Picture 4" descr="Colorful carved figures of humans">
            <a:extLst>
              <a:ext uri="{FF2B5EF4-FFF2-40B4-BE49-F238E27FC236}">
                <a16:creationId xmlns:a16="http://schemas.microsoft.com/office/drawing/2014/main" id="{25DCEB2E-FBC2-2E04-7594-4C846FBC54E0}"/>
              </a:ext>
            </a:extLst>
          </p:cNvPr>
          <p:cNvPicPr>
            <a:picLocks noChangeAspect="1"/>
          </p:cNvPicPr>
          <p:nvPr/>
        </p:nvPicPr>
        <p:blipFill>
          <a:blip r:embed="rId2"/>
          <a:srcRect l="26014" r="25782" b="-1"/>
          <a:stretch>
            <a:fillRect/>
          </a:stretch>
        </p:blipFill>
        <p:spPr>
          <a:xfrm>
            <a:off x="7552266" y="10"/>
            <a:ext cx="4639733" cy="685799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066818" cy="1499616"/>
          </a:xfrm>
        </p:spPr>
        <p:txBody>
          <a:bodyPr>
            <a:normAutofit/>
          </a:bodyPr>
          <a:lstStyle/>
          <a:p>
            <a:r>
              <a:rPr lang="en-US"/>
              <a:t>Role of Leadership</a:t>
            </a:r>
          </a:p>
        </p:txBody>
      </p:sp>
      <p:sp>
        <p:nvSpPr>
          <p:cNvPr id="3" name="Content Placeholder 2"/>
          <p:cNvSpPr>
            <a:spLocks noGrp="1"/>
          </p:cNvSpPr>
          <p:nvPr>
            <p:ph idx="1"/>
          </p:nvPr>
        </p:nvSpPr>
        <p:spPr>
          <a:xfrm>
            <a:off x="1024128" y="2286000"/>
            <a:ext cx="6066818" cy="4023360"/>
          </a:xfrm>
        </p:spPr>
        <p:txBody>
          <a:bodyPr>
            <a:normAutofit/>
          </a:bodyPr>
          <a:lstStyle/>
          <a:p>
            <a:r>
              <a:rPr dirty="0"/>
              <a:t>Model </a:t>
            </a:r>
            <a:r>
              <a:rPr lang="en-US" dirty="0"/>
              <a:t>H</a:t>
            </a:r>
            <a:r>
              <a:rPr dirty="0"/>
              <a:t>ealthy </a:t>
            </a:r>
            <a:r>
              <a:rPr lang="en-US" dirty="0"/>
              <a:t>B</a:t>
            </a:r>
            <a:r>
              <a:rPr dirty="0"/>
              <a:t>ehaviors and </a:t>
            </a:r>
            <a:r>
              <a:rPr lang="en-US" dirty="0"/>
              <a:t>W</a:t>
            </a:r>
            <a:r>
              <a:rPr dirty="0"/>
              <a:t>ork-life </a:t>
            </a:r>
            <a:r>
              <a:rPr lang="en-US" dirty="0"/>
              <a:t>B</a:t>
            </a:r>
            <a:r>
              <a:rPr dirty="0"/>
              <a:t>alance</a:t>
            </a:r>
            <a:endParaRPr lang="en-US" dirty="0"/>
          </a:p>
          <a:p>
            <a:pPr marL="0" indent="0">
              <a:buNone/>
            </a:pPr>
            <a:endParaRPr dirty="0"/>
          </a:p>
          <a:p>
            <a:r>
              <a:rPr dirty="0">
                <a:solidFill>
                  <a:schemeClr val="accent1"/>
                </a:solidFill>
              </a:rPr>
              <a:t>Be </a:t>
            </a:r>
            <a:r>
              <a:rPr lang="en-US" dirty="0">
                <a:solidFill>
                  <a:schemeClr val="accent1"/>
                </a:solidFill>
              </a:rPr>
              <a:t>A</a:t>
            </a:r>
            <a:r>
              <a:rPr dirty="0">
                <a:solidFill>
                  <a:schemeClr val="accent1"/>
                </a:solidFill>
              </a:rPr>
              <a:t>ccessible and </a:t>
            </a:r>
            <a:r>
              <a:rPr lang="en-US" dirty="0">
                <a:solidFill>
                  <a:schemeClr val="accent1"/>
                </a:solidFill>
              </a:rPr>
              <a:t>A</a:t>
            </a:r>
            <a:r>
              <a:rPr dirty="0">
                <a:solidFill>
                  <a:schemeClr val="accent1"/>
                </a:solidFill>
              </a:rPr>
              <a:t>pproachable</a:t>
            </a:r>
            <a:endParaRPr lang="en-US" dirty="0">
              <a:solidFill>
                <a:schemeClr val="accent1"/>
              </a:solidFill>
            </a:endParaRPr>
          </a:p>
          <a:p>
            <a:pPr marL="0" indent="0">
              <a:buNone/>
            </a:pPr>
            <a:endParaRPr dirty="0"/>
          </a:p>
          <a:p>
            <a:r>
              <a:rPr dirty="0"/>
              <a:t>Provide training in </a:t>
            </a:r>
            <a:r>
              <a:rPr lang="en-US" dirty="0"/>
              <a:t>T</a:t>
            </a:r>
            <a:r>
              <a:rPr dirty="0"/>
              <a:t>rauma-informed care and </a:t>
            </a:r>
            <a:r>
              <a:rPr lang="en-US" dirty="0"/>
              <a:t>R</a:t>
            </a:r>
            <a:r>
              <a:rPr dirty="0"/>
              <a:t>esilience</a:t>
            </a:r>
            <a:endParaRPr lang="en-US" dirty="0"/>
          </a:p>
          <a:p>
            <a:pPr marL="0" indent="0">
              <a:buNone/>
            </a:pPr>
            <a:endParaRPr dirty="0"/>
          </a:p>
          <a:p>
            <a:r>
              <a:rPr dirty="0">
                <a:solidFill>
                  <a:schemeClr val="accent1"/>
                </a:solidFill>
              </a:rPr>
              <a:t>Recognize and </a:t>
            </a:r>
            <a:r>
              <a:rPr lang="en-US" dirty="0">
                <a:solidFill>
                  <a:schemeClr val="accent1"/>
                </a:solidFill>
              </a:rPr>
              <a:t>A</a:t>
            </a:r>
            <a:r>
              <a:rPr dirty="0">
                <a:solidFill>
                  <a:schemeClr val="accent1"/>
                </a:solidFill>
              </a:rPr>
              <a:t>ddress </a:t>
            </a:r>
            <a:r>
              <a:rPr lang="en-US" dirty="0">
                <a:solidFill>
                  <a:schemeClr val="accent1"/>
                </a:solidFill>
              </a:rPr>
              <a:t>S</a:t>
            </a:r>
            <a:r>
              <a:rPr dirty="0">
                <a:solidFill>
                  <a:schemeClr val="accent1"/>
                </a:solidFill>
              </a:rPr>
              <a:t>igns of </a:t>
            </a:r>
            <a:r>
              <a:rPr lang="en-US" dirty="0">
                <a:solidFill>
                  <a:schemeClr val="accent1"/>
                </a:solidFill>
              </a:rPr>
              <a:t>S</a:t>
            </a:r>
            <a:r>
              <a:rPr dirty="0">
                <a:solidFill>
                  <a:schemeClr val="accent1"/>
                </a:solidFill>
              </a:rPr>
              <a:t>taff </a:t>
            </a:r>
            <a:r>
              <a:rPr lang="en-US" dirty="0">
                <a:solidFill>
                  <a:schemeClr val="accent1"/>
                </a:solidFill>
              </a:rPr>
              <a:t>D</a:t>
            </a:r>
            <a:r>
              <a:rPr dirty="0">
                <a:solidFill>
                  <a:schemeClr val="accent1"/>
                </a:solidFill>
              </a:rPr>
              <a:t>istress</a:t>
            </a:r>
          </a:p>
        </p:txBody>
      </p:sp>
      <p:pic>
        <p:nvPicPr>
          <p:cNvPr id="5" name="Picture 4" descr="Red toy person in front of two lines of white figures">
            <a:extLst>
              <a:ext uri="{FF2B5EF4-FFF2-40B4-BE49-F238E27FC236}">
                <a16:creationId xmlns:a16="http://schemas.microsoft.com/office/drawing/2014/main" id="{9187FEC0-776D-B830-CFF0-0B338286D6D0}"/>
              </a:ext>
            </a:extLst>
          </p:cNvPr>
          <p:cNvPicPr>
            <a:picLocks noChangeAspect="1"/>
          </p:cNvPicPr>
          <p:nvPr/>
        </p:nvPicPr>
        <p:blipFill>
          <a:blip r:embed="rId2"/>
          <a:srcRect l="29674" r="25844"/>
          <a:stretch>
            <a:fillRect/>
          </a:stretch>
        </p:blipFill>
        <p:spPr>
          <a:xfrm>
            <a:off x="7552266" y="10"/>
            <a:ext cx="4639733" cy="6857990"/>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066818" cy="1499616"/>
          </a:xfrm>
        </p:spPr>
        <p:txBody>
          <a:bodyPr>
            <a:normAutofit/>
          </a:bodyPr>
          <a:lstStyle/>
          <a:p>
            <a:r>
              <a:rPr lang="en-US" dirty="0"/>
              <a:t>Tools and</a:t>
            </a:r>
            <a:r>
              <a:rPr dirty="0"/>
              <a:t> Resources</a:t>
            </a:r>
          </a:p>
        </p:txBody>
      </p:sp>
      <p:sp>
        <p:nvSpPr>
          <p:cNvPr id="3" name="Content Placeholder 2"/>
          <p:cNvSpPr>
            <a:spLocks noGrp="1"/>
          </p:cNvSpPr>
          <p:nvPr>
            <p:ph idx="1"/>
          </p:nvPr>
        </p:nvSpPr>
        <p:spPr>
          <a:xfrm>
            <a:off x="1024128" y="2286000"/>
            <a:ext cx="6066818" cy="4023360"/>
          </a:xfrm>
        </p:spPr>
        <p:txBody>
          <a:bodyPr>
            <a:normAutofit/>
          </a:bodyPr>
          <a:lstStyle/>
          <a:p>
            <a:r>
              <a:rPr dirty="0"/>
              <a:t>Employee Assistance Programs (EAPs)</a:t>
            </a:r>
            <a:endParaRPr lang="en-US" dirty="0"/>
          </a:p>
          <a:p>
            <a:pPr marL="0" indent="0">
              <a:buNone/>
            </a:pPr>
            <a:endParaRPr dirty="0"/>
          </a:p>
          <a:p>
            <a:r>
              <a:rPr dirty="0">
                <a:solidFill>
                  <a:schemeClr val="accent1"/>
                </a:solidFill>
              </a:rPr>
              <a:t>Online </a:t>
            </a:r>
            <a:r>
              <a:rPr lang="en-US" dirty="0">
                <a:solidFill>
                  <a:schemeClr val="accent1"/>
                </a:solidFill>
              </a:rPr>
              <a:t>C</a:t>
            </a:r>
            <a:r>
              <a:rPr dirty="0">
                <a:solidFill>
                  <a:schemeClr val="accent1"/>
                </a:solidFill>
              </a:rPr>
              <a:t>ounseling and </a:t>
            </a:r>
            <a:r>
              <a:rPr lang="en-US" dirty="0">
                <a:solidFill>
                  <a:schemeClr val="accent1"/>
                </a:solidFill>
              </a:rPr>
              <a:t>M</a:t>
            </a:r>
            <a:r>
              <a:rPr dirty="0">
                <a:solidFill>
                  <a:schemeClr val="accent1"/>
                </a:solidFill>
              </a:rPr>
              <a:t>ental </a:t>
            </a:r>
            <a:r>
              <a:rPr lang="en-US" dirty="0">
                <a:solidFill>
                  <a:schemeClr val="accent1"/>
                </a:solidFill>
              </a:rPr>
              <a:t>H</a:t>
            </a:r>
            <a:r>
              <a:rPr dirty="0">
                <a:solidFill>
                  <a:schemeClr val="accent1"/>
                </a:solidFill>
              </a:rPr>
              <a:t>ealth </a:t>
            </a:r>
            <a:r>
              <a:rPr lang="en-US" dirty="0">
                <a:solidFill>
                  <a:schemeClr val="accent1"/>
                </a:solidFill>
              </a:rPr>
              <a:t>A</a:t>
            </a:r>
            <a:r>
              <a:rPr dirty="0">
                <a:solidFill>
                  <a:schemeClr val="accent1"/>
                </a:solidFill>
              </a:rPr>
              <a:t>pps</a:t>
            </a:r>
            <a:endParaRPr lang="en-US" dirty="0">
              <a:solidFill>
                <a:schemeClr val="accent1"/>
              </a:solidFill>
            </a:endParaRPr>
          </a:p>
          <a:p>
            <a:pPr marL="0" indent="0">
              <a:buNone/>
            </a:pPr>
            <a:endParaRPr dirty="0"/>
          </a:p>
          <a:p>
            <a:r>
              <a:rPr dirty="0"/>
              <a:t>Support </a:t>
            </a:r>
            <a:r>
              <a:rPr lang="en-US" dirty="0"/>
              <a:t>H</a:t>
            </a:r>
            <a:r>
              <a:rPr dirty="0"/>
              <a:t>otlines and </a:t>
            </a:r>
            <a:r>
              <a:rPr lang="en-US" dirty="0"/>
              <a:t>P</a:t>
            </a:r>
            <a:r>
              <a:rPr dirty="0"/>
              <a:t>rofessional </a:t>
            </a:r>
            <a:r>
              <a:rPr lang="en-US" dirty="0"/>
              <a:t>O</a:t>
            </a:r>
            <a:r>
              <a:rPr dirty="0"/>
              <a:t>rganizations</a:t>
            </a:r>
            <a:endParaRPr lang="en-US" dirty="0"/>
          </a:p>
          <a:p>
            <a:pPr marL="0" indent="0">
              <a:buNone/>
            </a:pPr>
            <a:endParaRPr dirty="0"/>
          </a:p>
          <a:p>
            <a:r>
              <a:rPr dirty="0">
                <a:solidFill>
                  <a:schemeClr val="accent1"/>
                </a:solidFill>
              </a:rPr>
              <a:t>Mental </a:t>
            </a:r>
            <a:r>
              <a:rPr lang="en-US" dirty="0">
                <a:solidFill>
                  <a:schemeClr val="accent1"/>
                </a:solidFill>
              </a:rPr>
              <a:t>H</a:t>
            </a:r>
            <a:r>
              <a:rPr dirty="0">
                <a:solidFill>
                  <a:schemeClr val="accent1"/>
                </a:solidFill>
              </a:rPr>
              <a:t>ealth </a:t>
            </a:r>
            <a:r>
              <a:rPr lang="en-US" dirty="0">
                <a:solidFill>
                  <a:schemeClr val="accent1"/>
                </a:solidFill>
              </a:rPr>
              <a:t>F</a:t>
            </a:r>
            <a:r>
              <a:rPr dirty="0">
                <a:solidFill>
                  <a:schemeClr val="accent1"/>
                </a:solidFill>
              </a:rPr>
              <a:t>irst</a:t>
            </a:r>
            <a:r>
              <a:rPr lang="en-US" dirty="0">
                <a:solidFill>
                  <a:schemeClr val="accent1"/>
                </a:solidFill>
              </a:rPr>
              <a:t> A</a:t>
            </a:r>
            <a:r>
              <a:rPr dirty="0">
                <a:solidFill>
                  <a:schemeClr val="accent1"/>
                </a:solidFill>
              </a:rPr>
              <a:t>id </a:t>
            </a:r>
            <a:r>
              <a:rPr lang="en-US" dirty="0">
                <a:solidFill>
                  <a:schemeClr val="accent1"/>
                </a:solidFill>
              </a:rPr>
              <a:t>T</a:t>
            </a:r>
            <a:r>
              <a:rPr dirty="0">
                <a:solidFill>
                  <a:schemeClr val="accent1"/>
                </a:solidFill>
              </a:rPr>
              <a:t>raining</a:t>
            </a:r>
            <a:r>
              <a:rPr lang="en-US" dirty="0">
                <a:solidFill>
                  <a:schemeClr val="accent1"/>
                </a:solidFill>
              </a:rPr>
              <a:t> (MHFA</a:t>
            </a:r>
            <a:endParaRPr dirty="0">
              <a:solidFill>
                <a:schemeClr val="accent1"/>
              </a:solidFill>
            </a:endParaRPr>
          </a:p>
        </p:txBody>
      </p:sp>
      <p:pic>
        <p:nvPicPr>
          <p:cNvPr id="5" name="Picture 4" descr="Person holding a puzzle piece">
            <a:extLst>
              <a:ext uri="{FF2B5EF4-FFF2-40B4-BE49-F238E27FC236}">
                <a16:creationId xmlns:a16="http://schemas.microsoft.com/office/drawing/2014/main" id="{16E7E38E-43FF-6A80-BB9D-238F05D87D18}"/>
              </a:ext>
            </a:extLst>
          </p:cNvPr>
          <p:cNvPicPr>
            <a:picLocks noChangeAspect="1"/>
          </p:cNvPicPr>
          <p:nvPr/>
        </p:nvPicPr>
        <p:blipFill>
          <a:blip r:embed="rId2"/>
          <a:srcRect l="27245" r="26919" b="-1"/>
          <a:stretch>
            <a:fillRect/>
          </a:stretch>
        </p:blipFill>
        <p:spPr>
          <a:xfrm>
            <a:off x="7552266" y="10"/>
            <a:ext cx="4639733" cy="6857990"/>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6066818" cy="1499616"/>
          </a:xfrm>
        </p:spPr>
        <p:txBody>
          <a:bodyPr>
            <a:normAutofit/>
          </a:bodyPr>
          <a:lstStyle/>
          <a:p>
            <a:r>
              <a:rPr lang="en-US" dirty="0"/>
              <a:t>Tools and</a:t>
            </a:r>
            <a:r>
              <a:rPr dirty="0"/>
              <a:t> Resources</a:t>
            </a:r>
          </a:p>
        </p:txBody>
      </p:sp>
      <p:sp>
        <p:nvSpPr>
          <p:cNvPr id="3" name="Content Placeholder 2"/>
          <p:cNvSpPr>
            <a:spLocks noGrp="1"/>
          </p:cNvSpPr>
          <p:nvPr>
            <p:ph idx="1"/>
          </p:nvPr>
        </p:nvSpPr>
        <p:spPr>
          <a:xfrm>
            <a:off x="1024128" y="2286000"/>
            <a:ext cx="6066818" cy="4023360"/>
          </a:xfrm>
        </p:spPr>
        <p:txBody>
          <a:bodyPr>
            <a:normAutofit/>
          </a:bodyPr>
          <a:lstStyle/>
          <a:p>
            <a:r>
              <a:rPr dirty="0"/>
              <a:t>Employee Assistance Programs (EAPs)</a:t>
            </a:r>
            <a:endParaRPr lang="en-US" dirty="0"/>
          </a:p>
          <a:p>
            <a:pPr marL="0" indent="0">
              <a:buNone/>
            </a:pPr>
            <a:endParaRPr dirty="0"/>
          </a:p>
          <a:p>
            <a:r>
              <a:rPr dirty="0">
                <a:solidFill>
                  <a:schemeClr val="accent1"/>
                </a:solidFill>
              </a:rPr>
              <a:t>Online </a:t>
            </a:r>
            <a:r>
              <a:rPr lang="en-US" dirty="0">
                <a:solidFill>
                  <a:schemeClr val="accent1"/>
                </a:solidFill>
              </a:rPr>
              <a:t>C</a:t>
            </a:r>
            <a:r>
              <a:rPr dirty="0">
                <a:solidFill>
                  <a:schemeClr val="accent1"/>
                </a:solidFill>
              </a:rPr>
              <a:t>ounseling and </a:t>
            </a:r>
            <a:r>
              <a:rPr lang="en-US" dirty="0">
                <a:solidFill>
                  <a:schemeClr val="accent1"/>
                </a:solidFill>
              </a:rPr>
              <a:t>M</a:t>
            </a:r>
            <a:r>
              <a:rPr dirty="0">
                <a:solidFill>
                  <a:schemeClr val="accent1"/>
                </a:solidFill>
              </a:rPr>
              <a:t>ental </a:t>
            </a:r>
            <a:r>
              <a:rPr lang="en-US" dirty="0">
                <a:solidFill>
                  <a:schemeClr val="accent1"/>
                </a:solidFill>
              </a:rPr>
              <a:t>H</a:t>
            </a:r>
            <a:r>
              <a:rPr dirty="0">
                <a:solidFill>
                  <a:schemeClr val="accent1"/>
                </a:solidFill>
              </a:rPr>
              <a:t>ealth </a:t>
            </a:r>
            <a:r>
              <a:rPr lang="en-US" dirty="0">
                <a:solidFill>
                  <a:schemeClr val="accent1"/>
                </a:solidFill>
              </a:rPr>
              <a:t>A</a:t>
            </a:r>
            <a:r>
              <a:rPr dirty="0">
                <a:solidFill>
                  <a:schemeClr val="accent1"/>
                </a:solidFill>
              </a:rPr>
              <a:t>pps</a:t>
            </a:r>
            <a:endParaRPr lang="en-US" dirty="0">
              <a:solidFill>
                <a:schemeClr val="accent1"/>
              </a:solidFill>
            </a:endParaRPr>
          </a:p>
          <a:p>
            <a:pPr marL="0" indent="0">
              <a:buNone/>
            </a:pPr>
            <a:endParaRPr dirty="0"/>
          </a:p>
          <a:p>
            <a:r>
              <a:rPr dirty="0"/>
              <a:t>Support </a:t>
            </a:r>
            <a:r>
              <a:rPr lang="en-US" dirty="0"/>
              <a:t>H</a:t>
            </a:r>
            <a:r>
              <a:rPr dirty="0"/>
              <a:t>otlines and </a:t>
            </a:r>
            <a:r>
              <a:rPr lang="en-US" dirty="0"/>
              <a:t>P</a:t>
            </a:r>
            <a:r>
              <a:rPr dirty="0"/>
              <a:t>rofessional </a:t>
            </a:r>
            <a:r>
              <a:rPr lang="en-US" dirty="0"/>
              <a:t>O</a:t>
            </a:r>
            <a:r>
              <a:rPr dirty="0"/>
              <a:t>rganizations</a:t>
            </a:r>
            <a:endParaRPr lang="en-US" dirty="0"/>
          </a:p>
          <a:p>
            <a:pPr marL="0" indent="0">
              <a:buNone/>
            </a:pPr>
            <a:endParaRPr dirty="0"/>
          </a:p>
          <a:p>
            <a:r>
              <a:rPr lang="en-US" b="1" dirty="0">
                <a:solidFill>
                  <a:schemeClr val="accent1"/>
                </a:solidFill>
              </a:rPr>
              <a:t>Mental Health First Aid Training (MHFA)</a:t>
            </a:r>
          </a:p>
        </p:txBody>
      </p:sp>
      <p:pic>
        <p:nvPicPr>
          <p:cNvPr id="5" name="Picture 4" descr="Person holding a puzzle piece">
            <a:extLst>
              <a:ext uri="{FF2B5EF4-FFF2-40B4-BE49-F238E27FC236}">
                <a16:creationId xmlns:a16="http://schemas.microsoft.com/office/drawing/2014/main" id="{7A217EE6-7059-D9D7-0C89-DB780600C040}"/>
              </a:ext>
            </a:extLst>
          </p:cNvPr>
          <p:cNvPicPr>
            <a:picLocks noChangeAspect="1"/>
          </p:cNvPicPr>
          <p:nvPr/>
        </p:nvPicPr>
        <p:blipFill>
          <a:blip r:embed="rId2"/>
          <a:srcRect l="27245" r="26919" b="-1"/>
          <a:stretch>
            <a:fillRect/>
          </a:stretch>
        </p:blipFill>
        <p:spPr>
          <a:xfrm>
            <a:off x="7552266" y="10"/>
            <a:ext cx="4639733" cy="6857990"/>
          </a:xfrm>
          <a:prstGeom prst="rect">
            <a:avLst/>
          </a:prstGeom>
        </p:spPr>
      </p:pic>
    </p:spTree>
    <p:extLst>
      <p:ext uri="{BB962C8B-B14F-4D97-AF65-F5344CB8AC3E}">
        <p14:creationId xmlns:p14="http://schemas.microsoft.com/office/powerpoint/2010/main" val="4048344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899B6EB3-B4EB-4EC7-944A-703BAE0D1A2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5D372C78-7254-42BD-8DAE-AF3B175C2A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CDF2BCC-F1F8-43A6-8896-5489C7D974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84632"/>
            <a:ext cx="7794722" cy="35119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9F5721A-F8DC-48CD-90C9-4C04EB3ADC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7745" y="4150596"/>
            <a:ext cx="7794722" cy="22196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65700B-5E32-81BF-6C1F-2993F8DE9595}"/>
              </a:ext>
            </a:extLst>
          </p:cNvPr>
          <p:cNvSpPr>
            <a:spLocks noGrp="1"/>
          </p:cNvSpPr>
          <p:nvPr>
            <p:ph type="title"/>
          </p:nvPr>
        </p:nvSpPr>
        <p:spPr>
          <a:xfrm>
            <a:off x="4684903" y="4391025"/>
            <a:ext cx="6685507" cy="1738808"/>
          </a:xfrm>
        </p:spPr>
        <p:txBody>
          <a:bodyPr vert="horz" lIns="91440" tIns="45720" rIns="91440" bIns="45720" rtlCol="0" anchor="ctr">
            <a:normAutofit/>
          </a:bodyPr>
          <a:lstStyle/>
          <a:p>
            <a:r>
              <a:rPr lang="en-US">
                <a:solidFill>
                  <a:srgbClr val="FFFFFF"/>
                </a:solidFill>
              </a:rPr>
              <a:t>Acute Trauma </a:t>
            </a:r>
          </a:p>
        </p:txBody>
      </p:sp>
      <p:pic>
        <p:nvPicPr>
          <p:cNvPr id="4" name="Picture 3"/>
          <p:cNvPicPr>
            <a:picLocks noChangeAspect="1"/>
          </p:cNvPicPr>
          <p:nvPr/>
        </p:nvPicPr>
        <p:blipFill>
          <a:blip r:embed="rId3"/>
          <a:srcRect l="3881" r="1" b="1"/>
          <a:stretch>
            <a:fillRect/>
          </a:stretch>
        </p:blipFill>
        <p:spPr>
          <a:xfrm>
            <a:off x="485775" y="484632"/>
            <a:ext cx="3251103" cy="1344496"/>
          </a:xfrm>
          <a:prstGeom prst="rect">
            <a:avLst/>
          </a:prstGeom>
        </p:spPr>
      </p:pic>
      <p:pic>
        <p:nvPicPr>
          <p:cNvPr id="3" name="Picture 2"/>
          <p:cNvPicPr>
            <a:picLocks noChangeAspect="1"/>
          </p:cNvPicPr>
          <p:nvPr/>
        </p:nvPicPr>
        <p:blipFill>
          <a:blip r:embed="rId4"/>
          <a:srcRect l="3631"/>
          <a:stretch>
            <a:fillRect/>
          </a:stretch>
        </p:blipFill>
        <p:spPr>
          <a:xfrm>
            <a:off x="485775" y="1989994"/>
            <a:ext cx="3251104" cy="1341002"/>
          </a:xfrm>
          <a:prstGeom prst="rect">
            <a:avLst/>
          </a:prstGeom>
        </p:spPr>
      </p:pic>
      <p:pic>
        <p:nvPicPr>
          <p:cNvPr id="6" name="Picture 5"/>
          <p:cNvPicPr>
            <a:picLocks noChangeAspect="1"/>
          </p:cNvPicPr>
          <p:nvPr/>
        </p:nvPicPr>
        <p:blipFill>
          <a:blip r:embed="rId5"/>
          <a:srcRect r="4424" b="-4"/>
          <a:stretch>
            <a:fillRect/>
          </a:stretch>
        </p:blipFill>
        <p:spPr>
          <a:xfrm>
            <a:off x="485775" y="3491861"/>
            <a:ext cx="3251103" cy="1352185"/>
          </a:xfrm>
          <a:prstGeom prst="rect">
            <a:avLst/>
          </a:prstGeom>
        </p:spPr>
      </p:pic>
      <p:sp>
        <p:nvSpPr>
          <p:cNvPr id="5" name="TextBox 4">
            <a:extLst>
              <a:ext uri="{FF2B5EF4-FFF2-40B4-BE49-F238E27FC236}">
                <a16:creationId xmlns:a16="http://schemas.microsoft.com/office/drawing/2014/main" id="{6BA38571-DF94-5CDE-3B8A-0E9E630AAA22}"/>
              </a:ext>
            </a:extLst>
          </p:cNvPr>
          <p:cNvSpPr txBox="1"/>
          <p:nvPr/>
        </p:nvSpPr>
        <p:spPr>
          <a:xfrm>
            <a:off x="4219802" y="804998"/>
            <a:ext cx="7150608" cy="2871216"/>
          </a:xfrm>
          <a:prstGeom prst="rect">
            <a:avLst/>
          </a:prstGeom>
        </p:spPr>
        <p:txBody>
          <a:bodyPr rot="0" spcFirstLastPara="0" vertOverflow="overflow" horzOverflow="overflow" vert="horz" lIns="45720" tIns="45720" rIns="45720" bIns="45720" numCol="1" spcCol="0" rtlCol="0" fromWordArt="0" anchorCtr="0" forceAA="0" compatLnSpc="1">
            <a:prstTxWarp prst="textNoShape">
              <a:avLst/>
            </a:prstTxWarp>
            <a:normAutofit/>
          </a:bodyPr>
          <a:lstStyle/>
          <a:p>
            <a:pPr defTabSz="914400">
              <a:lnSpc>
                <a:spcPct val="90000"/>
              </a:lnSpc>
              <a:spcAft>
                <a:spcPts val="600"/>
              </a:spcAft>
              <a:buClr>
                <a:schemeClr val="accent1"/>
              </a:buClr>
            </a:pPr>
            <a:r>
              <a:rPr lang="en-US" sz="3200" b="1" dirty="0"/>
              <a:t>Acute trauma </a:t>
            </a:r>
            <a:r>
              <a:rPr lang="en-US" sz="3200" dirty="0"/>
              <a:t>results from exposure to a single overwhelming event. </a:t>
            </a:r>
          </a:p>
          <a:p>
            <a:pPr defTabSz="914400">
              <a:lnSpc>
                <a:spcPct val="90000"/>
              </a:lnSpc>
              <a:spcAft>
                <a:spcPts val="600"/>
              </a:spcAft>
              <a:buClr>
                <a:schemeClr val="accent1"/>
              </a:buClr>
            </a:pPr>
            <a:endParaRPr lang="en-US" sz="2000" dirty="0"/>
          </a:p>
        </p:txBody>
      </p:sp>
      <p:pic>
        <p:nvPicPr>
          <p:cNvPr id="7" name="Picture 6" descr="A group of people in a room&#10;&#10;Description automatically generated">
            <a:extLst>
              <a:ext uri="{FF2B5EF4-FFF2-40B4-BE49-F238E27FC236}">
                <a16:creationId xmlns:a16="http://schemas.microsoft.com/office/drawing/2014/main" id="{574E0A41-3164-12B8-D59F-FC42041901FE}"/>
              </a:ext>
            </a:extLst>
          </p:cNvPr>
          <p:cNvPicPr>
            <a:picLocks noChangeAspect="1"/>
          </p:cNvPicPr>
          <p:nvPr/>
        </p:nvPicPr>
        <p:blipFill rotWithShape="1">
          <a:blip r:embed="rId6">
            <a:extLst>
              <a:ext uri="{837473B0-CC2E-450A-ABE3-18F120FF3D39}">
                <a1611:picAttrSrcUrl xmlns:a1611="http://schemas.microsoft.com/office/drawing/2016/11/main" r:id="rId7"/>
              </a:ext>
            </a:extLst>
          </a:blip>
          <a:srcRect t="5426" r="3" b="15355"/>
          <a:stretch>
            <a:fillRect/>
          </a:stretch>
        </p:blipFill>
        <p:spPr>
          <a:xfrm>
            <a:off x="485775" y="4999321"/>
            <a:ext cx="3251104" cy="1352184"/>
          </a:xfrm>
          <a:prstGeom prst="rect">
            <a:avLst/>
          </a:prstGeom>
        </p:spPr>
      </p:pic>
      <p:cxnSp>
        <p:nvCxnSpPr>
          <p:cNvPr id="35" name="Straight Connector 34">
            <a:extLst>
              <a:ext uri="{FF2B5EF4-FFF2-40B4-BE49-F238E27FC236}">
                <a16:creationId xmlns:a16="http://schemas.microsoft.com/office/drawing/2014/main" id="{2F476F63-EF0E-40D3-B666-F4F49027F7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422775" y="480322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B07F4DC-CBF8-44A8-7D91-84E0D9995A8A}"/>
              </a:ext>
            </a:extLst>
          </p:cNvPr>
          <p:cNvSpPr txBox="1"/>
          <p:nvPr/>
        </p:nvSpPr>
        <p:spPr>
          <a:xfrm>
            <a:off x="1314421" y="6151450"/>
            <a:ext cx="242245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7">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8">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4134175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MHFA Action Plan: ALGEE</a:t>
            </a:r>
            <a:endParaRPr lang="en-US"/>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r>
              <a:rPr dirty="0"/>
              <a:t>A – Assess for risk of </a:t>
            </a:r>
            <a:r>
              <a:rPr lang="en-US" dirty="0"/>
              <a:t>S</a:t>
            </a:r>
            <a:r>
              <a:rPr dirty="0"/>
              <a:t>uicide or </a:t>
            </a:r>
            <a:r>
              <a:rPr lang="en-US" dirty="0"/>
              <a:t>H</a:t>
            </a:r>
            <a:r>
              <a:rPr dirty="0"/>
              <a:t>arm</a:t>
            </a:r>
            <a:endParaRPr lang="en-US" dirty="0"/>
          </a:p>
          <a:p>
            <a:endParaRPr dirty="0"/>
          </a:p>
          <a:p>
            <a:r>
              <a:rPr dirty="0">
                <a:solidFill>
                  <a:schemeClr val="accent1"/>
                </a:solidFill>
              </a:rPr>
              <a:t>L – Listen </a:t>
            </a:r>
            <a:r>
              <a:rPr lang="en-US" dirty="0">
                <a:solidFill>
                  <a:schemeClr val="accent1"/>
                </a:solidFill>
              </a:rPr>
              <a:t>N</a:t>
            </a:r>
            <a:r>
              <a:rPr dirty="0">
                <a:solidFill>
                  <a:schemeClr val="accent1"/>
                </a:solidFill>
              </a:rPr>
              <a:t>on-judgmentally</a:t>
            </a:r>
            <a:endParaRPr lang="en-US" dirty="0">
              <a:solidFill>
                <a:schemeClr val="accent1"/>
              </a:solidFill>
            </a:endParaRPr>
          </a:p>
          <a:p>
            <a:endParaRPr dirty="0"/>
          </a:p>
          <a:p>
            <a:r>
              <a:rPr dirty="0"/>
              <a:t>G – Give </a:t>
            </a:r>
            <a:r>
              <a:rPr lang="en-US" dirty="0"/>
              <a:t>R</a:t>
            </a:r>
            <a:r>
              <a:rPr dirty="0"/>
              <a:t>eassurance and </a:t>
            </a:r>
            <a:r>
              <a:rPr lang="en-US" dirty="0"/>
              <a:t>I</a:t>
            </a:r>
            <a:r>
              <a:rPr dirty="0"/>
              <a:t>nformation</a:t>
            </a:r>
            <a:endParaRPr lang="en-US" dirty="0"/>
          </a:p>
          <a:p>
            <a:endParaRPr dirty="0"/>
          </a:p>
          <a:p>
            <a:r>
              <a:rPr dirty="0">
                <a:solidFill>
                  <a:schemeClr val="accent1"/>
                </a:solidFill>
              </a:rPr>
              <a:t>E – Encourage </a:t>
            </a:r>
            <a:r>
              <a:rPr lang="en-US" dirty="0">
                <a:solidFill>
                  <a:schemeClr val="accent1"/>
                </a:solidFill>
              </a:rPr>
              <a:t>A</a:t>
            </a:r>
            <a:r>
              <a:rPr dirty="0">
                <a:solidFill>
                  <a:schemeClr val="accent1"/>
                </a:solidFill>
              </a:rPr>
              <a:t>ppropriate </a:t>
            </a:r>
            <a:r>
              <a:rPr lang="en-US" dirty="0">
                <a:solidFill>
                  <a:schemeClr val="accent1"/>
                </a:solidFill>
              </a:rPr>
              <a:t>P</a:t>
            </a:r>
            <a:r>
              <a:rPr dirty="0">
                <a:solidFill>
                  <a:schemeClr val="accent1"/>
                </a:solidFill>
              </a:rPr>
              <a:t>rofessional </a:t>
            </a:r>
            <a:r>
              <a:rPr lang="en-US" dirty="0">
                <a:solidFill>
                  <a:schemeClr val="accent1"/>
                </a:solidFill>
              </a:rPr>
              <a:t>H</a:t>
            </a:r>
            <a:r>
              <a:rPr dirty="0">
                <a:solidFill>
                  <a:schemeClr val="accent1"/>
                </a:solidFill>
              </a:rPr>
              <a:t>elp</a:t>
            </a:r>
            <a:endParaRPr lang="en-US" dirty="0">
              <a:solidFill>
                <a:schemeClr val="accent1"/>
              </a:solidFill>
            </a:endParaRPr>
          </a:p>
          <a:p>
            <a:endParaRPr dirty="0"/>
          </a:p>
          <a:p>
            <a:r>
              <a:rPr dirty="0"/>
              <a:t>E – Encourage </a:t>
            </a:r>
            <a:r>
              <a:rPr lang="en-US" dirty="0"/>
              <a:t>S</a:t>
            </a:r>
            <a:r>
              <a:rPr dirty="0"/>
              <a:t>elf-help and </a:t>
            </a:r>
            <a:r>
              <a:rPr lang="en-US" dirty="0"/>
              <a:t>S</a:t>
            </a:r>
            <a:r>
              <a:rPr dirty="0"/>
              <a:t>upport </a:t>
            </a:r>
            <a:r>
              <a:rPr lang="en-US" dirty="0"/>
              <a:t>S</a:t>
            </a:r>
            <a:r>
              <a:rPr dirty="0"/>
              <a:t>trategies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29872" y="643467"/>
            <a:ext cx="3473009" cy="5571066"/>
          </a:xfrm>
        </p:spPr>
        <p:txBody>
          <a:bodyPr>
            <a:normAutofit/>
          </a:bodyPr>
          <a:lstStyle/>
          <a:p>
            <a:r>
              <a:rPr lang="en-US" dirty="0"/>
              <a:t>MHFA: </a:t>
            </a:r>
            <a:r>
              <a:rPr dirty="0"/>
              <a:t>Recognizing Warning Signs</a:t>
            </a:r>
          </a:p>
        </p:txBody>
      </p:sp>
      <p:cxnSp>
        <p:nvCxnSpPr>
          <p:cNvPr id="11" name="Straight Connector 10">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F93FF37-09B5-0070-FA44-872CD91546F2}"/>
              </a:ext>
            </a:extLst>
          </p:cNvPr>
          <p:cNvGraphicFramePr>
            <a:graphicFrameLocks noGrp="1"/>
          </p:cNvGraphicFramePr>
          <p:nvPr>
            <p:ph idx="1"/>
            <p:extLst>
              <p:ext uri="{D42A27DB-BD31-4B8C-83A1-F6EECF244321}">
                <p14:modId xmlns:p14="http://schemas.microsoft.com/office/powerpoint/2010/main" val="1245768617"/>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dirty="0"/>
              <a:t>MHFA: </a:t>
            </a:r>
            <a:r>
              <a:rPr dirty="0"/>
              <a:t>How to Approach a Colleague</a:t>
            </a:r>
            <a:endParaRPr lang="en-US"/>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r>
              <a:rPr dirty="0"/>
              <a:t>Choose a </a:t>
            </a:r>
            <a:r>
              <a:rPr lang="en-US" dirty="0"/>
              <a:t>P</a:t>
            </a:r>
            <a:r>
              <a:rPr dirty="0"/>
              <a:t>rivate, </a:t>
            </a:r>
            <a:r>
              <a:rPr lang="en-US" dirty="0"/>
              <a:t>C</a:t>
            </a:r>
            <a:r>
              <a:rPr dirty="0"/>
              <a:t>alm </a:t>
            </a:r>
            <a:r>
              <a:rPr lang="en-US" dirty="0"/>
              <a:t>M</a:t>
            </a:r>
            <a:r>
              <a:rPr dirty="0"/>
              <a:t>oment</a:t>
            </a:r>
            <a:endParaRPr lang="en-US" dirty="0"/>
          </a:p>
          <a:p>
            <a:pPr marL="0" indent="0">
              <a:buNone/>
            </a:pPr>
            <a:endParaRPr dirty="0"/>
          </a:p>
          <a:p>
            <a:r>
              <a:rPr dirty="0">
                <a:solidFill>
                  <a:schemeClr val="accent1"/>
                </a:solidFill>
              </a:rPr>
              <a:t>Express </a:t>
            </a:r>
            <a:r>
              <a:rPr lang="en-US" dirty="0">
                <a:solidFill>
                  <a:schemeClr val="accent1"/>
                </a:solidFill>
              </a:rPr>
              <a:t>C</a:t>
            </a:r>
            <a:r>
              <a:rPr dirty="0">
                <a:solidFill>
                  <a:schemeClr val="accent1"/>
                </a:solidFill>
              </a:rPr>
              <a:t>oncern without </a:t>
            </a:r>
            <a:r>
              <a:rPr lang="en-US" dirty="0">
                <a:solidFill>
                  <a:schemeClr val="accent1"/>
                </a:solidFill>
              </a:rPr>
              <a:t>J</a:t>
            </a:r>
            <a:r>
              <a:rPr dirty="0">
                <a:solidFill>
                  <a:schemeClr val="accent1"/>
                </a:solidFill>
              </a:rPr>
              <a:t>udgment</a:t>
            </a:r>
            <a:endParaRPr lang="en-US" dirty="0">
              <a:solidFill>
                <a:schemeClr val="accent1"/>
              </a:solidFill>
            </a:endParaRPr>
          </a:p>
          <a:p>
            <a:endParaRPr dirty="0"/>
          </a:p>
          <a:p>
            <a:r>
              <a:rPr dirty="0"/>
              <a:t>Use </a:t>
            </a:r>
            <a:r>
              <a:rPr lang="en-US" dirty="0"/>
              <a:t>O</a:t>
            </a:r>
            <a:r>
              <a:rPr dirty="0"/>
              <a:t>pen-ended </a:t>
            </a:r>
            <a:r>
              <a:rPr lang="en-US" dirty="0"/>
              <a:t>Q</a:t>
            </a:r>
            <a:r>
              <a:rPr dirty="0"/>
              <a:t>uestions</a:t>
            </a:r>
            <a:endParaRPr lang="en-US" dirty="0"/>
          </a:p>
          <a:p>
            <a:endParaRPr dirty="0"/>
          </a:p>
          <a:p>
            <a:r>
              <a:rPr dirty="0">
                <a:solidFill>
                  <a:schemeClr val="accent1"/>
                </a:solidFill>
              </a:rPr>
              <a:t>Validate their </a:t>
            </a:r>
            <a:r>
              <a:rPr lang="en-US" dirty="0">
                <a:solidFill>
                  <a:schemeClr val="accent1"/>
                </a:solidFill>
              </a:rPr>
              <a:t>F</a:t>
            </a:r>
            <a:r>
              <a:rPr dirty="0">
                <a:solidFill>
                  <a:schemeClr val="accent1"/>
                </a:solidFill>
              </a:rPr>
              <a:t>eelings and </a:t>
            </a:r>
            <a:r>
              <a:rPr lang="en-US" dirty="0">
                <a:solidFill>
                  <a:schemeClr val="accent1"/>
                </a:solidFill>
              </a:rPr>
              <a:t>E</a:t>
            </a:r>
            <a:r>
              <a:rPr dirty="0">
                <a:solidFill>
                  <a:schemeClr val="accent1"/>
                </a:solidFill>
              </a:rPr>
              <a:t>xperiences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AAC386-A18D-4525-AD1B-4D227ED34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129872" y="643467"/>
            <a:ext cx="3473009" cy="5571066"/>
          </a:xfrm>
        </p:spPr>
        <p:txBody>
          <a:bodyPr>
            <a:normAutofit/>
          </a:bodyPr>
          <a:lstStyle/>
          <a:p>
            <a:r>
              <a:rPr lang="en-US" dirty="0"/>
              <a:t>MHFA: </a:t>
            </a:r>
            <a:r>
              <a:rPr dirty="0"/>
              <a:t>Immediate Action Steps</a:t>
            </a:r>
          </a:p>
        </p:txBody>
      </p:sp>
      <p:cxnSp>
        <p:nvCxnSpPr>
          <p:cNvPr id="11" name="Straight Connector 10">
            <a:extLst>
              <a:ext uri="{FF2B5EF4-FFF2-40B4-BE49-F238E27FC236}">
                <a16:creationId xmlns:a16="http://schemas.microsoft.com/office/drawing/2014/main" id="{C34C4AD0-FE94-4E84-ACA6-CC5BF1A118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853463" y="2514600"/>
            <a:ext cx="0" cy="1828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DCDD8B8-6D9C-2E52-D572-D3BEBE5C6A9F}"/>
              </a:ext>
            </a:extLst>
          </p:cNvPr>
          <p:cNvGraphicFramePr>
            <a:graphicFrameLocks noGrp="1"/>
          </p:cNvGraphicFramePr>
          <p:nvPr>
            <p:ph idx="1"/>
            <p:extLst>
              <p:ext uri="{D42A27DB-BD31-4B8C-83A1-F6EECF244321}">
                <p14:modId xmlns:p14="http://schemas.microsoft.com/office/powerpoint/2010/main" val="1510989083"/>
              </p:ext>
            </p:extLst>
          </p:nvPr>
        </p:nvGraphicFramePr>
        <p:xfrm>
          <a:off x="942975" y="933450"/>
          <a:ext cx="6596063" cy="4941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lang="en-US" dirty="0"/>
              <a:t>MHFA: </a:t>
            </a:r>
            <a:r>
              <a:rPr dirty="0"/>
              <a:t>Boundaries and Limitations</a:t>
            </a:r>
            <a:endParaRPr lang="en-US" dirty="0"/>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r>
              <a:rPr dirty="0"/>
              <a:t>Know </a:t>
            </a:r>
            <a:r>
              <a:rPr lang="en-US" dirty="0"/>
              <a:t>Y</a:t>
            </a:r>
            <a:r>
              <a:rPr dirty="0"/>
              <a:t>our </a:t>
            </a:r>
            <a:r>
              <a:rPr lang="en-US" dirty="0"/>
              <a:t>R</a:t>
            </a:r>
            <a:r>
              <a:rPr dirty="0"/>
              <a:t>ole: </a:t>
            </a:r>
            <a:r>
              <a:rPr lang="en-US" dirty="0"/>
              <a:t>Y</a:t>
            </a:r>
            <a:r>
              <a:rPr dirty="0"/>
              <a:t>ou are</a:t>
            </a:r>
            <a:r>
              <a:rPr lang="en-US" dirty="0"/>
              <a:t> NOT </a:t>
            </a:r>
            <a:r>
              <a:rPr dirty="0"/>
              <a:t>a </a:t>
            </a:r>
            <a:r>
              <a:rPr lang="en-US" dirty="0"/>
              <a:t>T</a:t>
            </a:r>
            <a:r>
              <a:rPr dirty="0"/>
              <a:t>herapist</a:t>
            </a:r>
            <a:endParaRPr lang="en-US" dirty="0"/>
          </a:p>
          <a:p>
            <a:endParaRPr dirty="0"/>
          </a:p>
          <a:p>
            <a:r>
              <a:rPr dirty="0">
                <a:solidFill>
                  <a:schemeClr val="accent1"/>
                </a:solidFill>
              </a:rPr>
              <a:t>Maintain </a:t>
            </a:r>
            <a:r>
              <a:rPr lang="en-US" dirty="0">
                <a:solidFill>
                  <a:schemeClr val="accent1"/>
                </a:solidFill>
              </a:rPr>
              <a:t>C</a:t>
            </a:r>
            <a:r>
              <a:rPr dirty="0">
                <a:solidFill>
                  <a:schemeClr val="accent1"/>
                </a:solidFill>
              </a:rPr>
              <a:t>onfidentiality (within limits)</a:t>
            </a:r>
            <a:endParaRPr lang="en-US" dirty="0">
              <a:solidFill>
                <a:schemeClr val="accent1"/>
              </a:solidFill>
            </a:endParaRPr>
          </a:p>
          <a:p>
            <a:endParaRPr dirty="0"/>
          </a:p>
          <a:p>
            <a:r>
              <a:rPr lang="en-US" dirty="0"/>
              <a:t>T</a:t>
            </a:r>
            <a:r>
              <a:rPr dirty="0"/>
              <a:t>ake </a:t>
            </a:r>
            <a:r>
              <a:rPr lang="en-US" dirty="0"/>
              <a:t>C</a:t>
            </a:r>
            <a:r>
              <a:rPr dirty="0"/>
              <a:t>are of your </a:t>
            </a:r>
            <a:r>
              <a:rPr lang="en-US" dirty="0"/>
              <a:t>O</a:t>
            </a:r>
            <a:r>
              <a:rPr dirty="0"/>
              <a:t>wn </a:t>
            </a:r>
            <a:r>
              <a:rPr lang="en-US" dirty="0"/>
              <a:t>M</a:t>
            </a:r>
            <a:r>
              <a:rPr dirty="0"/>
              <a:t>ental </a:t>
            </a:r>
            <a:r>
              <a:rPr lang="en-US" dirty="0"/>
              <a:t>H</a:t>
            </a:r>
            <a:r>
              <a:rPr dirty="0"/>
              <a:t>ealth</a:t>
            </a:r>
            <a:endParaRPr lang="en-US" dirty="0"/>
          </a:p>
          <a:p>
            <a:endParaRPr dirty="0"/>
          </a:p>
          <a:p>
            <a:r>
              <a:rPr dirty="0">
                <a:solidFill>
                  <a:schemeClr val="accent1"/>
                </a:solidFill>
              </a:rPr>
              <a:t>Refer to </a:t>
            </a:r>
            <a:r>
              <a:rPr lang="en-US" dirty="0">
                <a:solidFill>
                  <a:schemeClr val="accent1"/>
                </a:solidFill>
              </a:rPr>
              <a:t>T</a:t>
            </a:r>
            <a:r>
              <a:rPr dirty="0">
                <a:solidFill>
                  <a:schemeClr val="accent1"/>
                </a:solidFill>
              </a:rPr>
              <a:t>rained </a:t>
            </a:r>
            <a:r>
              <a:rPr lang="en-US" dirty="0">
                <a:solidFill>
                  <a:schemeClr val="accent1"/>
                </a:solidFill>
              </a:rPr>
              <a:t>P</a:t>
            </a:r>
            <a:r>
              <a:rPr dirty="0">
                <a:solidFill>
                  <a:schemeClr val="accent1"/>
                </a:solidFill>
              </a:rPr>
              <a:t>rofessionals when necessary</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8018272" cy="1499616"/>
          </a:xfrm>
        </p:spPr>
        <p:txBody>
          <a:bodyPr>
            <a:normAutofit/>
          </a:bodyPr>
          <a:lstStyle/>
          <a:p>
            <a:r>
              <a:rPr dirty="0"/>
              <a:t>Tools and Resources</a:t>
            </a:r>
          </a:p>
        </p:txBody>
      </p:sp>
      <p:sp>
        <p:nvSpPr>
          <p:cNvPr id="3" name="Content Placeholder 2"/>
          <p:cNvSpPr>
            <a:spLocks noGrp="1"/>
          </p:cNvSpPr>
          <p:nvPr>
            <p:ph idx="1"/>
          </p:nvPr>
        </p:nvSpPr>
        <p:spPr>
          <a:xfrm>
            <a:off x="1024129" y="1943100"/>
            <a:ext cx="8018271" cy="4023360"/>
          </a:xfrm>
        </p:spPr>
        <p:txBody>
          <a:bodyPr>
            <a:normAutofit/>
          </a:bodyPr>
          <a:lstStyle/>
          <a:p>
            <a:r>
              <a:rPr lang="en-US" sz="2000" dirty="0"/>
              <a:t>National Physician Support Line</a:t>
            </a:r>
          </a:p>
          <a:p>
            <a:pPr marL="0" indent="0">
              <a:buNone/>
            </a:pPr>
            <a:endParaRPr lang="en-US" sz="2000" dirty="0"/>
          </a:p>
          <a:p>
            <a:r>
              <a:rPr lang="en-US" sz="2000" dirty="0">
                <a:solidFill>
                  <a:schemeClr val="accent1"/>
                </a:solidFill>
              </a:rPr>
              <a:t>Headspace or Calm (some Hospitals offer subscriptions)</a:t>
            </a:r>
          </a:p>
          <a:p>
            <a:pPr marL="0" indent="0">
              <a:buNone/>
            </a:pPr>
            <a:endParaRPr lang="en-US" sz="2000" dirty="0"/>
          </a:p>
          <a:p>
            <a:r>
              <a:rPr lang="en-US" sz="2000" dirty="0"/>
              <a:t>Local Mental Health Providers</a:t>
            </a:r>
          </a:p>
          <a:p>
            <a:pPr marL="0" indent="0">
              <a:buNone/>
            </a:pPr>
            <a:endParaRPr lang="en-US" sz="2000" dirty="0"/>
          </a:p>
          <a:p>
            <a:r>
              <a:rPr lang="en-US" sz="2000" dirty="0">
                <a:solidFill>
                  <a:schemeClr val="accent1"/>
                </a:solidFill>
              </a:rPr>
              <a:t>Crisis Text Line (Text HOME to 741741)</a:t>
            </a:r>
          </a:p>
          <a:p>
            <a:endParaRPr lang="en-US" sz="2000" dirty="0"/>
          </a:p>
          <a:p>
            <a:r>
              <a:rPr lang="en-US" sz="2000" dirty="0"/>
              <a:t>National Suicide Prevention Lifeline: 988</a:t>
            </a:r>
          </a:p>
          <a:p>
            <a:endParaRPr lang="en-US" sz="2000" dirty="0"/>
          </a:p>
        </p:txBody>
      </p:sp>
      <p:sp>
        <p:nvSpPr>
          <p:cNvPr id="8" name="Rectangle 7">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0890400-BB8B-4A44-AB63-65C7CA223E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4788" y="804333"/>
            <a:ext cx="3391900" cy="5249334"/>
          </a:xfrm>
        </p:spPr>
        <p:txBody>
          <a:bodyPr>
            <a:normAutofit/>
          </a:bodyPr>
          <a:lstStyle/>
          <a:p>
            <a:pPr algn="r"/>
            <a:r>
              <a:rPr dirty="0"/>
              <a:t>Call to Action</a:t>
            </a:r>
            <a:endParaRPr lang="en-US" dirty="0"/>
          </a:p>
        </p:txBody>
      </p:sp>
      <p:cxnSp>
        <p:nvCxnSpPr>
          <p:cNvPr id="10" name="Straight Connector 9">
            <a:extLst>
              <a:ext uri="{FF2B5EF4-FFF2-40B4-BE49-F238E27FC236}">
                <a16:creationId xmlns:a16="http://schemas.microsoft.com/office/drawing/2014/main" id="{4D39B797-CDC6-4529-8A36-9CBFC98163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77597" y="1600200"/>
            <a:ext cx="0" cy="36576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99330" y="804333"/>
            <a:ext cx="6257721" cy="5249334"/>
          </a:xfrm>
        </p:spPr>
        <p:txBody>
          <a:bodyPr anchor="ctr">
            <a:normAutofit/>
          </a:bodyPr>
          <a:lstStyle/>
          <a:p>
            <a:r>
              <a:rPr dirty="0"/>
              <a:t>Take one </a:t>
            </a:r>
            <a:r>
              <a:rPr lang="en-US" dirty="0"/>
              <a:t>S</a:t>
            </a:r>
            <a:r>
              <a:rPr dirty="0"/>
              <a:t>tep </a:t>
            </a:r>
            <a:r>
              <a:rPr lang="en-US" dirty="0"/>
              <a:t>T</a:t>
            </a:r>
            <a:r>
              <a:rPr dirty="0"/>
              <a:t>oday: </a:t>
            </a:r>
            <a:endParaRPr lang="en-US" dirty="0"/>
          </a:p>
          <a:p>
            <a:pPr lvl="1"/>
            <a:r>
              <a:rPr lang="en-US" dirty="0"/>
              <a:t>S</a:t>
            </a:r>
            <a:r>
              <a:rPr dirty="0"/>
              <a:t>chedule a </a:t>
            </a:r>
            <a:r>
              <a:rPr lang="en-US" dirty="0"/>
              <a:t>C</a:t>
            </a:r>
            <a:r>
              <a:rPr dirty="0"/>
              <a:t>heck-in</a:t>
            </a:r>
            <a:endParaRPr lang="en-US" dirty="0"/>
          </a:p>
          <a:p>
            <a:pPr lvl="1"/>
            <a:r>
              <a:rPr lang="en-US" dirty="0"/>
              <a:t>S</a:t>
            </a:r>
            <a:r>
              <a:rPr dirty="0"/>
              <a:t>hare this </a:t>
            </a:r>
            <a:r>
              <a:rPr lang="en-US" dirty="0"/>
              <a:t>P</a:t>
            </a:r>
            <a:r>
              <a:rPr dirty="0"/>
              <a:t>resentation</a:t>
            </a:r>
            <a:endParaRPr lang="en-US" dirty="0"/>
          </a:p>
          <a:p>
            <a:pPr lvl="1"/>
            <a:r>
              <a:rPr lang="en-US" dirty="0"/>
              <a:t>A</a:t>
            </a:r>
            <a:r>
              <a:rPr dirty="0"/>
              <a:t>ccess a </a:t>
            </a:r>
            <a:r>
              <a:rPr lang="en-US" dirty="0"/>
              <a:t>M</a:t>
            </a:r>
            <a:r>
              <a:rPr dirty="0"/>
              <a:t>ental </a:t>
            </a:r>
            <a:r>
              <a:rPr lang="en-US" dirty="0"/>
              <a:t>H</a:t>
            </a:r>
            <a:r>
              <a:rPr dirty="0"/>
              <a:t>ealth </a:t>
            </a:r>
            <a:r>
              <a:rPr lang="en-US" dirty="0"/>
              <a:t>R</a:t>
            </a:r>
            <a:r>
              <a:rPr dirty="0"/>
              <a:t>esource</a:t>
            </a:r>
            <a:endParaRPr lang="en-US" dirty="0"/>
          </a:p>
          <a:p>
            <a:pPr marL="0" indent="0">
              <a:buNone/>
            </a:pPr>
            <a:endParaRPr dirty="0"/>
          </a:p>
          <a:p>
            <a:r>
              <a:rPr dirty="0">
                <a:solidFill>
                  <a:schemeClr val="accent1"/>
                </a:solidFill>
              </a:rPr>
              <a:t>Create </a:t>
            </a:r>
            <a:r>
              <a:rPr lang="en-US" dirty="0">
                <a:solidFill>
                  <a:schemeClr val="accent1"/>
                </a:solidFill>
              </a:rPr>
              <a:t>S</a:t>
            </a:r>
            <a:r>
              <a:rPr dirty="0">
                <a:solidFill>
                  <a:schemeClr val="accent1"/>
                </a:solidFill>
              </a:rPr>
              <a:t>pace in your </a:t>
            </a:r>
            <a:r>
              <a:rPr lang="en-US" dirty="0">
                <a:solidFill>
                  <a:schemeClr val="accent1"/>
                </a:solidFill>
              </a:rPr>
              <a:t>T</a:t>
            </a:r>
            <a:r>
              <a:rPr dirty="0">
                <a:solidFill>
                  <a:schemeClr val="accent1"/>
                </a:solidFill>
              </a:rPr>
              <a:t>eam for </a:t>
            </a:r>
            <a:r>
              <a:rPr lang="en-US" dirty="0">
                <a:solidFill>
                  <a:schemeClr val="accent1"/>
                </a:solidFill>
              </a:rPr>
              <a:t>O</a:t>
            </a:r>
            <a:r>
              <a:rPr dirty="0">
                <a:solidFill>
                  <a:schemeClr val="accent1"/>
                </a:solidFill>
              </a:rPr>
              <a:t>pen </a:t>
            </a:r>
            <a:r>
              <a:rPr lang="en-US" dirty="0">
                <a:solidFill>
                  <a:schemeClr val="accent1"/>
                </a:solidFill>
              </a:rPr>
              <a:t>D</a:t>
            </a:r>
            <a:r>
              <a:rPr dirty="0">
                <a:solidFill>
                  <a:schemeClr val="accent1"/>
                </a:solidFill>
              </a:rPr>
              <a:t>ialogue</a:t>
            </a:r>
            <a:endParaRPr lang="en-US" dirty="0">
              <a:solidFill>
                <a:schemeClr val="accent1"/>
              </a:solidFill>
            </a:endParaRPr>
          </a:p>
          <a:p>
            <a:endParaRPr dirty="0"/>
          </a:p>
          <a:p>
            <a:r>
              <a:rPr dirty="0"/>
              <a:t>Advocate for </a:t>
            </a:r>
            <a:r>
              <a:rPr lang="en-US" dirty="0"/>
              <a:t>S</a:t>
            </a:r>
            <a:r>
              <a:rPr dirty="0"/>
              <a:t>ystems that </a:t>
            </a:r>
            <a:r>
              <a:rPr lang="en-US" dirty="0"/>
              <a:t>C</a:t>
            </a:r>
            <a:r>
              <a:rPr dirty="0"/>
              <a:t>are for the </a:t>
            </a:r>
            <a:r>
              <a:rPr lang="en-US" dirty="0"/>
              <a:t>C</a:t>
            </a:r>
            <a:r>
              <a:rPr dirty="0"/>
              <a:t>aregivers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Questions &amp; Discussion</a:t>
            </a:r>
          </a:p>
        </p:txBody>
      </p:sp>
      <p:sp>
        <p:nvSpPr>
          <p:cNvPr id="3" name="Content Placeholder 2"/>
          <p:cNvSpPr>
            <a:spLocks noGrp="1"/>
          </p:cNvSpPr>
          <p:nvPr>
            <p:ph idx="1"/>
          </p:nvPr>
        </p:nvSpPr>
        <p:spPr/>
        <p:txBody>
          <a:bodyPr/>
          <a:lstStyle/>
          <a:p>
            <a:r>
              <a:rPr dirty="0"/>
              <a:t>What are current barriers in your team?</a:t>
            </a:r>
            <a:endParaRPr lang="en-US" dirty="0"/>
          </a:p>
          <a:p>
            <a:endParaRPr lang="en-US" dirty="0"/>
          </a:p>
          <a:p>
            <a:pPr marL="0" indent="0">
              <a:buNone/>
            </a:pPr>
            <a:endParaRPr dirty="0"/>
          </a:p>
          <a:p>
            <a:r>
              <a:rPr dirty="0"/>
              <a:t>What support would help you thrive?</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Conclusion</a:t>
            </a:r>
          </a:p>
        </p:txBody>
      </p:sp>
      <p:sp>
        <p:nvSpPr>
          <p:cNvPr id="3" name="Content Placeholder 2"/>
          <p:cNvSpPr>
            <a:spLocks noGrp="1"/>
          </p:cNvSpPr>
          <p:nvPr>
            <p:ph idx="1"/>
          </p:nvPr>
        </p:nvSpPr>
        <p:spPr/>
        <p:txBody>
          <a:bodyPr/>
          <a:lstStyle/>
          <a:p>
            <a:r>
              <a:rPr dirty="0"/>
              <a:t>Mental </a:t>
            </a:r>
            <a:r>
              <a:rPr lang="en-US" dirty="0"/>
              <a:t>H</a:t>
            </a:r>
            <a:r>
              <a:rPr dirty="0"/>
              <a:t>ealth is </a:t>
            </a:r>
            <a:r>
              <a:rPr lang="en-US" dirty="0"/>
              <a:t>E</a:t>
            </a:r>
            <a:r>
              <a:rPr dirty="0"/>
              <a:t>ssential for </a:t>
            </a:r>
            <a:r>
              <a:rPr lang="en-US" dirty="0"/>
              <a:t>Q</a:t>
            </a:r>
            <a:r>
              <a:rPr dirty="0"/>
              <a:t>uality </a:t>
            </a:r>
            <a:r>
              <a:rPr lang="en-US" dirty="0"/>
              <a:t>P</a:t>
            </a:r>
            <a:r>
              <a:rPr dirty="0"/>
              <a:t>atient </a:t>
            </a:r>
            <a:r>
              <a:rPr lang="en-US" dirty="0"/>
              <a:t>C</a:t>
            </a:r>
            <a:r>
              <a:rPr dirty="0"/>
              <a:t>are</a:t>
            </a:r>
            <a:endParaRPr lang="en-US" dirty="0"/>
          </a:p>
          <a:p>
            <a:endParaRPr dirty="0"/>
          </a:p>
          <a:p>
            <a:r>
              <a:rPr dirty="0">
                <a:solidFill>
                  <a:schemeClr val="accent1"/>
                </a:solidFill>
              </a:rPr>
              <a:t>Support must be </a:t>
            </a:r>
            <a:r>
              <a:rPr lang="en-US" dirty="0">
                <a:solidFill>
                  <a:schemeClr val="accent1"/>
                </a:solidFill>
              </a:rPr>
              <a:t>C</a:t>
            </a:r>
            <a:r>
              <a:rPr dirty="0">
                <a:solidFill>
                  <a:schemeClr val="accent1"/>
                </a:solidFill>
              </a:rPr>
              <a:t>ontinuous and </a:t>
            </a:r>
            <a:r>
              <a:rPr lang="en-US" dirty="0">
                <a:solidFill>
                  <a:schemeClr val="accent1"/>
                </a:solidFill>
              </a:rPr>
              <a:t>M</a:t>
            </a:r>
            <a:r>
              <a:rPr dirty="0">
                <a:solidFill>
                  <a:schemeClr val="accent1"/>
                </a:solidFill>
              </a:rPr>
              <a:t>ultifaceted</a:t>
            </a:r>
            <a:endParaRPr lang="en-US" dirty="0">
              <a:solidFill>
                <a:schemeClr val="accent1"/>
              </a:solidFill>
            </a:endParaRPr>
          </a:p>
          <a:p>
            <a:endParaRPr dirty="0"/>
          </a:p>
          <a:p>
            <a:r>
              <a:rPr dirty="0"/>
              <a:t>Together, we can </a:t>
            </a:r>
            <a:r>
              <a:rPr lang="en-US" dirty="0"/>
              <a:t>c</a:t>
            </a:r>
            <a:r>
              <a:rPr dirty="0"/>
              <a:t>reate a </a:t>
            </a:r>
            <a:r>
              <a:rPr lang="en-US" dirty="0"/>
              <a:t>S</a:t>
            </a:r>
            <a:r>
              <a:rPr dirty="0"/>
              <a:t>ustainable and </a:t>
            </a:r>
            <a:r>
              <a:rPr lang="en-US" dirty="0"/>
              <a:t>S</a:t>
            </a:r>
            <a:r>
              <a:rPr dirty="0"/>
              <a:t>upportive </a:t>
            </a:r>
            <a:r>
              <a:rPr lang="en-US" dirty="0"/>
              <a:t>W</a:t>
            </a:r>
            <a:r>
              <a:rPr dirty="0"/>
              <a:t>ork </a:t>
            </a:r>
            <a:r>
              <a:rPr lang="en-US" dirty="0"/>
              <a:t>E</a:t>
            </a:r>
            <a:r>
              <a:rPr dirty="0"/>
              <a:t>nvironment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9358" y="2960716"/>
            <a:ext cx="3027251" cy="2387600"/>
          </a:xfrm>
        </p:spPr>
        <p:txBody>
          <a:bodyPr vert="horz" lIns="91440" tIns="45720" rIns="91440" bIns="45720" rtlCol="0" anchor="t">
            <a:normAutofit/>
          </a:bodyPr>
          <a:lstStyle/>
          <a:p>
            <a:pPr>
              <a:lnSpc>
                <a:spcPct val="90000"/>
              </a:lnSpc>
            </a:pPr>
            <a:r>
              <a:rPr lang="en-US" sz="4700" dirty="0">
                <a:solidFill>
                  <a:schemeClr val="tx1"/>
                </a:solidFill>
              </a:rPr>
              <a:t>Thank You</a:t>
            </a:r>
          </a:p>
        </p:txBody>
      </p:sp>
      <p:pic>
        <p:nvPicPr>
          <p:cNvPr id="7" name="Content Placeholder 6">
            <a:extLst>
              <a:ext uri="{FF2B5EF4-FFF2-40B4-BE49-F238E27FC236}">
                <a16:creationId xmlns:a16="http://schemas.microsoft.com/office/drawing/2014/main" id="{7F8336BB-75FD-92BE-018A-4F78B2E5EA8D}"/>
              </a:ext>
            </a:extLst>
          </p:cNvPr>
          <p:cNvPicPr>
            <a:picLocks noGrp="1" noChangeAspect="1"/>
          </p:cNvPicPr>
          <p:nvPr>
            <p:ph idx="1"/>
          </p:nvPr>
        </p:nvPicPr>
        <p:blipFill>
          <a:blip r:embed="rId2"/>
          <a:stretch>
            <a:fillRect/>
          </a:stretch>
        </p:blipFill>
        <p:spPr bwMode="auto">
          <a:xfrm>
            <a:off x="5943600" y="491399"/>
            <a:ext cx="4152000" cy="5088519"/>
          </a:xfrm>
          <a:prstGeom prst="rect">
            <a:avLst/>
          </a:prstGeom>
          <a:noFill/>
        </p:spPr>
      </p:pic>
      <p:sp>
        <p:nvSpPr>
          <p:cNvPr id="6" name="AutoShape 4">
            <a:extLst>
              <a:ext uri="{FF2B5EF4-FFF2-40B4-BE49-F238E27FC236}">
                <a16:creationId xmlns:a16="http://schemas.microsoft.com/office/drawing/2014/main" id="{DD7B6F33-3951-D36D-E253-0CF6E771FE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9">
      <a:dk1>
        <a:srgbClr val="7D609C"/>
      </a:dk1>
      <a:lt1>
        <a:srgbClr val="FFFFFF"/>
      </a:lt1>
      <a:dk2>
        <a:srgbClr val="7D609C"/>
      </a:dk2>
      <a:lt2>
        <a:srgbClr val="E3F0D7"/>
      </a:lt2>
      <a:accent1>
        <a:srgbClr val="70A137"/>
      </a:accent1>
      <a:accent2>
        <a:srgbClr val="F6F6F6"/>
      </a:accent2>
      <a:accent3>
        <a:srgbClr val="897B61"/>
      </a:accent3>
      <a:accent4>
        <a:srgbClr val="8DAB8E"/>
      </a:accent4>
      <a:accent5>
        <a:srgbClr val="77A2BB"/>
      </a:accent5>
      <a:accent6>
        <a:srgbClr val="E28394"/>
      </a:accent6>
      <a:hlink>
        <a:srgbClr val="77A2BB"/>
      </a:hlink>
      <a:folHlink>
        <a:srgbClr val="957A99"/>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Integral</Template>
  <TotalTime>665</TotalTime>
  <Words>4850</Words>
  <Application>Microsoft Macintosh PowerPoint</Application>
  <PresentationFormat>Widescreen</PresentationFormat>
  <Paragraphs>712</Paragraphs>
  <Slides>100</Slides>
  <Notes>26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100</vt:i4>
      </vt:variant>
    </vt:vector>
  </HeadingPairs>
  <TitlesOfParts>
    <vt:vector size="112" baseType="lpstr">
      <vt:lpstr>Aptos</vt:lpstr>
      <vt:lpstr>Arial</vt:lpstr>
      <vt:lpstr>Avenir Next LT Pro</vt:lpstr>
      <vt:lpstr>Calibri</vt:lpstr>
      <vt:lpstr>Courier New</vt:lpstr>
      <vt:lpstr>Libre Franklin</vt:lpstr>
      <vt:lpstr>Roboto Slab</vt:lpstr>
      <vt:lpstr>Times New Roman</vt:lpstr>
      <vt:lpstr>Tw Cen MT</vt:lpstr>
      <vt:lpstr>Tw Cen MT Condensed</vt:lpstr>
      <vt:lpstr>Wingdings 3</vt:lpstr>
      <vt:lpstr>Integral</vt:lpstr>
      <vt:lpstr>PRE-Test</vt:lpstr>
      <vt:lpstr>Welcome!</vt:lpstr>
      <vt:lpstr>TIPQC Summer SIMS</vt:lpstr>
      <vt:lpstr>Today’s Agenda</vt:lpstr>
      <vt:lpstr>Trauma-Informed Care</vt:lpstr>
      <vt:lpstr>Three Key Objectives:</vt:lpstr>
      <vt:lpstr>PowerPoint Presentation</vt:lpstr>
      <vt:lpstr>The prevalence of trauma</vt:lpstr>
      <vt:lpstr>Acute Trauma </vt:lpstr>
      <vt:lpstr>Chronic Trauma</vt:lpstr>
      <vt:lpstr>Complex Trauma</vt:lpstr>
      <vt:lpstr>Vicarious/Secondary Trauma &amp; Compassion Fatigue</vt:lpstr>
      <vt:lpstr>PowerPoint Presentation</vt:lpstr>
      <vt:lpstr>Effects of Trauma on Behavior</vt:lpstr>
      <vt:lpstr>What does trauma-informed care look like?</vt:lpstr>
      <vt:lpstr>7 Tips for Preventing Re-Traumatization</vt:lpstr>
      <vt:lpstr>Summary</vt:lpstr>
      <vt:lpstr>A trauma-informed perspective asks</vt:lpstr>
      <vt:lpstr>There is Hope Beyond Hurt</vt:lpstr>
      <vt:lpstr>PowerPoint Presentation</vt:lpstr>
      <vt:lpstr>Resources:</vt:lpstr>
      <vt:lpstr>PowerPoint Presentation</vt:lpstr>
      <vt:lpstr>PowerPoint Presentation</vt:lpstr>
      <vt:lpstr>Adverse Childhood Events</vt:lpstr>
      <vt:lpstr>Adverse Childhood Experiences (ACEs)</vt:lpstr>
      <vt:lpstr>ACEs</vt:lpstr>
      <vt:lpstr>Who is most at risk for ACEs?</vt:lpstr>
      <vt:lpstr>Effects</vt:lpstr>
      <vt:lpstr>Outcomes</vt:lpstr>
      <vt:lpstr>Language Matters</vt:lpstr>
      <vt:lpstr>Stigma…</vt:lpstr>
      <vt:lpstr>PowerPoint Presentation</vt:lpstr>
      <vt:lpstr>Unconditional Positive Regard</vt:lpstr>
      <vt:lpstr>PowerPoint Presentation</vt:lpstr>
      <vt:lpstr>When people feel “positive regard”….</vt:lpstr>
      <vt:lpstr>PowerPoint Presentation</vt:lpstr>
      <vt:lpstr>Motivational Interviewing</vt:lpstr>
      <vt:lpstr>Examples of Motivational Interviewing</vt:lpstr>
      <vt:lpstr>Motivation Interview Methods</vt:lpstr>
      <vt:lpstr>Resources</vt:lpstr>
      <vt:lpstr>Having Difficult Conversations: Navigating Sensitive Situations with Compassion and Clarity </vt:lpstr>
      <vt:lpstr>Objectives</vt:lpstr>
      <vt:lpstr>The Obstetric Patient: Why These Conversations Matter</vt:lpstr>
      <vt:lpstr>The Neonate Patient: Why These Conversations Are Hard</vt:lpstr>
      <vt:lpstr>Common Difficult Conversations  in Obstetrics</vt:lpstr>
      <vt:lpstr>Common Scenarios for the Infant</vt:lpstr>
      <vt:lpstr>Core Principles of Difficult Conversations</vt:lpstr>
      <vt:lpstr>The SPIKES Framework for  Delivering Bad News</vt:lpstr>
      <vt:lpstr>Your Behavior: E.M.P.A.T.H.Y</vt:lpstr>
      <vt:lpstr>Language Tips – What to Say / Avoid</vt:lpstr>
      <vt:lpstr>Their Emotion: Articulating Empathy</vt:lpstr>
      <vt:lpstr>Cultural and Emotional Sensitivity</vt:lpstr>
      <vt:lpstr>Supporting Families</vt:lpstr>
      <vt:lpstr>Provider Well-being</vt:lpstr>
      <vt:lpstr>A case discussion</vt:lpstr>
      <vt:lpstr>Case Study Discussion</vt:lpstr>
      <vt:lpstr>Case Study Discussion</vt:lpstr>
      <vt:lpstr>Case Study Discussion…Remixed</vt:lpstr>
      <vt:lpstr>Conclusion</vt:lpstr>
      <vt:lpstr>PowerPoint Presentation</vt:lpstr>
      <vt:lpstr>Next up… Simulations</vt:lpstr>
      <vt:lpstr>Group Debrief</vt:lpstr>
      <vt:lpstr>Mental Health Care for  Providers and the Care Team</vt:lpstr>
      <vt:lpstr>How do Various professions respond to traumatizing events???</vt:lpstr>
      <vt:lpstr>PowerPoint Presentation</vt:lpstr>
      <vt:lpstr>Law Enforcement</vt:lpstr>
      <vt:lpstr>Military</vt:lpstr>
      <vt:lpstr>Fire &amp; EMS</vt:lpstr>
      <vt:lpstr>Aviation</vt:lpstr>
      <vt:lpstr>Education</vt:lpstr>
      <vt:lpstr>Healthcare</vt:lpstr>
      <vt:lpstr>PowerPoint Presentation</vt:lpstr>
      <vt:lpstr>Healthcare: The Reality</vt:lpstr>
      <vt:lpstr>Why This Matters</vt:lpstr>
      <vt:lpstr>Data Snapshot</vt:lpstr>
      <vt:lpstr>Mental Health Challenges in Healthcare</vt:lpstr>
      <vt:lpstr>Secondary Traumatic Stress</vt:lpstr>
      <vt:lpstr>Recognizing Signs of Mental Health Struggles</vt:lpstr>
      <vt:lpstr>Recognizing the Signs</vt:lpstr>
      <vt:lpstr>Impact on Teams and Patient Care</vt:lpstr>
      <vt:lpstr>Building a Culture of Mental Health</vt:lpstr>
      <vt:lpstr>Organizational Support Strategies</vt:lpstr>
      <vt:lpstr>Organizational Support Strategies</vt:lpstr>
      <vt:lpstr>Individual Strategies</vt:lpstr>
      <vt:lpstr>Individual Strategies</vt:lpstr>
      <vt:lpstr>Team-Based Interventions</vt:lpstr>
      <vt:lpstr>Role of Leadership</vt:lpstr>
      <vt:lpstr>Tools and Resources</vt:lpstr>
      <vt:lpstr>Tools and Resources</vt:lpstr>
      <vt:lpstr>MHFA Action Plan: ALGEE</vt:lpstr>
      <vt:lpstr>MHFA: Recognizing Warning Signs</vt:lpstr>
      <vt:lpstr>MHFA: How to Approach a Colleague</vt:lpstr>
      <vt:lpstr>MHFA: Immediate Action Steps</vt:lpstr>
      <vt:lpstr>MHFA: Boundaries and Limitations</vt:lpstr>
      <vt:lpstr>Tools and Resources</vt:lpstr>
      <vt:lpstr>Call to Action</vt:lpstr>
      <vt:lpstr>Questions &amp; Discussion</vt:lpstr>
      <vt:lpstr>Conclusion</vt:lpstr>
      <vt:lpstr>Thank You</vt:lpstr>
      <vt:lpstr>Post tEst &amp;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Patti Scott</dc:creator>
  <cp:lastModifiedBy>Anastacia volz</cp:lastModifiedBy>
  <cp:revision>18</cp:revision>
  <dcterms:created xsi:type="dcterms:W3CDTF">2025-05-15T21:50:05Z</dcterms:created>
  <dcterms:modified xsi:type="dcterms:W3CDTF">2025-06-02T20:44:04Z</dcterms:modified>
</cp:coreProperties>
</file>