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notesMasterIdLst>
    <p:notesMasterId r:id="rId3"/>
  </p:notesMasterIdLst>
  <p:sldIdLst>
    <p:sldId id="273" r:id="rId2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B2FE"/>
    <a:srgbClr val="D883FF"/>
    <a:srgbClr val="EDD283"/>
    <a:srgbClr val="F6DE86"/>
    <a:srgbClr val="000066"/>
    <a:srgbClr val="EDBF17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1769" autoAdjust="0"/>
  </p:normalViewPr>
  <p:slideViewPr>
    <p:cSldViewPr snapToObjects="1">
      <p:cViewPr varScale="1">
        <p:scale>
          <a:sx n="112" d="100"/>
          <a:sy n="112" d="100"/>
        </p:scale>
        <p:origin x="584" y="2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7" d="100"/>
        <a:sy n="7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/>
          <a:lstStyle>
            <a:lvl1pPr algn="r">
              <a:defRPr sz="1200"/>
            </a:lvl1pPr>
          </a:lstStyle>
          <a:p>
            <a:fld id="{8FDCC759-1769-408A-88B3-5B4AC700DB85}" type="datetimeFigureOut">
              <a:rPr lang="en-US" smtClean="0"/>
              <a:pPr/>
              <a:t>12/9/24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4" tIns="46747" rIns="93494" bIns="4674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4" tIns="46747" rIns="93494" bIns="4674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 anchor="b"/>
          <a:lstStyle>
            <a:lvl1pPr algn="r">
              <a:defRPr sz="1200"/>
            </a:lvl1pPr>
          </a:lstStyle>
          <a:p>
            <a:fld id="{F0654C60-C258-46DA-BBE3-E1FEB4E83D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1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04D703-FA91-467B-B74B-087246F4E03A}" type="datetime1">
              <a:rPr lang="en-US" smtClean="0"/>
              <a:pPr>
                <a:defRPr/>
              </a:pPr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70CD4-3FBC-4F92-9C15-022ADF3753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7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648AA3-AEF6-47D0-B125-0D00519BE695}" type="datetime1">
              <a:rPr lang="en-US" smtClean="0"/>
              <a:pPr>
                <a:defRPr/>
              </a:pPr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EF6A96-3574-4F3A-8B04-5652C3A818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4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837C75-B5CD-4606-A4B4-AF9804CAB56A}" type="datetime1">
              <a:rPr lang="en-US" smtClean="0"/>
              <a:pPr>
                <a:defRPr/>
              </a:pPr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ABA16-8A15-4B1E-B062-7814356BC7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61B3ED-C810-4E6E-9D88-C5D95E268180}" type="datetime1">
              <a:rPr lang="en-US" smtClean="0"/>
              <a:pPr>
                <a:defRPr/>
              </a:pPr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9517C-F77F-46EF-9997-3E146F840E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97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7E3251-3295-481B-9630-7DC59FAFDF74}" type="datetime1">
              <a:rPr lang="en-US" smtClean="0"/>
              <a:pPr>
                <a:defRPr/>
              </a:pPr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03AD5-B899-434B-8EB5-2CD405563E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4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1BB0B7-208A-4E27-87A8-D45160F129EA}" type="datetime1">
              <a:rPr lang="en-US" smtClean="0"/>
              <a:pPr>
                <a:defRPr/>
              </a:pPr>
              <a:t>12/9/24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44E52-B467-42D5-BD18-484D6DBE8B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6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E3C77C-55C3-4E44-AA0D-4A67C43901B5}" type="datetime1">
              <a:rPr lang="en-US" smtClean="0"/>
              <a:pPr>
                <a:defRPr/>
              </a:pPr>
              <a:t>12/9/24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4136E-7043-40D2-9BDD-7B99F5AEB8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07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F77D9D-7C25-4E50-A6C7-D1189B2FBB77}" type="datetime1">
              <a:rPr lang="en-US" smtClean="0"/>
              <a:pPr>
                <a:defRPr/>
              </a:pPr>
              <a:t>12/9/24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B18A49-E761-4092-9315-C4CC3F9C54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9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B69219-33CD-49C8-B803-CE90EBD099C5}" type="datetime1">
              <a:rPr lang="en-US" smtClean="0"/>
              <a:pPr>
                <a:defRPr/>
              </a:pPr>
              <a:t>12/9/24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26351-9D7A-4682-A6C4-1BAC176F4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3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C770C7-DBF4-4CC0-AF8C-708C10820774}" type="datetime1">
              <a:rPr lang="en-US" smtClean="0"/>
              <a:pPr>
                <a:defRPr/>
              </a:pPr>
              <a:t>12/9/24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980FD6-D030-435F-BF74-A4B7E6D4A3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7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B96253-D033-4E8D-B247-B00FCEC9006B}" type="datetime1">
              <a:rPr lang="en-US" smtClean="0"/>
              <a:pPr>
                <a:defRPr/>
              </a:pPr>
              <a:t>12/9/24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9E100A-EE9B-43BA-8576-9EFCC65E14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43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22DF2070-3D94-4C1B-9E63-B8A99EBD9355}" type="datetime1">
              <a:rPr lang="en-US" smtClean="0"/>
              <a:pPr>
                <a:defRPr/>
              </a:pPr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79AE6E60-5CE0-41A4-839C-813AACDD44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8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370401"/>
            <a:ext cx="1620982" cy="2649511"/>
          </a:xfrm>
          <a:prstGeom prst="rect">
            <a:avLst/>
          </a:prstGeom>
          <a:solidFill>
            <a:srgbClr val="C3B2F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 fontAlgn="base"/>
            <a:r>
              <a:rPr lang="en-US" sz="1400" dirty="0">
                <a:solidFill>
                  <a:srgbClr val="000000"/>
                </a:solidFill>
              </a:rPr>
              <a:t>To decrease NEC cases in infants less than or equal to 29.6 weeks gestational age in participating TN NICUs by a 25% relative reduction (over last 3 years institutional baseline) by June 2026.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8610" y="838200"/>
            <a:ext cx="1620982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SMART Aim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4264223"/>
            <a:ext cx="1620982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Global Aim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69055" y="838200"/>
            <a:ext cx="1620982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Primary Drivers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91400" y="838200"/>
            <a:ext cx="3686871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Interventions and Potentially Better Practices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391400" y="2775599"/>
            <a:ext cx="3686871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Availability of donor milk if mother’s milk not able to be used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391400" y="5314884"/>
            <a:ext cx="3686871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Probiotics (pending FDA approval/decisions)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4D9925D-75FE-44D5-A430-C3FAAEFF0A08}"/>
              </a:ext>
            </a:extLst>
          </p:cNvPr>
          <p:cNvSpPr/>
          <p:nvPr/>
        </p:nvSpPr>
        <p:spPr>
          <a:xfrm>
            <a:off x="3147934" y="3221177"/>
            <a:ext cx="3244151" cy="7811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Feeding practices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378DDFF-99B6-486F-B637-69091906E6E9}"/>
              </a:ext>
            </a:extLst>
          </p:cNvPr>
          <p:cNvSpPr/>
          <p:nvPr/>
        </p:nvSpPr>
        <p:spPr>
          <a:xfrm>
            <a:off x="3155554" y="4449135"/>
            <a:ext cx="3244151" cy="8657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Prevention of dysbiosis in gastrointestinal tract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828D257-9A08-4580-897B-56040EBBAE2F}"/>
              </a:ext>
            </a:extLst>
          </p:cNvPr>
          <p:cNvCxnSpPr>
            <a:cxnSpLocks/>
            <a:stCxn id="43" idx="1"/>
            <a:endCxn id="5" idx="3"/>
          </p:cNvCxnSpPr>
          <p:nvPr/>
        </p:nvCxnSpPr>
        <p:spPr>
          <a:xfrm flipH="1" flipV="1">
            <a:off x="1925782" y="2695157"/>
            <a:ext cx="1229772" cy="21868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BD47BAB-1955-49E8-A238-2E4965AFD588}"/>
              </a:ext>
            </a:extLst>
          </p:cNvPr>
          <p:cNvCxnSpPr>
            <a:cxnSpLocks/>
            <a:stCxn id="34" idx="1"/>
            <a:endCxn id="5" idx="3"/>
          </p:cNvCxnSpPr>
          <p:nvPr/>
        </p:nvCxnSpPr>
        <p:spPr>
          <a:xfrm flipH="1" flipV="1">
            <a:off x="1925782" y="2695157"/>
            <a:ext cx="1222152" cy="91658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20797E3B-A364-4DF5-BFC5-65F4AB7BB827}"/>
              </a:ext>
            </a:extLst>
          </p:cNvPr>
          <p:cNvSpPr/>
          <p:nvPr/>
        </p:nvSpPr>
        <p:spPr>
          <a:xfrm>
            <a:off x="7391400" y="4807027"/>
            <a:ext cx="3686871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Oral care with breastmilk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B4C7898-27EC-4B54-B047-4E3E359243B6}"/>
              </a:ext>
            </a:extLst>
          </p:cNvPr>
          <p:cNvSpPr/>
          <p:nvPr/>
        </p:nvSpPr>
        <p:spPr>
          <a:xfrm>
            <a:off x="7391400" y="4299170"/>
            <a:ext cx="3686871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Avoidance of anti-reflux medications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 in preterm infants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8A52A22A-BA21-4457-8455-881D2F1BE622}"/>
              </a:ext>
            </a:extLst>
          </p:cNvPr>
          <p:cNvSpPr/>
          <p:nvPr/>
        </p:nvSpPr>
        <p:spPr>
          <a:xfrm>
            <a:off x="7391400" y="3283456"/>
            <a:ext cx="3686871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Standardized feeding protocol for volume advancement and fortification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70987A4-5A97-4C26-93A0-6D3D78D2A6FD}"/>
              </a:ext>
            </a:extLst>
          </p:cNvPr>
          <p:cNvSpPr/>
          <p:nvPr/>
        </p:nvSpPr>
        <p:spPr>
          <a:xfrm>
            <a:off x="7391400" y="2267742"/>
            <a:ext cx="3686871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Support for mothers in establishing and sustaining milk supply; prioritization of mother’s own milk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B39A454-2076-49F5-ABE5-45517EAC3315}"/>
              </a:ext>
            </a:extLst>
          </p:cNvPr>
          <p:cNvSpPr/>
          <p:nvPr/>
        </p:nvSpPr>
        <p:spPr>
          <a:xfrm>
            <a:off x="7391400" y="1759885"/>
            <a:ext cx="3686871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Parental engagement on importance of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mother’s own milk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0C946D1-5B49-4289-84FD-613FEE7A84DB}"/>
              </a:ext>
            </a:extLst>
          </p:cNvPr>
          <p:cNvSpPr/>
          <p:nvPr/>
        </p:nvSpPr>
        <p:spPr>
          <a:xfrm>
            <a:off x="7391400" y="1252028"/>
            <a:ext cx="3686871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Staff education regarding risk factors for NEC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FD6F97F-E93E-4EF9-8785-D01003086CDB}"/>
              </a:ext>
            </a:extLst>
          </p:cNvPr>
          <p:cNvSpPr/>
          <p:nvPr/>
        </p:nvSpPr>
        <p:spPr>
          <a:xfrm>
            <a:off x="7391400" y="5822741"/>
            <a:ext cx="3686871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Antibiotic stewardship program in NICU to reduce early use of antibiotics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5C286183-2DE0-48F9-B161-2FA9059E4656}"/>
              </a:ext>
            </a:extLst>
          </p:cNvPr>
          <p:cNvSpPr/>
          <p:nvPr/>
        </p:nvSpPr>
        <p:spPr>
          <a:xfrm>
            <a:off x="7391400" y="6330600"/>
            <a:ext cx="3686871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Care of feeding tubes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9BC1145-A472-1846-8320-0640D136CDC7}"/>
              </a:ext>
            </a:extLst>
          </p:cNvPr>
          <p:cNvSpPr/>
          <p:nvPr/>
        </p:nvSpPr>
        <p:spPr>
          <a:xfrm>
            <a:off x="304800" y="4679679"/>
            <a:ext cx="1620982" cy="1974298"/>
          </a:xfrm>
          <a:prstGeom prst="rect">
            <a:avLst/>
          </a:prstGeom>
          <a:solidFill>
            <a:srgbClr val="C3B2F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0000"/>
                </a:solidFill>
              </a:rPr>
              <a:t>To reduce the mortality in infants less than or equal to 29.6 weeks gestational age by 25% of the Tennessee state baseline.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Round Diagonal Corner Rectangle 2">
            <a:extLst>
              <a:ext uri="{FF2B5EF4-FFF2-40B4-BE49-F238E27FC236}">
                <a16:creationId xmlns:a16="http://schemas.microsoft.com/office/drawing/2014/main" id="{6F3AB6D9-5FF0-3223-42DD-429D42871F6A}"/>
              </a:ext>
            </a:extLst>
          </p:cNvPr>
          <p:cNvSpPr/>
          <p:nvPr/>
        </p:nvSpPr>
        <p:spPr>
          <a:xfrm>
            <a:off x="1409700" y="204023"/>
            <a:ext cx="9372599" cy="447675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7030A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TIPQC Prevention of Necrotizing Enterocolitis (NEC) Key Driver Diagram</a:t>
            </a:r>
            <a:endParaRPr lang="en-US" sz="24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2C3C648-95BC-4D7F-868D-D0741B8825C1}"/>
              </a:ext>
            </a:extLst>
          </p:cNvPr>
          <p:cNvSpPr/>
          <p:nvPr/>
        </p:nvSpPr>
        <p:spPr>
          <a:xfrm>
            <a:off x="3155554" y="1977457"/>
            <a:ext cx="3244151" cy="7811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Engagement and buy-in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of family and staff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F363F77-6A5D-65A6-F02F-DAD04815B2AD}"/>
              </a:ext>
            </a:extLst>
          </p:cNvPr>
          <p:cNvCxnSpPr>
            <a:cxnSpLocks/>
            <a:stCxn id="38" idx="1"/>
            <a:endCxn id="5" idx="3"/>
          </p:cNvCxnSpPr>
          <p:nvPr/>
        </p:nvCxnSpPr>
        <p:spPr>
          <a:xfrm flipH="1">
            <a:off x="1925782" y="2368018"/>
            <a:ext cx="1229772" cy="3271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EE0BF423-5335-2563-4606-EE319B3D3324}"/>
              </a:ext>
            </a:extLst>
          </p:cNvPr>
          <p:cNvCxnSpPr>
            <a:cxnSpLocks/>
            <a:stCxn id="98" idx="1"/>
            <a:endCxn id="38" idx="3"/>
          </p:cNvCxnSpPr>
          <p:nvPr/>
        </p:nvCxnSpPr>
        <p:spPr>
          <a:xfrm flipH="1">
            <a:off x="6399705" y="1480628"/>
            <a:ext cx="991695" cy="8873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1ACD7AB2-778A-1780-6E17-7CC780D614DD}"/>
              </a:ext>
            </a:extLst>
          </p:cNvPr>
          <p:cNvCxnSpPr>
            <a:cxnSpLocks/>
            <a:stCxn id="97" idx="1"/>
            <a:endCxn id="38" idx="3"/>
          </p:cNvCxnSpPr>
          <p:nvPr/>
        </p:nvCxnSpPr>
        <p:spPr>
          <a:xfrm flipH="1">
            <a:off x="6399705" y="1988485"/>
            <a:ext cx="991695" cy="3795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6EA50CCA-11AB-1043-AC31-C0D0E600E68A}"/>
              </a:ext>
            </a:extLst>
          </p:cNvPr>
          <p:cNvCxnSpPr>
            <a:cxnSpLocks/>
            <a:stCxn id="96" idx="1"/>
            <a:endCxn id="38" idx="3"/>
          </p:cNvCxnSpPr>
          <p:nvPr/>
        </p:nvCxnSpPr>
        <p:spPr>
          <a:xfrm flipH="1" flipV="1">
            <a:off x="6399705" y="2368018"/>
            <a:ext cx="991695" cy="1283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B826C3C4-572C-9E8F-7DDC-DA506C0FEE53}"/>
              </a:ext>
            </a:extLst>
          </p:cNvPr>
          <p:cNvCxnSpPr>
            <a:cxnSpLocks/>
            <a:stCxn id="96" idx="1"/>
            <a:endCxn id="34" idx="3"/>
          </p:cNvCxnSpPr>
          <p:nvPr/>
        </p:nvCxnSpPr>
        <p:spPr>
          <a:xfrm flipH="1">
            <a:off x="6392085" y="2496342"/>
            <a:ext cx="999315" cy="11153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BAB2D0AE-B69C-4361-4228-3EC192B97F84}"/>
              </a:ext>
            </a:extLst>
          </p:cNvPr>
          <p:cNvCxnSpPr>
            <a:cxnSpLocks/>
            <a:stCxn id="17" idx="1"/>
            <a:endCxn id="34" idx="3"/>
          </p:cNvCxnSpPr>
          <p:nvPr/>
        </p:nvCxnSpPr>
        <p:spPr>
          <a:xfrm flipH="1">
            <a:off x="6392085" y="3004199"/>
            <a:ext cx="999315" cy="6075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144AB5F9-18CC-DD3E-2DAB-521590391B88}"/>
              </a:ext>
            </a:extLst>
          </p:cNvPr>
          <p:cNvCxnSpPr>
            <a:cxnSpLocks/>
            <a:stCxn id="95" idx="1"/>
            <a:endCxn id="34" idx="3"/>
          </p:cNvCxnSpPr>
          <p:nvPr/>
        </p:nvCxnSpPr>
        <p:spPr>
          <a:xfrm flipH="1">
            <a:off x="6392085" y="3512056"/>
            <a:ext cx="999315" cy="996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72DA445B-1FB1-BD6F-C3E0-47E6E8DA4388}"/>
              </a:ext>
            </a:extLst>
          </p:cNvPr>
          <p:cNvCxnSpPr>
            <a:cxnSpLocks/>
            <a:stCxn id="94" idx="1"/>
            <a:endCxn id="43" idx="3"/>
          </p:cNvCxnSpPr>
          <p:nvPr/>
        </p:nvCxnSpPr>
        <p:spPr>
          <a:xfrm flipH="1">
            <a:off x="6399705" y="4527770"/>
            <a:ext cx="991695" cy="3542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BA5B4FEC-3772-C5EA-0194-3DE2F47D190E}"/>
              </a:ext>
            </a:extLst>
          </p:cNvPr>
          <p:cNvCxnSpPr>
            <a:cxnSpLocks/>
            <a:stCxn id="93" idx="1"/>
            <a:endCxn id="43" idx="3"/>
          </p:cNvCxnSpPr>
          <p:nvPr/>
        </p:nvCxnSpPr>
        <p:spPr>
          <a:xfrm flipH="1" flipV="1">
            <a:off x="6399705" y="4882010"/>
            <a:ext cx="991695" cy="1536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FCE498C8-7998-C650-FC6A-8A6CD745C610}"/>
              </a:ext>
            </a:extLst>
          </p:cNvPr>
          <p:cNvCxnSpPr>
            <a:cxnSpLocks/>
            <a:stCxn id="18" idx="1"/>
            <a:endCxn id="43" idx="3"/>
          </p:cNvCxnSpPr>
          <p:nvPr/>
        </p:nvCxnSpPr>
        <p:spPr>
          <a:xfrm flipH="1" flipV="1">
            <a:off x="6399705" y="4882010"/>
            <a:ext cx="991695" cy="6614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974ECD60-D40C-4695-EE25-8ED920676687}"/>
              </a:ext>
            </a:extLst>
          </p:cNvPr>
          <p:cNvCxnSpPr>
            <a:cxnSpLocks/>
            <a:stCxn id="99" idx="1"/>
            <a:endCxn id="43" idx="3"/>
          </p:cNvCxnSpPr>
          <p:nvPr/>
        </p:nvCxnSpPr>
        <p:spPr>
          <a:xfrm flipH="1" flipV="1">
            <a:off x="6399705" y="4882010"/>
            <a:ext cx="991695" cy="1169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68F95EBD-1BF8-23EA-5525-FD93550B844C}"/>
              </a:ext>
            </a:extLst>
          </p:cNvPr>
          <p:cNvCxnSpPr>
            <a:cxnSpLocks/>
            <a:stCxn id="100" idx="1"/>
            <a:endCxn id="43" idx="3"/>
          </p:cNvCxnSpPr>
          <p:nvPr/>
        </p:nvCxnSpPr>
        <p:spPr>
          <a:xfrm flipH="1" flipV="1">
            <a:off x="6399705" y="4882010"/>
            <a:ext cx="991695" cy="16771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id="{F935B728-5593-0610-437D-9729BE4D256A}"/>
              </a:ext>
            </a:extLst>
          </p:cNvPr>
          <p:cNvSpPr/>
          <p:nvPr/>
        </p:nvSpPr>
        <p:spPr>
          <a:xfrm>
            <a:off x="7391400" y="3791313"/>
            <a:ext cx="3686871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Standardized practice to identify feeding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intolerance and need for holding feeds</a:t>
            </a:r>
          </a:p>
        </p:txBody>
      </p: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A3DD72AA-A6B8-5BF5-FD29-1E36B229F2A5}"/>
              </a:ext>
            </a:extLst>
          </p:cNvPr>
          <p:cNvCxnSpPr>
            <a:cxnSpLocks/>
            <a:stCxn id="153" idx="1"/>
            <a:endCxn id="34" idx="3"/>
          </p:cNvCxnSpPr>
          <p:nvPr/>
        </p:nvCxnSpPr>
        <p:spPr>
          <a:xfrm flipH="1" flipV="1">
            <a:off x="6392085" y="3611738"/>
            <a:ext cx="999315" cy="4081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7681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21346</TotalTime>
  <Words>194</Words>
  <Application>Microsoft Macintosh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>Vanderbilt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Louis LaPrad</dc:creator>
  <cp:lastModifiedBy>Eva Dye</cp:lastModifiedBy>
  <cp:revision>770</cp:revision>
  <cp:lastPrinted>2018-09-25T17:53:17Z</cp:lastPrinted>
  <dcterms:created xsi:type="dcterms:W3CDTF">2010-06-18T19:18:23Z</dcterms:created>
  <dcterms:modified xsi:type="dcterms:W3CDTF">2024-12-09T19:50:14Z</dcterms:modified>
</cp:coreProperties>
</file>