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2CE2-7C1D-4E30-AB47-45B7DE277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9DC32-B170-470F-91C5-6FDFD90B0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C516A-7071-4343-B5E6-D9E5F151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124F3-0970-49EE-B3C2-521E2273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E1424-5F8A-4F84-A9A8-28195984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9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8A20D-5EE6-483E-AE6E-1F9A66A6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3B6C4-AB33-4D87-9432-CEE95386F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CC228-0DF1-41F8-940B-EA94B321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A01EE-CA1C-4EA4-8977-923CBCB8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DC50B-77A4-4C9C-B34F-4ABDD73B1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7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7AC7BA-ACD5-421E-9C5D-4487C222E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E245B-ADF2-439B-98D6-B711577EA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1AE5A-CE2F-4BC3-BF7B-CC110BDEA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6CB54-3575-4D86-A31F-71E0870E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4D34D-16FB-4073-BCDD-F0142F58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8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F40B-84C8-411D-AE0E-4A6F122B9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C4DB-C696-44A4-BAD0-78275E3EE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BCEB-CC01-4568-B351-7A5B052A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C91DE-52E3-48A8-ACDA-B4E3EF74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3BDF2-2A1D-4A70-A6B9-93E08056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3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A0BD1-D220-4E6D-9B7C-473EE39C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58752-47CE-45C9-9A9D-F99AA74E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05C08-BC31-45B7-84FD-1A5B01DE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74C54-E30C-4E50-B0D8-910AA6BB5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D54B-4340-4A17-9E90-93E7931F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0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BDBD8-32EE-4BB7-B9D3-9CE4FE110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CCC7D-E159-46C3-9D3D-2EF9250AF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03020-21BA-4203-A894-CB981A44F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81494-038E-42F2-BCAB-61E60B0F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9275C-E4DF-41DE-A021-3757334C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54F9-07EA-47B2-8A87-68D85A78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2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6ACF8-0B95-425B-9ACD-8F34BD6D7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9DF16-6B2F-443E-8AC3-91A5864CD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9A170-2CF3-4914-ABAB-FCC495F73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0E5ABE-2D3C-4224-A42D-D022CF1ED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97B02-924F-4C6E-968B-05C44CEFB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1516BD-4259-4D85-8825-CFC33BFC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2C2D6-7A38-4012-B349-44D6FAA4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67F41-CC4C-4711-8CC9-28116C4F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3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5018E-60BD-4510-8F2E-32667B14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56221-3EE8-4B1A-81B5-8BFE87FF0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A6B8E-8E39-4683-B348-8F91E455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54A6DD-0DC8-48EF-824C-3F7CD011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5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732DC0-9B93-4E64-89D6-57BE9964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FCC40-9143-4E83-A604-98889E5B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AA239-3AC2-4342-A086-B41BFCFA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4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9849D-2D9B-4C59-8163-77B8D8EF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A6C10-FDB5-4284-869C-0BC9138C5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CACA2-0492-4923-8FA7-12298161F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392ED-EA70-4331-AC2F-69C39300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C8DB8-8DEE-45F0-A221-D4824096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771A4-7521-434B-BE84-5EBA6D1E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1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2306-06CE-4341-8078-8061633F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59F8CB-FBD5-42DF-98BE-2BE5F11BE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D86AC-7AAA-4691-A218-DCE8F5013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8BDE4-756F-4AE0-A6F2-A42C331B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3AFAC-3579-46F2-B0CF-3D6A634A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CA20B-22CA-4980-8AC2-DEA3AD49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4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5625F0-C398-4201-85F2-D24AE14FF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E22D7-2FB6-4544-8361-A989BD742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A80EF-EF52-4BFC-A61E-FBCFDB0DF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8AC6-74BB-4C8F-BE82-091FA80DE16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C3306-43BB-437D-847B-9E29D8200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F0C9F-F6FA-4DC6-A91C-5EE2F0238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7F41-BF12-4B25-97D4-9A07C50E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9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Pentagon 6">
            <a:extLst>
              <a:ext uri="{FF2B5EF4-FFF2-40B4-BE49-F238E27FC236}">
                <a16:creationId xmlns:a16="http://schemas.microsoft.com/office/drawing/2014/main" id="{CDE9896D-95A0-4014-A8F7-7CA7CF42276B}"/>
              </a:ext>
            </a:extLst>
          </p:cNvPr>
          <p:cNvSpPr/>
          <p:nvPr/>
        </p:nvSpPr>
        <p:spPr>
          <a:xfrm>
            <a:off x="404069" y="286349"/>
            <a:ext cx="9133223" cy="914400"/>
          </a:xfrm>
          <a:prstGeom prst="homePlate">
            <a:avLst/>
          </a:prstGeom>
          <a:solidFill>
            <a:srgbClr val="80B740"/>
          </a:solidFill>
          <a:ln w="76200">
            <a:solidFill>
              <a:srgbClr val="7E60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Recognition Awards Criteria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56E221D-FF09-4AA1-BAAB-8EC594C12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127" y="286349"/>
            <a:ext cx="21336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1727A35-F79B-4CCE-B0F6-D6DE383E5E53}"/>
              </a:ext>
            </a:extLst>
          </p:cNvPr>
          <p:cNvSpPr txBox="1"/>
          <p:nvPr/>
        </p:nvSpPr>
        <p:spPr>
          <a:xfrm>
            <a:off x="1272307" y="1247702"/>
            <a:ext cx="9647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Optimal Cord Clamping (OCC) Project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7030D3-3D5E-4DE7-963D-8948B986F986}"/>
              </a:ext>
            </a:extLst>
          </p:cNvPr>
          <p:cNvSpPr txBox="1"/>
          <p:nvPr/>
        </p:nvSpPr>
        <p:spPr>
          <a:xfrm>
            <a:off x="3498385" y="2168000"/>
            <a:ext cx="5160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9050">
                  <a:solidFill>
                    <a:schemeClr val="accent4"/>
                  </a:solidFill>
                </a:ln>
              </a:rPr>
              <a:t>Potential FIVE STAR status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87AAFF8-26B7-412D-80C9-1B7FAF72640D}"/>
              </a:ext>
            </a:extLst>
          </p:cNvPr>
          <p:cNvGrpSpPr/>
          <p:nvPr/>
        </p:nvGrpSpPr>
        <p:grpSpPr>
          <a:xfrm>
            <a:off x="-221215" y="2899885"/>
            <a:ext cx="12266490" cy="3418897"/>
            <a:chOff x="-203798" y="2782590"/>
            <a:chExt cx="12266490" cy="3418897"/>
          </a:xfrm>
        </p:grpSpPr>
        <p:sp>
          <p:nvSpPr>
            <p:cNvPr id="5" name="Star: 5 Points 4">
              <a:extLst>
                <a:ext uri="{FF2B5EF4-FFF2-40B4-BE49-F238E27FC236}">
                  <a16:creationId xmlns:a16="http://schemas.microsoft.com/office/drawing/2014/main" id="{C401AC98-481A-4FDB-8DF7-8DB18EB871B9}"/>
                </a:ext>
              </a:extLst>
            </p:cNvPr>
            <p:cNvSpPr/>
            <p:nvPr/>
          </p:nvSpPr>
          <p:spPr>
            <a:xfrm>
              <a:off x="166127" y="2782590"/>
              <a:ext cx="2286000" cy="2286000"/>
            </a:xfrm>
            <a:prstGeom prst="star5">
              <a:avLst/>
            </a:prstGeom>
            <a:solidFill>
              <a:schemeClr val="accent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Star: 5 Points 10">
              <a:extLst>
                <a:ext uri="{FF2B5EF4-FFF2-40B4-BE49-F238E27FC236}">
                  <a16:creationId xmlns:a16="http://schemas.microsoft.com/office/drawing/2014/main" id="{7767848B-AAC0-4866-B264-C8D7ADB92426}"/>
                </a:ext>
              </a:extLst>
            </p:cNvPr>
            <p:cNvSpPr/>
            <p:nvPr/>
          </p:nvSpPr>
          <p:spPr>
            <a:xfrm>
              <a:off x="2559563" y="2782590"/>
              <a:ext cx="2286000" cy="2286000"/>
            </a:xfrm>
            <a:prstGeom prst="star5">
              <a:avLst/>
            </a:prstGeom>
            <a:solidFill>
              <a:schemeClr val="accent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tar: 5 Points 11">
              <a:extLst>
                <a:ext uri="{FF2B5EF4-FFF2-40B4-BE49-F238E27FC236}">
                  <a16:creationId xmlns:a16="http://schemas.microsoft.com/office/drawing/2014/main" id="{F32C783B-EDDF-4A4C-92BD-070381ECBF48}"/>
                </a:ext>
              </a:extLst>
            </p:cNvPr>
            <p:cNvSpPr/>
            <p:nvPr/>
          </p:nvSpPr>
          <p:spPr>
            <a:xfrm>
              <a:off x="4952999" y="2782590"/>
              <a:ext cx="2286000" cy="2286000"/>
            </a:xfrm>
            <a:prstGeom prst="star5">
              <a:avLst/>
            </a:prstGeom>
            <a:solidFill>
              <a:schemeClr val="accent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tar: 5 Points 12">
              <a:extLst>
                <a:ext uri="{FF2B5EF4-FFF2-40B4-BE49-F238E27FC236}">
                  <a16:creationId xmlns:a16="http://schemas.microsoft.com/office/drawing/2014/main" id="{166CE4FE-8771-486A-B282-2911873536AD}"/>
                </a:ext>
              </a:extLst>
            </p:cNvPr>
            <p:cNvSpPr/>
            <p:nvPr/>
          </p:nvSpPr>
          <p:spPr>
            <a:xfrm>
              <a:off x="7351210" y="2782590"/>
              <a:ext cx="2286000" cy="2286000"/>
            </a:xfrm>
            <a:prstGeom prst="star5">
              <a:avLst/>
            </a:prstGeom>
            <a:solidFill>
              <a:schemeClr val="accent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tar: 5 Points 13">
              <a:extLst>
                <a:ext uri="{FF2B5EF4-FFF2-40B4-BE49-F238E27FC236}">
                  <a16:creationId xmlns:a16="http://schemas.microsoft.com/office/drawing/2014/main" id="{4A10FEAB-CF17-4E58-AE3A-392E3DDCBA0B}"/>
                </a:ext>
              </a:extLst>
            </p:cNvPr>
            <p:cNvSpPr/>
            <p:nvPr/>
          </p:nvSpPr>
          <p:spPr>
            <a:xfrm>
              <a:off x="9776692" y="2782590"/>
              <a:ext cx="2286000" cy="2286000"/>
            </a:xfrm>
            <a:prstGeom prst="star5">
              <a:avLst/>
            </a:prstGeom>
            <a:solidFill>
              <a:schemeClr val="accent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A0CBAC1-CD8D-4400-B53F-C7B00C4F1DCF}"/>
                </a:ext>
              </a:extLst>
            </p:cNvPr>
            <p:cNvSpPr txBox="1"/>
            <p:nvPr/>
          </p:nvSpPr>
          <p:spPr>
            <a:xfrm>
              <a:off x="-203798" y="5115543"/>
              <a:ext cx="295220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Project Participation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ADB191-DBE9-4158-B04A-64AC8D8228AF}"/>
                </a:ext>
              </a:extLst>
            </p:cNvPr>
            <p:cNvSpPr txBox="1"/>
            <p:nvPr/>
          </p:nvSpPr>
          <p:spPr>
            <a:xfrm>
              <a:off x="3017667" y="5115543"/>
              <a:ext cx="1380311" cy="1084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Project Data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320604A-F3A5-4459-A169-9E18F972B1B6}"/>
                </a:ext>
              </a:extLst>
            </p:cNvPr>
            <p:cNvSpPr txBox="1"/>
            <p:nvPr/>
          </p:nvSpPr>
          <p:spPr>
            <a:xfrm>
              <a:off x="5200644" y="5124269"/>
              <a:ext cx="17907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Data Driven QI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BD4CBA-A994-464D-AF0B-F016A3F63703}"/>
                </a:ext>
              </a:extLst>
            </p:cNvPr>
            <p:cNvSpPr txBox="1"/>
            <p:nvPr/>
          </p:nvSpPr>
          <p:spPr>
            <a:xfrm>
              <a:off x="7260610" y="5124269"/>
              <a:ext cx="246719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Clinical Change Ideas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F788AA1-8F6A-4DCF-AB33-A92CE96DE88D}"/>
                </a:ext>
              </a:extLst>
            </p:cNvPr>
            <p:cNvSpPr txBox="1"/>
            <p:nvPr/>
          </p:nvSpPr>
          <p:spPr>
            <a:xfrm>
              <a:off x="9970455" y="5115543"/>
              <a:ext cx="189846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Statewide Aim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7FE8871-E808-4A60-BFAB-25E5937E8560}"/>
              </a:ext>
            </a:extLst>
          </p:cNvPr>
          <p:cNvSpPr txBox="1"/>
          <p:nvPr/>
        </p:nvSpPr>
        <p:spPr>
          <a:xfrm>
            <a:off x="4175406" y="6488668"/>
            <a:ext cx="3841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(Criteria details provided on next page)</a:t>
            </a:r>
          </a:p>
        </p:txBody>
      </p:sp>
    </p:spTree>
    <p:extLst>
      <p:ext uri="{BB962C8B-B14F-4D97-AF65-F5344CB8AC3E}">
        <p14:creationId xmlns:p14="http://schemas.microsoft.com/office/powerpoint/2010/main" val="360096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8742414-F190-437E-9E16-6EA1964C8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229479"/>
              </p:ext>
            </p:extLst>
          </p:nvPr>
        </p:nvGraphicFramePr>
        <p:xfrm>
          <a:off x="60960" y="1358892"/>
          <a:ext cx="12070080" cy="545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241280">
                  <a:extLst>
                    <a:ext uri="{9D8B030D-6E8A-4147-A177-3AD203B41FA5}">
                      <a16:colId xmlns:a16="http://schemas.microsoft.com/office/drawing/2014/main" val="15097861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29343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Criteria to receive corresponding Gold Star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Criteria cover entire project timeline; all criteria must be met to receive corresponding Gold Star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Corresponding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metric(s)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7685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Project Participation</a:t>
                      </a:r>
                    </a:p>
                    <a:p>
                      <a:pPr marL="115888" indent="-1158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≥90% active project participation, defined as attendance </a:t>
                      </a:r>
                      <a:r>
                        <a:rPr lang="en-US" sz="1400" i="1" dirty="0"/>
                        <a:t>(≥1 team members present) </a:t>
                      </a:r>
                      <a:r>
                        <a:rPr lang="en-US" sz="1400" dirty="0"/>
                        <a:t>at Huddles &amp; Learning Sessions and submission of Leadership Reports </a:t>
                      </a:r>
                      <a:r>
                        <a:rPr lang="en-US" sz="1400" i="1" dirty="0"/>
                        <a:t>(LR; when applicable)</a:t>
                      </a:r>
                      <a:r>
                        <a:rPr lang="en-US" sz="1400" dirty="0"/>
                        <a:t>.  </a:t>
                      </a:r>
                      <a:r>
                        <a:rPr lang="en-US" sz="1400" i="1" dirty="0"/>
                        <a:t>Expected participation based on team’s approval date. LR can be submitted "late".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5888" indent="-1158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Attendance &amp; submission of LR</a:t>
                      </a:r>
                      <a:endParaRPr lang="en-US" sz="1200" i="1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4673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Project Data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Complete capture of project data – monthly capture of Outcome &amp; Balancing measures, and quarterly capture of Process &amp; Structure measures. </a:t>
                      </a:r>
                      <a:r>
                        <a:rPr lang="en-US" sz="1400" i="1" dirty="0"/>
                        <a:t>“Complete” = ≤2-month lag in monthly data capture and ≤1-quarter lag in quarterly data capture. Feb ‘22 start for Pilot teams; May ’22 start for all others.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Presence of relevant data in the Monthly &amp; Quarterly REDCap surveys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52773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Data Driven QI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Proper documentation of OCC (based on guidelines) has been integrated into EMR.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OCC performance metrics are being tracked and shared.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≥95% of infants have their cord clamping documented in their medical record. </a:t>
                      </a:r>
                      <a:r>
                        <a:rPr lang="en-US" sz="1400" i="1" dirty="0"/>
                        <a:t>Target percentage must be maintained for ≥2 quarters.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Structure Measure (SM) #4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SM #5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Process Measure (PM) #3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172320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Clinical Change Ideas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90-100% of </a:t>
                      </a:r>
                      <a:r>
                        <a:rPr lang="en-US" sz="1400" i="1" u="sng" dirty="0"/>
                        <a:t>both</a:t>
                      </a:r>
                      <a:r>
                        <a:rPr lang="en-US" sz="1400" dirty="0"/>
                        <a:t> providers and nursing staff (who deliver babies and/or attend deliveries) have completed an education program on OCC that includes the unit-standard protocols.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Education materials have been developed to provide to parents on the benefits of OCC and to encourage discussion with providers.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An OCC policy and procedure has been written (or reviewed and updated in the last 2-3 years if already existed), approved, and is in place.  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The Best Practice OCC flow chart (based on the developed protocol) is available for reference in every delivery room.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PM #1 &amp; # 2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SM #1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SM #2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SM #3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7054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Statewide Aim</a:t>
                      </a:r>
                    </a:p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≥90% of infants do not have their umbilical cord clamped until at least 60 seconds after birth. </a:t>
                      </a:r>
                      <a:r>
                        <a:rPr lang="en-US" sz="1400" i="1" dirty="0"/>
                        <a:t>Target percentage must be maintained for ≥2 months.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2713" indent="-1127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Outcome Measure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07211506"/>
                  </a:ext>
                </a:extLst>
              </a:tr>
            </a:tbl>
          </a:graphicData>
        </a:graphic>
      </p:graphicFrame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D1394A38-48E1-4480-A993-AA2CEE5038C2}"/>
              </a:ext>
            </a:extLst>
          </p:cNvPr>
          <p:cNvSpPr/>
          <p:nvPr/>
        </p:nvSpPr>
        <p:spPr>
          <a:xfrm>
            <a:off x="661244" y="82151"/>
            <a:ext cx="9187606" cy="646331"/>
          </a:xfrm>
          <a:prstGeom prst="homePlate">
            <a:avLst/>
          </a:prstGeom>
          <a:solidFill>
            <a:srgbClr val="80B740"/>
          </a:solidFill>
          <a:ln w="76200">
            <a:solidFill>
              <a:srgbClr val="7E60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Recognition Awards Criteria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63A8BE-AD45-485F-9A9C-F12D69D7E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927" y="1419"/>
            <a:ext cx="21336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DD2C6E3-5EF1-4620-8278-734A7BA11317}"/>
              </a:ext>
            </a:extLst>
          </p:cNvPr>
          <p:cNvSpPr txBox="1"/>
          <p:nvPr/>
        </p:nvSpPr>
        <p:spPr>
          <a:xfrm>
            <a:off x="2007395" y="765231"/>
            <a:ext cx="6495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Optimal Cord Clamping (OCC) Project</a:t>
            </a:r>
          </a:p>
        </p:txBody>
      </p:sp>
    </p:spTree>
    <p:extLst>
      <p:ext uri="{BB962C8B-B14F-4D97-AF65-F5344CB8AC3E}">
        <p14:creationId xmlns:p14="http://schemas.microsoft.com/office/powerpoint/2010/main" val="371904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8742414-F190-437E-9E16-6EA1964C8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209013"/>
              </p:ext>
            </p:extLst>
          </p:nvPr>
        </p:nvGraphicFramePr>
        <p:xfrm>
          <a:off x="152400" y="1644450"/>
          <a:ext cx="11887200" cy="49072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1509786198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5176668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Additional Details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531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1" dirty="0"/>
                    </a:p>
                    <a:p>
                      <a:pPr marL="115888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Timing</a:t>
                      </a:r>
                      <a:endParaRPr lang="en-US" sz="1600" b="0" dirty="0"/>
                    </a:p>
                    <a:p>
                      <a:pPr marL="233363" indent="-1158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u="sng" dirty="0"/>
                        <a:t>Interim</a:t>
                      </a:r>
                      <a:r>
                        <a:rPr lang="en-US" sz="1400" b="0" dirty="0"/>
                        <a:t> Recognition Awards “status” value</a:t>
                      </a:r>
                      <a:r>
                        <a:rPr lang="en-US" sz="1400" dirty="0"/>
                        <a:t>s will be calculated (and communicated) </a:t>
                      </a:r>
                      <a:r>
                        <a:rPr lang="en-US" sz="1400" i="1" u="sng" dirty="0"/>
                        <a:t>mid-way</a:t>
                      </a:r>
                      <a:r>
                        <a:rPr lang="en-US" sz="1400" dirty="0"/>
                        <a:t> through the project and </a:t>
                      </a:r>
                      <a:r>
                        <a:rPr lang="en-US" sz="1400" i="1" u="sng" dirty="0"/>
                        <a:t>near the end</a:t>
                      </a:r>
                      <a:r>
                        <a:rPr lang="en-US" sz="1400" dirty="0"/>
                        <a:t> of the project.</a:t>
                      </a:r>
                    </a:p>
                    <a:p>
                      <a:pPr marL="233363" indent="-1158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Both Interim Award status calculations are meant to encourage participating teams to attain all 5 Gold Stars, indicating areas to focus their efforts.</a:t>
                      </a:r>
                    </a:p>
                    <a:p>
                      <a:pPr marL="233363" indent="-1158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Teams may communicate with the TIPQC Team to amend attendance and Leadership Report submissions.  Teams may catch up on data entry (if data lag exists).</a:t>
                      </a:r>
                    </a:p>
                    <a:p>
                      <a:pPr marL="233363" indent="-1158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u="sng" dirty="0"/>
                        <a:t>Final</a:t>
                      </a:r>
                      <a:r>
                        <a:rPr lang="en-US" sz="1400" dirty="0"/>
                        <a:t> Recognition Awards status values will be determined (and communicated) after the closing of the project.</a:t>
                      </a:r>
                    </a:p>
                    <a:p>
                      <a:pPr marL="233363" indent="-1158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The timing of the closing of the project will be communicated several months in advance.</a:t>
                      </a:r>
                    </a:p>
                    <a:p>
                      <a:pPr marL="115888" indent="-1158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7317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15888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1" dirty="0"/>
                    </a:p>
                    <a:p>
                      <a:pPr marL="115888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Expectations</a:t>
                      </a:r>
                    </a:p>
                    <a:p>
                      <a:pPr marL="233363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 and approval of a team’s project application indicates their intent to participate in the project.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025525" lvl="2" indent="-111125">
                        <a:buFont typeface="Arial" panose="020B0604020202020204" pitchFamily="34" charset="0"/>
                        <a:buChar char="•"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07211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33363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listed in the project Toolkit, teams are expected to</a:t>
                      </a:r>
                    </a:p>
                    <a:p>
                      <a:pPr marL="457200" lvl="1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 regular, at least monthly, team meetings.</a:t>
                      </a:r>
                    </a:p>
                    <a:p>
                      <a:pPr marL="457200" lvl="1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Regularly review and revise their goals, current system, opportunities for improvement, and barriers.</a:t>
                      </a:r>
                    </a:p>
                    <a:p>
                      <a:pPr marL="457200" lvl="1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and conduct tests of the recommended changes detailed in the toolkit (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PDSA cycles).</a:t>
                      </a:r>
                    </a:p>
                    <a:p>
                      <a:pPr marL="457200" lvl="1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successful testing and adaptation, implement the changes in their facility.</a:t>
                      </a:r>
                    </a:p>
                    <a:p>
                      <a:pPr marL="457200" lvl="1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Attend and actively participate in the monthly huddles, Learning Sessions, and annual statewide meetings.</a:t>
                      </a:r>
                    </a:p>
                    <a:p>
                      <a:pPr marL="457200" lvl="1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3363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Capture and submit the defined project data as required.</a:t>
                      </a:r>
                    </a:p>
                    <a:p>
                      <a:pPr marL="233363" lvl="1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Submit Leadership Reports that include documentation of PDSA cycles (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changes being tested and/or implemented) and data (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run charts).</a:t>
                      </a:r>
                    </a:p>
                    <a:p>
                      <a:pPr marL="233363" lvl="1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Strive to obtain significant improvement (evidenced in a team’s data) by the end of the project. </a:t>
                      </a:r>
                    </a:p>
                    <a:p>
                      <a:pPr marL="568325" lvl="2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all defined Structure Measures in place.</a:t>
                      </a:r>
                    </a:p>
                    <a:p>
                      <a:pPr marL="568325" lvl="2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 ≥90% performance on all defined Process Measures.</a:t>
                      </a:r>
                    </a:p>
                    <a:p>
                      <a:pPr marL="568325" lvl="2" indent="-1111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the Outcome Measure to achieve the statewide project aim.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225917"/>
                  </a:ext>
                </a:extLst>
              </a:tr>
            </a:tbl>
          </a:graphicData>
        </a:graphic>
      </p:graphicFrame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D1394A38-48E1-4480-A993-AA2CEE5038C2}"/>
              </a:ext>
            </a:extLst>
          </p:cNvPr>
          <p:cNvSpPr/>
          <p:nvPr/>
        </p:nvSpPr>
        <p:spPr>
          <a:xfrm>
            <a:off x="661244" y="82151"/>
            <a:ext cx="9187606" cy="646331"/>
          </a:xfrm>
          <a:prstGeom prst="homePlate">
            <a:avLst/>
          </a:prstGeom>
          <a:solidFill>
            <a:srgbClr val="80B740"/>
          </a:solidFill>
          <a:ln w="76200">
            <a:solidFill>
              <a:srgbClr val="7E60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Recognition Awards Criteria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63A8BE-AD45-485F-9A9C-F12D69D7E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927" y="1419"/>
            <a:ext cx="21336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DD2C6E3-5EF1-4620-8278-734A7BA11317}"/>
              </a:ext>
            </a:extLst>
          </p:cNvPr>
          <p:cNvSpPr txBox="1"/>
          <p:nvPr/>
        </p:nvSpPr>
        <p:spPr>
          <a:xfrm>
            <a:off x="2007395" y="765231"/>
            <a:ext cx="6495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Optimal Cord Clamping (OCC) Project</a:t>
            </a:r>
          </a:p>
        </p:txBody>
      </p:sp>
    </p:spTree>
    <p:extLst>
      <p:ext uri="{BB962C8B-B14F-4D97-AF65-F5344CB8AC3E}">
        <p14:creationId xmlns:p14="http://schemas.microsoft.com/office/powerpoint/2010/main" val="134016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7027</TotalTime>
  <Words>740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Scott, Theresa A</dc:creator>
  <cp:lastModifiedBy>Scott, Theresa A</cp:lastModifiedBy>
  <cp:revision>15</cp:revision>
  <dcterms:created xsi:type="dcterms:W3CDTF">2022-04-01T00:08:41Z</dcterms:created>
  <dcterms:modified xsi:type="dcterms:W3CDTF">2022-05-15T14:16:59Z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2022-04-01T00:08:41Z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8cc78c48-29a7-450c-8e7c-4cbe1550ee54</vt:lpwstr>
  </property>
  <property fmtid="{D5CDD505-2E9C-101B-9397-08002B2CF9AE}" pid="8" name="MSIP_Label_792c8cef-6f2b-4af1-b4ac-d815ff795cd6_ContentBits">
    <vt:lpwstr>0</vt:lpwstr>
  </property>
</Properties>
</file>