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3672" r:id="rId2"/>
    <p:sldMasterId id="2147483685" r:id="rId3"/>
    <p:sldMasterId id="2147483697" r:id="rId4"/>
    <p:sldMasterId id="2147483709" r:id="rId5"/>
    <p:sldMasterId id="2147483758" r:id="rId6"/>
    <p:sldMasterId id="2147483745" r:id="rId7"/>
    <p:sldMasterId id="2147484846" r:id="rId8"/>
  </p:sldMasterIdLst>
  <p:notesMasterIdLst>
    <p:notesMasterId r:id="rId38"/>
  </p:notesMasterIdLst>
  <p:handoutMasterIdLst>
    <p:handoutMasterId r:id="rId39"/>
  </p:handoutMasterIdLst>
  <p:sldIdLst>
    <p:sldId id="326" r:id="rId9"/>
    <p:sldId id="335" r:id="rId10"/>
    <p:sldId id="467" r:id="rId11"/>
    <p:sldId id="496" r:id="rId12"/>
    <p:sldId id="497" r:id="rId13"/>
    <p:sldId id="495" r:id="rId14"/>
    <p:sldId id="498" r:id="rId15"/>
    <p:sldId id="499" r:id="rId16"/>
    <p:sldId id="500" r:id="rId17"/>
    <p:sldId id="501" r:id="rId18"/>
    <p:sldId id="506" r:id="rId19"/>
    <p:sldId id="507" r:id="rId20"/>
    <p:sldId id="508" r:id="rId21"/>
    <p:sldId id="502" r:id="rId22"/>
    <p:sldId id="509" r:id="rId23"/>
    <p:sldId id="503" r:id="rId24"/>
    <p:sldId id="510" r:id="rId25"/>
    <p:sldId id="511" r:id="rId26"/>
    <p:sldId id="504" r:id="rId27"/>
    <p:sldId id="505" r:id="rId28"/>
    <p:sldId id="512" r:id="rId29"/>
    <p:sldId id="513" r:id="rId30"/>
    <p:sldId id="476" r:id="rId31"/>
    <p:sldId id="475" r:id="rId32"/>
    <p:sldId id="483" r:id="rId33"/>
    <p:sldId id="494" r:id="rId34"/>
    <p:sldId id="493" r:id="rId35"/>
    <p:sldId id="484" r:id="rId36"/>
    <p:sldId id="466"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9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360" y="2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title>
    <c:autoTitleDeleted val="0"/>
    <c:plotArea>
      <c:layout/>
      <c:pieChart>
        <c:varyColors val="1"/>
        <c:ser>
          <c:idx val="0"/>
          <c:order val="0"/>
          <c:tx>
            <c:strRef>
              <c:f>Sheet1!$B$1</c:f>
              <c:strCache>
                <c:ptCount val="1"/>
                <c:pt idx="0">
                  <c:v>Percent</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Sheet1!$A$2:$A$10</c:f>
              <c:strCache>
                <c:ptCount val="9"/>
                <c:pt idx="0">
                  <c:v>Labor arrest</c:v>
                </c:pt>
                <c:pt idx="1">
                  <c:v>Macrosomia</c:v>
                </c:pt>
                <c:pt idx="2">
                  <c:v>Malpresentation</c:v>
                </c:pt>
                <c:pt idx="3">
                  <c:v>Maternal-Fetal</c:v>
                </c:pt>
                <c:pt idx="4">
                  <c:v>Maternal Request</c:v>
                </c:pt>
                <c:pt idx="5">
                  <c:v>Multiple Gestation</c:v>
                </c:pt>
                <c:pt idx="6">
                  <c:v>Nonreassuring fetal tracing</c:v>
                </c:pt>
                <c:pt idx="7">
                  <c:v>Other obstetric indications</c:v>
                </c:pt>
                <c:pt idx="8">
                  <c:v>Preeclampsia</c:v>
                </c:pt>
              </c:strCache>
            </c:strRef>
          </c:cat>
          <c:val>
            <c:numRef>
              <c:f>Sheet1!$B$2:$B$10</c:f>
              <c:numCache>
                <c:formatCode>General</c:formatCode>
                <c:ptCount val="9"/>
                <c:pt idx="0">
                  <c:v>34</c:v>
                </c:pt>
                <c:pt idx="1">
                  <c:v>4</c:v>
                </c:pt>
                <c:pt idx="2">
                  <c:v>17</c:v>
                </c:pt>
                <c:pt idx="3">
                  <c:v>5</c:v>
                </c:pt>
                <c:pt idx="4">
                  <c:v>3</c:v>
                </c:pt>
                <c:pt idx="5">
                  <c:v>7</c:v>
                </c:pt>
                <c:pt idx="6">
                  <c:v>23</c:v>
                </c:pt>
                <c:pt idx="7">
                  <c:v>4</c:v>
                </c:pt>
                <c:pt idx="8">
                  <c:v>3</c:v>
                </c:pt>
              </c:numCache>
            </c:numRef>
          </c:val>
          <c:extLst>
            <c:ext xmlns:c16="http://schemas.microsoft.com/office/drawing/2014/chart" uri="{C3380CC4-5D6E-409C-BE32-E72D297353CC}">
              <c16:uniqueId val="{00000000-BEF5-4A02-918B-9F748169D183}"/>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34" charset="0"/>
              </a:defRPr>
            </a:lvl1pPr>
          </a:lstStyle>
          <a:p>
            <a:pPr>
              <a:defRPr/>
            </a:pPr>
            <a:fld id="{4AE9BA07-E252-4264-9B0E-A29F2FA63518}" type="datetimeFigureOut">
              <a:rPr lang="en-US"/>
              <a:pPr>
                <a:defRPr/>
              </a:pPr>
              <a:t>3/3/2023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34" charset="0"/>
              </a:defRPr>
            </a:lvl1pPr>
          </a:lstStyle>
          <a:p>
            <a:pPr>
              <a:defRPr/>
            </a:pPr>
            <a:fld id="{A1B7AA1E-66C5-43D2-8B7C-454A0D804041}" type="slidenum">
              <a:rPr lang="en-US"/>
              <a:pPr>
                <a:defRPr/>
              </a:pPr>
              <a:t>‹#›</a:t>
            </a:fld>
            <a:endParaRPr lang="en-US" dirty="0"/>
          </a:p>
        </p:txBody>
      </p:sp>
    </p:spTree>
    <p:extLst>
      <p:ext uri="{BB962C8B-B14F-4D97-AF65-F5344CB8AC3E}">
        <p14:creationId xmlns:p14="http://schemas.microsoft.com/office/powerpoint/2010/main" val="184815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34" charset="0"/>
              </a:defRPr>
            </a:lvl1pPr>
          </a:lstStyle>
          <a:p>
            <a:pPr>
              <a:defRPr/>
            </a:pPr>
            <a:fld id="{05385C7A-341D-493B-8743-B299BC3DF9A9}" type="datetimeFigureOut">
              <a:rPr lang="en-US"/>
              <a:pPr>
                <a:defRPr/>
              </a:pPr>
              <a:t>3/3/2023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34" charset="0"/>
              </a:defRPr>
            </a:lvl1pPr>
          </a:lstStyle>
          <a:p>
            <a:pPr>
              <a:defRPr/>
            </a:pPr>
            <a:fld id="{6D62A769-F29B-4E59-83AE-B3C8F4DC5C33}" type="slidenum">
              <a:rPr lang="en-US"/>
              <a:pPr>
                <a:defRPr/>
              </a:pPr>
              <a:t>‹#›</a:t>
            </a:fld>
            <a:endParaRPr lang="en-US" dirty="0"/>
          </a:p>
        </p:txBody>
      </p:sp>
    </p:spTree>
    <p:extLst>
      <p:ext uri="{BB962C8B-B14F-4D97-AF65-F5344CB8AC3E}">
        <p14:creationId xmlns:p14="http://schemas.microsoft.com/office/powerpoint/2010/main" val="3662994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412ADDA3-8E3D-461A-AB32-B4845292D57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10</a:t>
            </a:fld>
            <a:endParaRPr 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11</a:t>
            </a:fld>
            <a:endParaRPr 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12</a:t>
            </a:fld>
            <a:endParaRPr 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13</a:t>
            </a:fld>
            <a:endParaRPr lang="en-US"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14</a:t>
            </a:fld>
            <a:endParaRPr lang="en-US"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15</a:t>
            </a:fld>
            <a:endParaRPr 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16</a:t>
            </a:fld>
            <a:endParaRPr 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17</a:t>
            </a:fld>
            <a:endParaRPr 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18</a:t>
            </a:fld>
            <a:endParaRPr 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19</a:t>
            </a:fld>
            <a:endParaRPr 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The more you interrupt, the better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20</a:t>
            </a:fld>
            <a:endParaRPr 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21</a:t>
            </a:fld>
            <a:endParaRPr 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22</a:t>
            </a:fld>
            <a:endParaRPr lang="en-US"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9A8FD1-B4EE-6B44-82DA-B1981F993DC8}" type="slidenum">
              <a:rPr lang="en-US" sz="1200"/>
              <a:pPr eaLnBrk="1" hangingPunct="1"/>
              <a:t>25</a:t>
            </a:fld>
            <a:endParaRPr lang="en-US" sz="120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9A8FD1-B4EE-6B44-82DA-B1981F993DC8}" type="slidenum">
              <a:rPr lang="en-US" sz="1200"/>
              <a:pPr eaLnBrk="1" hangingPunct="1"/>
              <a:t>26</a:t>
            </a:fld>
            <a:endParaRPr lang="en-US" sz="120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9A8FD1-B4EE-6B44-82DA-B1981F993DC8}" type="slidenum">
              <a:rPr lang="en-US" sz="1200"/>
              <a:pPr eaLnBrk="1" hangingPunct="1"/>
              <a:t>27</a:t>
            </a:fld>
            <a:endParaRPr lang="en-US" sz="120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3926C-7433-B244-A901-5F009F08FDAF}" type="slidenum">
              <a:rPr lang="en-US" sz="1200"/>
              <a:pPr eaLnBrk="1" hangingPunct="1"/>
              <a:t>28</a:t>
            </a:fld>
            <a:endParaRPr lang="en-US" sz="1200"/>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591995-785C-44B4-AB75-7DFEB1E73EB8}" type="slidenum">
              <a:rPr lang="en-US" smtClean="0">
                <a:latin typeface="Century Gothic"/>
              </a:rPr>
              <a:pPr eaLnBrk="1" hangingPunct="1"/>
              <a:t>29</a:t>
            </a:fld>
            <a:endParaRPr lang="en-US" dirty="0">
              <a:latin typeface="Century Gothic"/>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Brian in particular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5</a:t>
            </a:fld>
            <a:endParaRPr 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6</a:t>
            </a:fld>
            <a:endParaRPr 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8</a:t>
            </a:fld>
            <a:endParaRPr 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9</a:t>
            </a:fld>
            <a:endParaRPr 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6D5A1EB-403D-4A57-87C9-CDCC95FB89BC}"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7C30CCD-F0C3-4B3A-8498-0DBA2CA3B7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1C0CD4-49F2-43B9-AFFC-AE8CB664D4DD}"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58B4234-F30F-4DB9-A4B1-3FF471FD450C}"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B670B7-C214-4D3B-8186-2060F07B467C}"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8265824-D14A-4C1A-BDEA-D15B8BCEBAD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2A646E0-17DB-4305-BFD0-0BBAB0C78729}"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BC2FA50-318E-4D82-B185-A96A326F7B1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61DE04-0B48-4F89-B76F-A635A134687E}"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4642649B-348D-4173-9AF2-2FAAEDD0C427}"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C840AC-9BC1-424A-A550-3CB77A442D04}"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0B32540-D579-4D3C-ABEC-FC16B3CCF4E0}"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AAA07C-DF6B-4D4D-99FD-8E10DD93740A}"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20402B4E-E1CF-4FE0-AAA3-F25E6FCE3904}"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6903F8-661D-42AC-BE9A-B6FBF1B18512}" type="datetime1">
              <a:rPr lang="en-US"/>
              <a:pPr>
                <a:defRPr/>
              </a:pPr>
              <a:t>3/3/2023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C628C303-1693-4D49-AAAD-B10312BD4156}"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748694-E21E-443E-A07F-ADA05FF51741}"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874626F5-B282-4DE6-B4CF-6566472BDFBD}"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FA1862-8678-4BE6-A41F-66F9996785C4}" type="datetime1">
              <a:rPr lang="en-US"/>
              <a:pPr>
                <a:defRPr/>
              </a:pPr>
              <a:t>3/3/2023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9A07D040-8462-4577-A0D9-385D1C01BB67}"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990409-C89C-4102-8798-0C990F191608}"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0714BFD-D8CC-409B-BAC9-0F905EEF8A6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F55080-6230-4FA0-8BC0-F1B801137A38}"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001F78E3-894F-4AAD-9E76-0B5753E9F2E1}"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801D-E6F7-4F7F-B9A2-F2127A613005}"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B4371C17-08BF-4007-9B28-A4E3D3B3F63E}"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FF2969-D0EA-4509-BB76-4B008FA0C12D}"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2FD8E0E2-55F0-42E5-9DA5-5C45D842F303}"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C4E902-845F-4F4F-AD28-DAE73E77B691}"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9FEC59F-6BC2-4A77-B693-9B5DC2218E8A}"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4450DF2-8679-4C8F-9E0A-631676E3903C}"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E9A0D0C6-AD24-4907-B112-7E12C13A2348}"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3DF3FA-B21C-4DAB-A6AF-B473394DF612}"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321C1BB-D2E3-40EF-AFA8-D12D3A0F34A0}"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6A8FDC-79D1-4173-B537-46CB60B92737}"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6288B55-5C97-4A87-A1BC-52653238897F}"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55F7DB-2FB4-41A8-BCC8-F6811FE85167}"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0DDEA7D-3521-4FD1-9A53-C74EB13556BF}"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196C6D4-E9E8-4808-9B8B-04C19BB4E601}"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7187FD6-18B4-4C5F-94B3-7A443E1FDBC3}"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18D3A3-EA47-48CF-BA1F-F0B634BAE08F}" type="datetime1">
              <a:rPr lang="en-US"/>
              <a:pPr>
                <a:defRPr/>
              </a:pPr>
              <a:t>3/3/2023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6B6DF797-9059-48F3-86CB-A2EB4E61751E}"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0AAE37-6606-4FE8-BB98-343B85E8807E}"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26502D50-3256-4F45-A1B4-B3CEECDF54E5}"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E5ECE9-D899-4468-B161-CD0742AA1B08}"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01B4805-2EC2-4C83-B126-3ECB046FC413}"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796BF4-CAEA-43F2-ACF9-E4B46587EC52}" type="datetime1">
              <a:rPr lang="en-US"/>
              <a:pPr>
                <a:defRPr/>
              </a:pPr>
              <a:t>3/3/2023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6C0CBEB7-14BD-4884-B4E1-27F2A9E1AD7C}"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DE6BB0-2C4E-4198-9675-9C5CE36CC674}"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C39E9DD2-5CD0-48AB-B8C3-FED7DA4DA3BE}"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4A35EA-4E77-4A8A-A3A8-6B5471147E64}"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8A2C7D68-61E0-4D8A-85C2-99BAE3D969B2}"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A3EB5D-72BA-44CA-BF81-D20DA5ADD315}"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9F05AEC-1776-4320-9610-585ACC859D52}"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984166-0889-46BB-B01C-4BD0FE923C48}"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A7CCBE5-37B2-48A4-9056-6C237D13055C}"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0DDB91-FF01-42C9-B38A-F3CAAD59304B}"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0711F6A7-26C7-4276-B84E-16E8F4E26D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B79D82-B564-4F7E-A0FD-8F7DE72E4FBD}"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0F65C87-5942-491A-B7FF-6D0558FC97F8}"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1F2899-6CAA-4113-832E-9EC4EBE539D0}"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8567478-FFF4-4734-B9B4-C04549BB2BDE}"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3371D6B-AEF1-4004-98D8-68E6520D2137}"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ED2DF246-5151-403C-ADB1-04C8B91ADF4D}"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5110CEC-3604-46B0-B201-9317580BDE17}" type="datetime1">
              <a:rPr lang="en-US"/>
              <a:pPr>
                <a:defRPr/>
              </a:pPr>
              <a:t>3/3/2023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8EEDD33D-2CDB-42E2-BCEF-563EB80404CF}"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57CF6B-5AD4-47C2-BBA0-2314EB515661}"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7388D18-2D03-416F-9683-3C5B09B91730}"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6F1A1F-BBA5-4FE8-9E2C-AD788D05486A}"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C3696DAC-38B6-4E0C-A58F-835AC6D64517}"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A8CC6D-BD32-4581-878C-1216E3F597ED}" type="datetime1">
              <a:rPr lang="en-US"/>
              <a:pPr>
                <a:defRPr/>
              </a:pPr>
              <a:t>3/3/2023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C2AF01D-713C-443F-9879-E069FE46B61B}"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79E725-0C79-4979-B36D-1F5058350A1C}"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B844EBA-9B6F-4F93-9D3D-AB0B1BE68D37}"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0A4552-ABBD-418E-8887-246F4EB1F582}"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3BA76508-DF16-4B26-BBCD-5E7F4BD3AE4A}"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F4426B-6C51-4052-BD08-2DA1D1A46D8C}"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4F462EF5-328A-4EE7-BD0F-AE917A9A9446}"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4AEC63-98B3-474C-ACDD-17FEF5A998AE}"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299D85A-93BB-4041-B466-DBA5FCCABDA3}"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C405C00-222E-46D1-A923-CD4C91480D6E}"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BEB30B8A-26F6-45A0-9D8A-7F07A98213B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6C7D22-482E-48C1-AE52-B55D3CF851B1}"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D750F53-FF42-4943-A534-27D18F1EC86B}"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7C7004-7EC1-4159-9388-4F00E49CD752}"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1B32FDC-13B1-4874-8D51-68F6A11AA7EC}"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BE09C96-BA89-4C43-9628-CE8D4DF802A7}"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E68CCE9-F849-43BA-B1D0-C04831CB0094}"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C19485D-4603-476C-97E1-25E34CB65BAC}" type="datetime1">
              <a:rPr lang="en-US"/>
              <a:pPr>
                <a:defRPr/>
              </a:pPr>
              <a:t>3/3/2023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4D395AFE-BC61-412A-A302-406E69F660C2}"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4E9CFE-21FC-4377-B222-7EA9DFAF2E0B}" type="datetime1">
              <a:rPr lang="en-US"/>
              <a:pPr>
                <a:defRPr/>
              </a:pPr>
              <a:t>3/3/2023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880E5B0B-32ED-4C11-9540-0DF5BE3445F0}"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6EE006-F044-4C2A-BAE8-FF6DB2B5A9A4}"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83CED713-3B82-40A1-854F-AE81458C9A3F}"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7564F0-2814-4803-933C-B8DB8DB82EA7}" type="datetime1">
              <a:rPr lang="en-US"/>
              <a:pPr>
                <a:defRPr/>
              </a:pPr>
              <a:t>3/3/2023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0FEA9B0B-D35F-4FD9-8488-6DE9A6A516D4}"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413E89-2277-474C-9CA2-451AD056E0C6}"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7D6EF0DC-063F-45D8-86C6-EEB09423D28F}"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17CDD5-975C-4AF1-A0D2-7FDB01418A81}"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41373BD8-A803-48D7-84E0-B7FA5A18C42C}"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A6A46C-5438-482F-85C7-8A3AE6A13E78}"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929A3D8-C636-4472-AE48-0EA1BF13779F}"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10F74D-6095-4D6E-B12C-6E957DBFE930}"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5546A75-E0E8-45B8-B55C-966498690B6B}"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8D67D6-B2B1-4460-9DC2-26145E5E16C3}"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BDB1DA5E-3A99-4B4E-A9AD-D22911F7FA52}"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FC454D-64DB-4544-94CD-8FB04EB20E9E}"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6A0A076B-4E9B-4163-B356-5AFC444D14F8}"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A9CD128-3A7B-4662-92DE-12DFCCA57DB0}"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744B784-B24C-40A6-99F0-C59DE163635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EE21FDB-1648-4E5B-AE17-804F067A577F}"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4F1B7329-3A31-4CB6-9C96-421FE6E4FD9F}"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4A6D74-9501-4A63-A405-29B296CD6C25}"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1042966-7C18-4DE7-8899-5926A6084D6C}"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0342D2-610E-4FCD-850A-2B7487201CC5}" type="datetime1">
              <a:rPr lang="en-US"/>
              <a:pPr>
                <a:defRPr/>
              </a:pPr>
              <a:t>3/3/2023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079BD754-CEE1-4F57-B79F-2FB4C9C53E85}"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977A062-1F1B-441F-A626-7C71BCDBDD84}"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3B482F89-11AD-474A-92A9-B9A18AC675A5}"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F9E57F-81D1-4E31-B2CA-15A8E6A7EF24}" type="datetime1">
              <a:rPr lang="en-US"/>
              <a:pPr>
                <a:defRPr/>
              </a:pPr>
              <a:t>3/3/2023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4F24415-9F6A-43FB-ACC3-CE9BC6D15A1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B073A6-A3BD-4F9F-AE0F-D8116CB6759C}"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189F978-8475-4F12-A19A-8B84728CBCDA}"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770C95-7A98-4458-BAE2-9D571716FC40}"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4B82539-DF49-4A24-B013-F5FF57919B4C}"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52C4C3-13EC-4C38-AE6A-6DC3D61B9F43}"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9B3E542-E9E2-4EC9-AC5E-3BB2427058C5}"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04DBD3-0D41-4EF9-A56A-1B780770C4A0}"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F304981-4A6B-482A-AE50-4288D5D3A3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D528DF-C440-4135-800C-CAC54E7BDEE7}"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FB012C18-FB6B-4B38-968A-C14F1B28B158}"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4D6BFBF-FE9E-4766-AA26-0062223C2BDD}"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1317009-3F60-48BB-99CC-B19155F6F129}"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7DCE14-E035-49CB-BBDB-A6F02B9AB224}" type="datetime1">
              <a:rPr lang="en-US"/>
              <a:pPr>
                <a:defRPr/>
              </a:pPr>
              <a:t>3/3/2023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7A271F29-24F5-4A4C-8B5D-E50EAAA218C6}"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62AB13-1C9C-4CA6-A4C0-29DD55221876}"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ADFED07-7D49-4015-B7E9-9296257F185E}"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1588500-1ABD-4195-8C1F-68350015E062}"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8532766-9411-41AA-A913-44A35113DB44}"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602505-2CA9-44A7-A42B-05D2D35FC04B}"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443B56D-FFCE-4F07-8F1C-79CAE08F6DFF}"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5D74853-D92F-40AA-A442-5CE0C5D84EB0}" type="datetime1">
              <a:rPr lang="en-US"/>
              <a:pPr>
                <a:defRPr/>
              </a:pPr>
              <a:t>3/3/2023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7FA52C26-97ED-4946-A804-DD0CF28ED9E7}"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4384D2-BDFE-4446-B829-6CA1492F6E00}"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0FB7F4D0-AE2C-48E3-9947-9F6CB21B047D}"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03961B-EC6E-4538-988D-28A9FB41A204}" type="datetime1">
              <a:rPr lang="en-US"/>
              <a:pPr>
                <a:defRPr/>
              </a:pPr>
              <a:t>3/3/2023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13B47D8-F7FD-44EE-AD2C-512CBF9842F2}"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003DAB-613D-4F84-938B-3D4AEF847723}"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DF2DBBB0-8D8F-47AB-9208-82B40930DDBD}"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8A0981-B137-456E-8DA8-11FA759E2094}"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20833B11-FD15-42DC-BD3E-90DB1E9414F5}"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1B4955-2ED5-4669-94EA-A8126AEB894C}"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109D3483-3685-47B8-A047-2A7BDD04107A}"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39C924-503B-4980-89D5-73C9D14F8ACE}" type="datetime1">
              <a:rPr lang="en-US"/>
              <a:pPr>
                <a:defRPr/>
              </a:pPr>
              <a:t>3/3/2023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8E5C7AB-403B-41E6-9147-1B898308942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81321E-8B57-4794-B300-993ACFC9AE7A}"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B24F32EF-A2AD-4693-8DB6-5DCD7934B9AB}"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AD4184C-1C44-4D17-BBBD-2B2E94CFB0DA}" type="datetime1">
              <a:rPr lang="en-US"/>
              <a:pPr>
                <a:defRPr/>
              </a:pPr>
              <a:t>3/3/2023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FB9A801F-516B-47BA-861C-6730C8C49721}"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9" name="Rectangle 8"/>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202686"/>
            <a:ext cx="9161162" cy="1470025"/>
          </a:xfrm>
        </p:spPr>
        <p:txBody>
          <a:bodyPr>
            <a:normAutofit/>
          </a:bodyPr>
          <a:lstStyle>
            <a:lvl1pPr algn="ctr">
              <a:defRPr sz="32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455617" y="2867972"/>
            <a:ext cx="6228861" cy="10138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201101" y="6295781"/>
            <a:ext cx="751900" cy="365125"/>
          </a:xfrm>
        </p:spPr>
        <p:txBody>
          <a:bodyPr/>
          <a:lstStyle>
            <a:lvl1pPr algn="ctr">
              <a:defRPr>
                <a:solidFill>
                  <a:schemeClr val="bg2">
                    <a:lumMod val="50000"/>
                  </a:schemeClr>
                </a:solidFill>
              </a:defRPr>
            </a:lvl1pPr>
          </a:lstStyle>
          <a:p>
            <a:pPr>
              <a:defRPr/>
            </a:pPr>
            <a:fld id="{DB919294-8CAD-4351-8459-A0CACECC3ABD}" type="datetime1">
              <a:rPr lang="en-US" smtClean="0"/>
              <a:pPr>
                <a:defRPr/>
              </a:pPr>
              <a:t>3/3/2023</a:t>
            </a:fld>
            <a:endParaRPr lang="en-US" dirty="0"/>
          </a:p>
        </p:txBody>
      </p:sp>
      <p:pic>
        <p:nvPicPr>
          <p:cNvPr id="13" name="Picture 12" descr="SMFM LOGO CENTER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538" y="4566633"/>
            <a:ext cx="4529366" cy="1466362"/>
          </a:xfrm>
          <a:prstGeom prst="rect">
            <a:avLst/>
          </a:prstGeom>
        </p:spPr>
      </p:pic>
    </p:spTree>
    <p:extLst>
      <p:ext uri="{BB962C8B-B14F-4D97-AF65-F5344CB8AC3E}">
        <p14:creationId xmlns:p14="http://schemas.microsoft.com/office/powerpoint/2010/main" val="6778846"/>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6" name="Rectangle 5"/>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MFM LOGO CENTERED.png"/>
          <p:cNvPicPr>
            <a:picLocks noChangeAspect="1"/>
          </p:cNvPicPr>
          <p:nvPr/>
        </p:nvPicPr>
        <p:blipFill rotWithShape="1">
          <a:blip r:embed="rId2">
            <a:extLst>
              <a:ext uri="{28A0092B-C50C-407E-A947-70E740481C1C}">
                <a14:useLocalDpi xmlns:a14="http://schemas.microsoft.com/office/drawing/2010/main" val="0"/>
              </a:ext>
            </a:extLst>
          </a:blip>
          <a:srcRect l="34510" r="37443" b="21426"/>
          <a:stretch/>
        </p:blipFill>
        <p:spPr>
          <a:xfrm>
            <a:off x="1182078" y="391044"/>
            <a:ext cx="6510213" cy="5904737"/>
          </a:xfrm>
          <a:prstGeom prst="rect">
            <a:avLst/>
          </a:prstGeom>
        </p:spPr>
      </p:pic>
      <p:sp>
        <p:nvSpPr>
          <p:cNvPr id="8" name="Subtitle 2"/>
          <p:cNvSpPr>
            <a:spLocks noGrp="1"/>
          </p:cNvSpPr>
          <p:nvPr>
            <p:ph type="subTitle" idx="1"/>
          </p:nvPr>
        </p:nvSpPr>
        <p:spPr>
          <a:xfrm>
            <a:off x="3018693" y="3832789"/>
            <a:ext cx="3018692" cy="1013887"/>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txBox="1">
            <a:spLocks/>
          </p:cNvSpPr>
          <p:nvPr/>
        </p:nvSpPr>
        <p:spPr>
          <a:xfrm>
            <a:off x="4201101" y="6295781"/>
            <a:ext cx="751900" cy="36512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2">
                    <a:lumMod val="50000"/>
                  </a:schemeClr>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5A02CC-CD79-9E4D-8C98-996E30B64A54}" type="datetimeFigureOut">
              <a:rPr lang="en-US" smtClean="0"/>
              <a:pPr/>
              <a:t>3/3/2023</a:t>
            </a:fld>
            <a:endParaRPr lang="en-US" dirty="0"/>
          </a:p>
        </p:txBody>
      </p:sp>
      <p:sp>
        <p:nvSpPr>
          <p:cNvPr id="11" name="Title 1"/>
          <p:cNvSpPr>
            <a:spLocks noGrp="1"/>
          </p:cNvSpPr>
          <p:nvPr>
            <p:ph type="ctrTitle"/>
          </p:nvPr>
        </p:nvSpPr>
        <p:spPr>
          <a:xfrm>
            <a:off x="2491154" y="1935377"/>
            <a:ext cx="3995615" cy="1470025"/>
          </a:xfrm>
        </p:spPr>
        <p:txBody>
          <a:bodyPr>
            <a:normAutofit/>
          </a:bodyPr>
          <a:lstStyle>
            <a:lvl1pPr algn="ctr">
              <a:defRPr sz="2800">
                <a:solidFill>
                  <a:schemeClr val="bg2">
                    <a:lumMod val="50000"/>
                  </a:schemeClr>
                </a:solidFill>
              </a:defRPr>
            </a:lvl1pPr>
          </a:lstStyle>
          <a:p>
            <a:r>
              <a:rPr lang="en-US"/>
              <a:t>Click to edit Master title style</a:t>
            </a:r>
            <a:endParaRPr lang="en-US" dirty="0"/>
          </a:p>
        </p:txBody>
      </p:sp>
      <p:pic>
        <p:nvPicPr>
          <p:cNvPr id="12" name="Picture 11" descr="SMFM LOGO.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4169" y="5736886"/>
            <a:ext cx="2316993" cy="1154818"/>
          </a:xfrm>
          <a:prstGeom prst="rect">
            <a:avLst/>
          </a:prstGeom>
        </p:spPr>
      </p:pic>
    </p:spTree>
    <p:extLst>
      <p:ext uri="{BB962C8B-B14F-4D97-AF65-F5344CB8AC3E}">
        <p14:creationId xmlns:p14="http://schemas.microsoft.com/office/powerpoint/2010/main" val="3084109552"/>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7033C77-EC65-4112-B587-7318371F28D2}" type="datetime1">
              <a:rPr lang="en-US" smtClean="0"/>
              <a:pPr>
                <a:defRPr/>
              </a:pPr>
              <a:t>3/3/2023</a:t>
            </a:fld>
            <a:endParaRPr lang="en-US" dirty="0"/>
          </a:p>
        </p:txBody>
      </p:sp>
      <p:sp>
        <p:nvSpPr>
          <p:cNvPr id="5" name="Footer Placeholder 4"/>
          <p:cNvSpPr>
            <a:spLocks noGrp="1"/>
          </p:cNvSpPr>
          <p:nvPr>
            <p:ph type="ftr" sz="quarter" idx="11"/>
          </p:nvPr>
        </p:nvSpPr>
        <p:spPr/>
        <p:txBody>
          <a:bodyPr/>
          <a:lstStyle/>
          <a:p>
            <a:pPr>
              <a:defRPr/>
            </a:pPr>
            <a:r>
              <a:rPr lang="en-US"/>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F65ED59D-A896-4BDC-94BC-FF73C1FEFFC1}" type="slidenum">
              <a:rPr lang="en-US" smtClean="0"/>
              <a:pPr>
                <a:defRPr/>
              </a:pPr>
              <a:t>‹#›</a:t>
            </a:fld>
            <a:endParaRPr lang="en-US" dirty="0"/>
          </a:p>
        </p:txBody>
      </p:sp>
    </p:spTree>
    <p:extLst>
      <p:ext uri="{BB962C8B-B14F-4D97-AF65-F5344CB8AC3E}">
        <p14:creationId xmlns:p14="http://schemas.microsoft.com/office/powerpoint/2010/main" val="3139828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B919294-8CAD-4351-8459-A0CACECC3ABD}" type="datetime1">
              <a:rPr lang="en-US" smtClean="0"/>
              <a:pPr>
                <a:defRPr/>
              </a:pPr>
              <a:t>3/3/2023</a:t>
            </a:fld>
            <a:endParaRPr lang="en-US" dirty="0"/>
          </a:p>
        </p:txBody>
      </p:sp>
      <p:sp>
        <p:nvSpPr>
          <p:cNvPr id="4" name="Footer Placeholder 3"/>
          <p:cNvSpPr>
            <a:spLocks noGrp="1"/>
          </p:cNvSpPr>
          <p:nvPr>
            <p:ph type="ftr" sz="quarter" idx="11"/>
          </p:nvPr>
        </p:nvSpPr>
        <p:spPr/>
        <p:txBody>
          <a:bodyPr/>
          <a:lstStyle/>
          <a:p>
            <a:pPr>
              <a:defRPr/>
            </a:pPr>
            <a:r>
              <a:rPr lang="en-US"/>
              <a:t>Society for Maternal-Fetal Medicine</a:t>
            </a:r>
            <a:endParaRPr lang="en-US" dirty="0"/>
          </a:p>
        </p:txBody>
      </p:sp>
      <p:sp>
        <p:nvSpPr>
          <p:cNvPr id="5" name="Slide Number Placeholder 4"/>
          <p:cNvSpPr>
            <a:spLocks noGrp="1"/>
          </p:cNvSpPr>
          <p:nvPr>
            <p:ph type="sldNum" sz="quarter" idx="12"/>
          </p:nvPr>
        </p:nvSpPr>
        <p:spPr/>
        <p:txBody>
          <a:bodyPr/>
          <a:lstStyle/>
          <a:p>
            <a:pPr>
              <a:defRPr/>
            </a:pPr>
            <a:fld id="{0D59FB80-8BC9-4EBC-8D9B-C1E30ABC464B}" type="slidenum">
              <a:rPr lang="en-US" smtClean="0"/>
              <a:pPr>
                <a:defRPr/>
              </a:pPr>
              <a:t>‹#›</a:t>
            </a:fld>
            <a:endParaRPr lang="en-US" dirty="0"/>
          </a:p>
        </p:txBody>
      </p:sp>
      <p:sp>
        <p:nvSpPr>
          <p:cNvPr id="6" name="Rectangle 5"/>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MFM LOGO CENTERED.png"/>
          <p:cNvPicPr>
            <a:picLocks noChangeAspect="1"/>
          </p:cNvPicPr>
          <p:nvPr/>
        </p:nvPicPr>
        <p:blipFill rotWithShape="1">
          <a:blip r:embed="rId2">
            <a:extLst>
              <a:ext uri="{28A0092B-C50C-407E-A947-70E740481C1C}">
                <a14:useLocalDpi xmlns:a14="http://schemas.microsoft.com/office/drawing/2010/main" val="0"/>
              </a:ext>
            </a:extLst>
          </a:blip>
          <a:srcRect l="34510" r="37443" b="21426"/>
          <a:stretch/>
        </p:blipFill>
        <p:spPr>
          <a:xfrm>
            <a:off x="1182078" y="391044"/>
            <a:ext cx="6510213" cy="5904737"/>
          </a:xfrm>
          <a:prstGeom prst="rect">
            <a:avLst/>
          </a:prstGeom>
        </p:spPr>
      </p:pic>
      <p:sp>
        <p:nvSpPr>
          <p:cNvPr id="8" name="Title 1"/>
          <p:cNvSpPr>
            <a:spLocks noGrp="1"/>
          </p:cNvSpPr>
          <p:nvPr>
            <p:ph type="ctrTitle"/>
          </p:nvPr>
        </p:nvSpPr>
        <p:spPr>
          <a:xfrm>
            <a:off x="2491154" y="2355454"/>
            <a:ext cx="3995615" cy="1470025"/>
          </a:xfrm>
        </p:spPr>
        <p:txBody>
          <a:bodyPr>
            <a:normAutofit/>
          </a:bodyPr>
          <a:lstStyle>
            <a:lvl1pPr algn="ctr">
              <a:defRPr sz="2800">
                <a:solidFill>
                  <a:schemeClr val="bg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300268192"/>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8BC15CC0-B643-4E58-B378-7D055838A71C}" type="datetime1">
              <a:rPr lang="en-US" smtClean="0"/>
              <a:pPr>
                <a:defRPr/>
              </a:pPr>
              <a:t>3/3/2023</a:t>
            </a:fld>
            <a:endParaRPr lang="en-US" dirty="0"/>
          </a:p>
        </p:txBody>
      </p:sp>
      <p:sp>
        <p:nvSpPr>
          <p:cNvPr id="6" name="Footer Placeholder 5"/>
          <p:cNvSpPr>
            <a:spLocks noGrp="1"/>
          </p:cNvSpPr>
          <p:nvPr>
            <p:ph type="ftr" sz="quarter" idx="11"/>
          </p:nvPr>
        </p:nvSpPr>
        <p:spPr/>
        <p:txBody>
          <a:bodyPr/>
          <a:lstStyle/>
          <a:p>
            <a:pPr>
              <a:defRPr/>
            </a:pPr>
            <a:r>
              <a:rPr lang="en-US"/>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7F0BEBB9-6A57-458F-A8FF-F8C1A3595301}" type="slidenum">
              <a:rPr lang="en-US" smtClean="0"/>
              <a:pPr>
                <a:defRPr/>
              </a:pPr>
              <a:t>‹#›</a:t>
            </a:fld>
            <a:endParaRPr lang="en-US" dirty="0"/>
          </a:p>
        </p:txBody>
      </p:sp>
    </p:spTree>
    <p:extLst>
      <p:ext uri="{BB962C8B-B14F-4D97-AF65-F5344CB8AC3E}">
        <p14:creationId xmlns:p14="http://schemas.microsoft.com/office/powerpoint/2010/main" val="3570960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F31ED87D-81EA-4EE7-83A6-EE8DD8D41DB8}" type="datetime1">
              <a:rPr lang="en-US" smtClean="0"/>
              <a:pPr>
                <a:defRPr/>
              </a:pPr>
              <a:t>3/3/2023</a:t>
            </a:fld>
            <a:endParaRPr lang="en-US" dirty="0"/>
          </a:p>
        </p:txBody>
      </p:sp>
      <p:sp>
        <p:nvSpPr>
          <p:cNvPr id="8" name="Footer Placeholder 7"/>
          <p:cNvSpPr>
            <a:spLocks noGrp="1"/>
          </p:cNvSpPr>
          <p:nvPr>
            <p:ph type="ftr" sz="quarter" idx="11"/>
          </p:nvPr>
        </p:nvSpPr>
        <p:spPr/>
        <p:txBody>
          <a:bodyPr/>
          <a:lstStyle/>
          <a:p>
            <a:pPr>
              <a:defRPr/>
            </a:pPr>
            <a:r>
              <a:rPr lang="en-US"/>
              <a:t>Society for Maternal-Fetal Medicine</a:t>
            </a:r>
            <a:endParaRPr lang="en-US" dirty="0"/>
          </a:p>
        </p:txBody>
      </p:sp>
      <p:sp>
        <p:nvSpPr>
          <p:cNvPr id="9" name="Slide Number Placeholder 8"/>
          <p:cNvSpPr>
            <a:spLocks noGrp="1"/>
          </p:cNvSpPr>
          <p:nvPr>
            <p:ph type="sldNum" sz="quarter" idx="12"/>
          </p:nvPr>
        </p:nvSpPr>
        <p:spPr/>
        <p:txBody>
          <a:bodyPr/>
          <a:lstStyle/>
          <a:p>
            <a:pPr>
              <a:defRPr/>
            </a:pPr>
            <a:fld id="{92A9A01E-2E82-46DE-9E30-FE9EC072A01F}" type="slidenum">
              <a:rPr lang="en-US" smtClean="0"/>
              <a:pPr>
                <a:defRPr/>
              </a:pPr>
              <a:t>‹#›</a:t>
            </a:fld>
            <a:endParaRPr lang="en-US" dirty="0"/>
          </a:p>
        </p:txBody>
      </p:sp>
    </p:spTree>
    <p:extLst>
      <p:ext uri="{BB962C8B-B14F-4D97-AF65-F5344CB8AC3E}">
        <p14:creationId xmlns:p14="http://schemas.microsoft.com/office/powerpoint/2010/main" val="26796434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8C3C453-BE94-4C57-BA5D-3A35E37A2E28}" type="datetime1">
              <a:rPr lang="en-US" smtClean="0"/>
              <a:pPr>
                <a:defRPr/>
              </a:pPr>
              <a:t>3/3/2023</a:t>
            </a:fld>
            <a:endParaRPr lang="en-US" dirty="0"/>
          </a:p>
        </p:txBody>
      </p:sp>
      <p:sp>
        <p:nvSpPr>
          <p:cNvPr id="4" name="Footer Placeholder 3"/>
          <p:cNvSpPr>
            <a:spLocks noGrp="1"/>
          </p:cNvSpPr>
          <p:nvPr>
            <p:ph type="ftr" sz="quarter" idx="11"/>
          </p:nvPr>
        </p:nvSpPr>
        <p:spPr/>
        <p:txBody>
          <a:bodyPr/>
          <a:lstStyle/>
          <a:p>
            <a:pPr>
              <a:defRPr/>
            </a:pPr>
            <a:r>
              <a:rPr lang="en-US"/>
              <a:t>Society for Maternal-Fetal Medicine</a:t>
            </a:r>
            <a:endParaRPr lang="en-US" dirty="0"/>
          </a:p>
        </p:txBody>
      </p:sp>
      <p:sp>
        <p:nvSpPr>
          <p:cNvPr id="5" name="Slide Number Placeholder 4"/>
          <p:cNvSpPr>
            <a:spLocks noGrp="1"/>
          </p:cNvSpPr>
          <p:nvPr>
            <p:ph type="sldNum" sz="quarter" idx="12"/>
          </p:nvPr>
        </p:nvSpPr>
        <p:spPr/>
        <p:txBody>
          <a:bodyPr/>
          <a:lstStyle/>
          <a:p>
            <a:pPr>
              <a:defRPr/>
            </a:pPr>
            <a:fld id="{42759B90-3A09-440D-8DFD-0029503F6292}" type="slidenum">
              <a:rPr lang="en-US" smtClean="0"/>
              <a:pPr>
                <a:defRPr/>
              </a:pPr>
              <a:t>‹#›</a:t>
            </a:fld>
            <a:endParaRPr lang="en-US" dirty="0"/>
          </a:p>
        </p:txBody>
      </p:sp>
    </p:spTree>
    <p:extLst>
      <p:ext uri="{BB962C8B-B14F-4D97-AF65-F5344CB8AC3E}">
        <p14:creationId xmlns:p14="http://schemas.microsoft.com/office/powerpoint/2010/main" val="14976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ABBADC-1F4C-4BA9-A821-14E33070CCEB}" type="datetime1">
              <a:rPr lang="en-US" smtClean="0"/>
              <a:pPr>
                <a:defRPr/>
              </a:pPr>
              <a:t>3/3/2023</a:t>
            </a:fld>
            <a:endParaRPr lang="en-US" dirty="0"/>
          </a:p>
        </p:txBody>
      </p:sp>
      <p:sp>
        <p:nvSpPr>
          <p:cNvPr id="3" name="Footer Placeholder 2"/>
          <p:cNvSpPr>
            <a:spLocks noGrp="1"/>
          </p:cNvSpPr>
          <p:nvPr>
            <p:ph type="ftr" sz="quarter" idx="11"/>
          </p:nvPr>
        </p:nvSpPr>
        <p:spPr/>
        <p:txBody>
          <a:bodyPr/>
          <a:lstStyle/>
          <a:p>
            <a:pPr>
              <a:defRPr/>
            </a:pPr>
            <a:r>
              <a:rPr lang="en-US"/>
              <a:t>Society for Maternal-Fetal Medicine</a:t>
            </a:r>
            <a:endParaRPr lang="en-US" dirty="0"/>
          </a:p>
        </p:txBody>
      </p:sp>
      <p:sp>
        <p:nvSpPr>
          <p:cNvPr id="4" name="Slide Number Placeholder 3"/>
          <p:cNvSpPr>
            <a:spLocks noGrp="1"/>
          </p:cNvSpPr>
          <p:nvPr>
            <p:ph type="sldNum" sz="quarter" idx="12"/>
          </p:nvPr>
        </p:nvSpPr>
        <p:spPr/>
        <p:txBody>
          <a:bodyPr/>
          <a:lstStyle/>
          <a:p>
            <a:pPr>
              <a:defRPr/>
            </a:pPr>
            <a:fld id="{B1299742-17D7-4C30-A597-63444C42785F}" type="slidenum">
              <a:rPr lang="en-US" smtClean="0"/>
              <a:pPr>
                <a:defRPr/>
              </a:pPr>
              <a:t>‹#›</a:t>
            </a:fld>
            <a:endParaRPr lang="en-US" dirty="0"/>
          </a:p>
        </p:txBody>
      </p:sp>
    </p:spTree>
    <p:extLst>
      <p:ext uri="{BB962C8B-B14F-4D97-AF65-F5344CB8AC3E}">
        <p14:creationId xmlns:p14="http://schemas.microsoft.com/office/powerpoint/2010/main" val="2742292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45308"/>
            <a:ext cx="5111750" cy="5080855"/>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45308"/>
            <a:ext cx="3008313" cy="50808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358EB7-A620-4A28-81A2-3061E4E2FF85}" type="datetime1">
              <a:rPr lang="en-US" smtClean="0"/>
              <a:pPr>
                <a:defRPr/>
              </a:pPr>
              <a:t>3/3/2023</a:t>
            </a:fld>
            <a:endParaRPr lang="en-US" dirty="0"/>
          </a:p>
        </p:txBody>
      </p:sp>
      <p:sp>
        <p:nvSpPr>
          <p:cNvPr id="6" name="Footer Placeholder 5"/>
          <p:cNvSpPr>
            <a:spLocks noGrp="1"/>
          </p:cNvSpPr>
          <p:nvPr>
            <p:ph type="ftr" sz="quarter" idx="11"/>
          </p:nvPr>
        </p:nvSpPr>
        <p:spPr/>
        <p:txBody>
          <a:bodyPr/>
          <a:lstStyle/>
          <a:p>
            <a:pPr>
              <a:defRPr/>
            </a:pPr>
            <a:r>
              <a:rPr lang="en-US"/>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6EEB940F-9567-4596-BEC8-4F7B0FEC1BF7}" type="slidenum">
              <a:rPr lang="en-US" smtClean="0"/>
              <a:pPr>
                <a:defRPr/>
              </a:pPr>
              <a:t>‹#›</a:t>
            </a:fld>
            <a:endParaRPr lang="en-US" dirty="0"/>
          </a:p>
        </p:txBody>
      </p:sp>
      <p:sp>
        <p:nvSpPr>
          <p:cNvPr id="8" name="Title 1"/>
          <p:cNvSpPr>
            <a:spLocks noGrp="1"/>
          </p:cNvSpPr>
          <p:nvPr>
            <p:ph type="title"/>
          </p:nvPr>
        </p:nvSpPr>
        <p:spPr>
          <a:xfrm>
            <a:off x="523434" y="77231"/>
            <a:ext cx="8171947" cy="685800"/>
          </a:xfrm>
        </p:spPr>
        <p:txBody>
          <a:bodyPr/>
          <a:lstStyle/>
          <a:p>
            <a:r>
              <a:rPr lang="en-US"/>
              <a:t>Click to edit Master title style</a:t>
            </a:r>
          </a:p>
        </p:txBody>
      </p:sp>
    </p:spTree>
    <p:extLst>
      <p:ext uri="{BB962C8B-B14F-4D97-AF65-F5344CB8AC3E}">
        <p14:creationId xmlns:p14="http://schemas.microsoft.com/office/powerpoint/2010/main" val="58630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1C3BC4-3C77-4C40-AAA9-AE847A169B09}" type="datetime1">
              <a:rPr lang="en-US"/>
              <a:pPr>
                <a:defRPr/>
              </a:pPr>
              <a:t>3/3/2023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8CD95C61-FF00-42D7-9C55-309B715EB0FE}"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1" y="820614"/>
            <a:ext cx="7944338" cy="4405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B919294-8CAD-4351-8459-A0CACECC3ABD}" type="datetime1">
              <a:rPr lang="en-US" smtClean="0"/>
              <a:pPr>
                <a:defRPr/>
              </a:pPr>
              <a:t>3/3/2023</a:t>
            </a:fld>
            <a:endParaRPr lang="en-US" dirty="0"/>
          </a:p>
        </p:txBody>
      </p:sp>
      <p:sp>
        <p:nvSpPr>
          <p:cNvPr id="6" name="Footer Placeholder 5"/>
          <p:cNvSpPr>
            <a:spLocks noGrp="1"/>
          </p:cNvSpPr>
          <p:nvPr>
            <p:ph type="ftr" sz="quarter" idx="11"/>
          </p:nvPr>
        </p:nvSpPr>
        <p:spPr/>
        <p:txBody>
          <a:bodyPr/>
          <a:lstStyle/>
          <a:p>
            <a:pPr>
              <a:defRPr/>
            </a:pPr>
            <a:r>
              <a:rPr lang="en-US"/>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0D59FB80-8BC9-4EBC-8D9B-C1E30ABC464B}" type="slidenum">
              <a:rPr lang="en-US" smtClean="0"/>
              <a:pPr>
                <a:defRPr/>
              </a:pPr>
              <a:t>‹#›</a:t>
            </a:fld>
            <a:endParaRPr lang="en-US" dirty="0"/>
          </a:p>
        </p:txBody>
      </p:sp>
      <p:sp>
        <p:nvSpPr>
          <p:cNvPr id="8" name="Title 1"/>
          <p:cNvSpPr txBox="1">
            <a:spLocks/>
          </p:cNvSpPr>
          <p:nvPr/>
        </p:nvSpPr>
        <p:spPr>
          <a:xfrm>
            <a:off x="523434" y="77231"/>
            <a:ext cx="8171947" cy="685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a:solidFill>
                  <a:schemeClr val="bg1"/>
                </a:solidFill>
                <a:latin typeface="Century Gothic"/>
                <a:ea typeface="+mj-ea"/>
                <a:cs typeface="Century Gothic"/>
              </a:defRPr>
            </a:lvl1pPr>
          </a:lstStyle>
          <a:p>
            <a:r>
              <a:rPr lang="en-US"/>
              <a:t>Click to edit Master title style</a:t>
            </a:r>
          </a:p>
        </p:txBody>
      </p:sp>
    </p:spTree>
    <p:extLst>
      <p:ext uri="{BB962C8B-B14F-4D97-AF65-F5344CB8AC3E}">
        <p14:creationId xmlns:p14="http://schemas.microsoft.com/office/powerpoint/2010/main" val="2869851459"/>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69922"/>
            <a:ext cx="7680569" cy="48562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BC787BF-FFB5-4ABD-A274-B9CAF198BFF9}" type="datetime1">
              <a:rPr lang="en-US" smtClean="0"/>
              <a:pPr>
                <a:defRPr/>
              </a:pPr>
              <a:t>3/3/2023</a:t>
            </a:fld>
            <a:endParaRPr lang="en-US" dirty="0"/>
          </a:p>
        </p:txBody>
      </p:sp>
      <p:sp>
        <p:nvSpPr>
          <p:cNvPr id="5" name="Footer Placeholder 4"/>
          <p:cNvSpPr>
            <a:spLocks noGrp="1"/>
          </p:cNvSpPr>
          <p:nvPr>
            <p:ph type="ftr" sz="quarter" idx="11"/>
          </p:nvPr>
        </p:nvSpPr>
        <p:spPr/>
        <p:txBody>
          <a:bodyPr/>
          <a:lstStyle/>
          <a:p>
            <a:pPr>
              <a:defRPr/>
            </a:pPr>
            <a:r>
              <a:rPr lang="en-US"/>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176C3A94-7362-4EE1-B4FC-390A706CFEBC}" type="slidenum">
              <a:rPr lang="en-US" smtClean="0"/>
              <a:pPr>
                <a:defRPr/>
              </a:pPr>
              <a:t>‹#›</a:t>
            </a:fld>
            <a:endParaRPr lang="en-US" dirty="0"/>
          </a:p>
        </p:txBody>
      </p:sp>
    </p:spTree>
    <p:extLst>
      <p:ext uri="{BB962C8B-B14F-4D97-AF65-F5344CB8AC3E}">
        <p14:creationId xmlns:p14="http://schemas.microsoft.com/office/powerpoint/2010/main" val="8526547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2230" y="1017584"/>
            <a:ext cx="859691"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93816" y="1017584"/>
            <a:ext cx="5863492" cy="50417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B0EDEC9-D5E0-4F9E-9B5B-575D2E173CC2}" type="datetime1">
              <a:rPr lang="en-US" smtClean="0"/>
              <a:pPr>
                <a:defRPr/>
              </a:pPr>
              <a:t>3/3/2023</a:t>
            </a:fld>
            <a:endParaRPr lang="en-US" dirty="0"/>
          </a:p>
        </p:txBody>
      </p:sp>
      <p:sp>
        <p:nvSpPr>
          <p:cNvPr id="5" name="Footer Placeholder 4"/>
          <p:cNvSpPr>
            <a:spLocks noGrp="1"/>
          </p:cNvSpPr>
          <p:nvPr>
            <p:ph type="ftr" sz="quarter" idx="11"/>
          </p:nvPr>
        </p:nvSpPr>
        <p:spPr/>
        <p:txBody>
          <a:bodyPr/>
          <a:lstStyle/>
          <a:p>
            <a:pPr>
              <a:defRPr/>
            </a:pPr>
            <a:r>
              <a:rPr lang="en-US"/>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BB08D680-04BB-478B-A7C1-9FC898764506}" type="slidenum">
              <a:rPr lang="en-US" smtClean="0"/>
              <a:pPr>
                <a:defRPr/>
              </a:pPr>
              <a:t>‹#›</a:t>
            </a:fld>
            <a:endParaRPr lang="en-US" dirty="0"/>
          </a:p>
        </p:txBody>
      </p:sp>
    </p:spTree>
    <p:extLst>
      <p:ext uri="{BB962C8B-B14F-4D97-AF65-F5344CB8AC3E}">
        <p14:creationId xmlns:p14="http://schemas.microsoft.com/office/powerpoint/2010/main" val="3719343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7" name="Picture 9" descr="SMFM logo1.tif"/>
          <p:cNvPicPr>
            <a:picLocks noChangeAspect="1"/>
          </p:cNvPicPr>
          <p:nvPr userDrawn="1"/>
        </p:nvPicPr>
        <p:blipFill>
          <a:blip r:embed="rId2" cstate="print"/>
          <a:srcRect/>
          <a:stretch>
            <a:fillRect/>
          </a:stretch>
        </p:blipFill>
        <p:spPr bwMode="auto">
          <a:xfrm>
            <a:off x="8240713" y="5461000"/>
            <a:ext cx="750887" cy="12446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8" name="Date Placeholder 11"/>
          <p:cNvSpPr>
            <a:spLocks noGrp="1"/>
          </p:cNvSpPr>
          <p:nvPr>
            <p:ph type="dt" sz="half" idx="10"/>
          </p:nvPr>
        </p:nvSpPr>
        <p:spPr/>
        <p:txBody>
          <a:bodyPr/>
          <a:lstStyle>
            <a:lvl1pPr>
              <a:defRPr/>
            </a:lvl1pPr>
          </a:lstStyle>
          <a:p>
            <a:pPr>
              <a:defRPr/>
            </a:pPr>
            <a:fld id="{01574746-534E-40CC-BEB7-1643E94BA2E3}" type="datetime1">
              <a:rPr lang="en-US"/>
              <a:pPr>
                <a:defRPr/>
              </a:pPr>
              <a:t>3/3/2023</a:t>
            </a:fld>
            <a:endParaRPr lang="en-US" dirty="0"/>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52346BF0-A285-4EA9-8B05-671A036E6C5E}" type="slidenum">
              <a:rPr lang="en-US"/>
              <a:pPr>
                <a:defRPr/>
              </a:pPr>
              <a:t>‹#›</a:t>
            </a:fld>
            <a:endParaRPr lang="en-US" dirty="0"/>
          </a:p>
        </p:txBody>
      </p:sp>
      <p:sp>
        <p:nvSpPr>
          <p:cNvPr id="10" name="Footer Placeholder 13"/>
          <p:cNvSpPr>
            <a:spLocks noGrp="1"/>
          </p:cNvSpPr>
          <p:nvPr>
            <p:ph type="ftr" sz="quarter" idx="12"/>
          </p:nvPr>
        </p:nvSpPr>
        <p:spPr/>
        <p:txBody>
          <a:bodyPr/>
          <a:lstStyle>
            <a:lvl1pPr>
              <a:defRPr/>
            </a:lvl1pPr>
          </a:lstStyle>
          <a:p>
            <a:pPr>
              <a:defRPr/>
            </a:pPr>
            <a:r>
              <a:rPr lang="en-US" dirty="0"/>
              <a:t>Society for Maternal-Fetal Medicine</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F5524EFB-ED75-4540-AA81-8B680F2E9443}" type="datetime1">
              <a:rPr lang="en-US"/>
              <a:pPr>
                <a:defRPr/>
              </a:pPr>
              <a:t>3/3/2023</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4"/>
          <p:cNvSpPr>
            <a:spLocks noGrp="1"/>
          </p:cNvSpPr>
          <p:nvPr>
            <p:ph type="sldNum" sz="quarter" idx="12"/>
          </p:nvPr>
        </p:nvSpPr>
        <p:spPr>
          <a:xfrm>
            <a:off x="7924800" y="6356350"/>
            <a:ext cx="762000" cy="365125"/>
          </a:xfrm>
        </p:spPr>
        <p:txBody>
          <a:bodyPr/>
          <a:lstStyle>
            <a:lvl1pPr>
              <a:defRPr/>
            </a:lvl1pPr>
          </a:lstStyle>
          <a:p>
            <a:pPr>
              <a:defRPr/>
            </a:pPr>
            <a:fld id="{7075FCDC-521D-4042-A114-5E068B12C5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1.emf"/><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BA7D675-D3E6-4EFB-9B99-B19481F0FAD8}" type="datetime1">
              <a:rPr lang="en-US"/>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3A6B960-A638-43BD-9F88-44E473A81C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F8BF2E9-0850-4117-8277-3C727AB498CF}" type="datetime1">
              <a:rPr lang="en-US"/>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C720A45-D295-493C-89FC-E6C65D5890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8661269-A120-4B7D-B707-145EBC5559CD}" type="datetime1">
              <a:rPr lang="en-US"/>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4E54E95-62BE-475D-95E5-9571006D6E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79D4438-7E5A-4FC4-A0F0-404B91FB8ED7}" type="datetime1">
              <a:rPr lang="en-US"/>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8EEFD75-4F17-46D8-ACCF-89BD88347E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3684BDC-BA83-44D0-ADD0-736456009DC3}" type="datetime1">
              <a:rPr lang="en-US"/>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D104B97-DB35-4E51-A5FE-BB84400737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001FA99-63BB-4C6C-97B3-F0E0EAB0D121}" type="datetime1">
              <a:rPr lang="en-US"/>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E037E07-0FFA-469B-97D1-0AE7F93E7C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91D5374-F371-4C1F-914D-C94C28D5FFC2}" type="datetime1">
              <a:rPr lang="en-US"/>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909419D-86A4-432D-8D2F-9FC554B8A5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9D9D6"/>
            </a:gs>
            <a:gs pos="33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p:cNvSpPr/>
          <p:nvPr/>
        </p:nvSpPr>
        <p:spPr>
          <a:xfrm>
            <a:off x="0" y="-1"/>
            <a:ext cx="8409262" cy="823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10" name="Rectangle 9"/>
          <p:cNvSpPr/>
          <p:nvPr/>
        </p:nvSpPr>
        <p:spPr>
          <a:xfrm>
            <a:off x="8409262" y="823732"/>
            <a:ext cx="751900" cy="60342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a:endParaRPr>
          </a:p>
        </p:txBody>
      </p:sp>
      <p:sp>
        <p:nvSpPr>
          <p:cNvPr id="2" name="Title Placeholder 1"/>
          <p:cNvSpPr>
            <a:spLocks noGrp="1"/>
          </p:cNvSpPr>
          <p:nvPr>
            <p:ph type="title"/>
          </p:nvPr>
        </p:nvSpPr>
        <p:spPr>
          <a:xfrm>
            <a:off x="523434" y="77231"/>
            <a:ext cx="8171947"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69922"/>
            <a:ext cx="7952062" cy="4856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Century Gothic"/>
                <a:cs typeface="Century Gothic"/>
              </a:defRPr>
            </a:lvl1pPr>
          </a:lstStyle>
          <a:p>
            <a:pPr>
              <a:defRPr/>
            </a:pPr>
            <a:fld id="{0BA7D675-D3E6-4EFB-9B99-B19481F0FAD8}" type="datetime1">
              <a:rPr lang="en-US" smtClean="0"/>
              <a:pPr>
                <a:defRPr/>
              </a:pPr>
              <a:t>3/3/2023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Century Gothic"/>
                <a:cs typeface="Century Gothic"/>
              </a:defRPr>
            </a:lvl1pPr>
          </a:lstStyle>
          <a:p>
            <a:pPr>
              <a:defRPr/>
            </a:pPr>
            <a:r>
              <a:rPr lang="en-US"/>
              <a:t>Society for Maternal-Fetal Medicine</a:t>
            </a:r>
            <a:endParaRPr lang="en-US" dirty="0"/>
          </a:p>
        </p:txBody>
      </p:sp>
      <p:sp>
        <p:nvSpPr>
          <p:cNvPr id="6" name="Slide Number Placeholder 5"/>
          <p:cNvSpPr>
            <a:spLocks noGrp="1"/>
          </p:cNvSpPr>
          <p:nvPr>
            <p:ph type="sldNum" sz="quarter" idx="4"/>
          </p:nvPr>
        </p:nvSpPr>
        <p:spPr>
          <a:xfrm>
            <a:off x="6853535" y="6356350"/>
            <a:ext cx="2133600" cy="365125"/>
          </a:xfrm>
          <a:prstGeom prst="rect">
            <a:avLst/>
          </a:prstGeom>
        </p:spPr>
        <p:txBody>
          <a:bodyPr vert="horz" lIns="91440" tIns="45720" rIns="91440" bIns="45720" rtlCol="0" anchor="ctr"/>
          <a:lstStyle>
            <a:lvl1pPr algn="r">
              <a:defRPr sz="1100">
                <a:solidFill>
                  <a:schemeClr val="bg1"/>
                </a:solidFill>
                <a:latin typeface="Century Gothic"/>
              </a:defRPr>
            </a:lvl1pPr>
          </a:lstStyle>
          <a:p>
            <a:pPr>
              <a:defRPr/>
            </a:pPr>
            <a:fld id="{C3A6B960-A638-43BD-9F88-44E473A81CBD}" type="slidenum">
              <a:rPr lang="en-US" smtClean="0"/>
              <a:pPr>
                <a:defRPr/>
              </a:pPr>
              <a:t>‹#›</a:t>
            </a:fld>
            <a:endParaRPr lang="en-US" dirty="0"/>
          </a:p>
        </p:txBody>
      </p:sp>
      <p:pic>
        <p:nvPicPr>
          <p:cNvPr id="13" name="Picture 12" descr="SMFM LOGO.pdf"/>
          <p:cNvPicPr>
            <a:picLocks noChangeAspect="1"/>
          </p:cNvPicPr>
          <p:nvPr/>
        </p:nvPicPr>
        <p:blipFill rotWithShape="1">
          <a:blip r:embed="rId16" cstate="print">
            <a:extLst>
              <a:ext uri="{28A0092B-C50C-407E-A947-70E740481C1C}">
                <a14:useLocalDpi xmlns:a14="http://schemas.microsoft.com/office/drawing/2010/main" val="0"/>
              </a:ext>
            </a:extLst>
          </a:blip>
          <a:srcRect l="7055" t="14479" r="62209" b="19031"/>
          <a:stretch/>
        </p:blipFill>
        <p:spPr>
          <a:xfrm>
            <a:off x="8448338" y="77231"/>
            <a:ext cx="636049" cy="685800"/>
          </a:xfrm>
          <a:prstGeom prst="rect">
            <a:avLst/>
          </a:prstGeom>
        </p:spPr>
      </p:pic>
    </p:spTree>
    <p:extLst>
      <p:ext uri="{BB962C8B-B14F-4D97-AF65-F5344CB8AC3E}">
        <p14:creationId xmlns:p14="http://schemas.microsoft.com/office/powerpoint/2010/main" val="340152484"/>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 id="2147484845" r:id="rId14"/>
  </p:sldLayoutIdLst>
  <p:hf sldNum="0" hdr="0" dt="0"/>
  <p:txStyles>
    <p:titleStyle>
      <a:lvl1pPr algn="l" defTabSz="457200" rtl="0" eaLnBrk="1" latinLnBrk="0" hangingPunct="1">
        <a:spcBef>
          <a:spcPct val="0"/>
        </a:spcBef>
        <a:buNone/>
        <a:defRPr sz="2400" b="0" i="0" kern="1200">
          <a:solidFill>
            <a:schemeClr val="bg1"/>
          </a:solidFill>
          <a:latin typeface="Century Gothic"/>
          <a:ea typeface="+mj-ea"/>
          <a:cs typeface="Century Gothic"/>
        </a:defRPr>
      </a:lvl1pPr>
    </p:titleStyle>
    <p:bodyStyle>
      <a:lvl1pPr marL="342900" indent="-342900" algn="l" defTabSz="457200" rtl="0" eaLnBrk="1" latinLnBrk="0" hangingPunct="1">
        <a:spcBef>
          <a:spcPct val="20000"/>
        </a:spcBef>
        <a:buClr>
          <a:srgbClr val="817BBC"/>
        </a:buClr>
        <a:buFont typeface="Wingdings" charset="2"/>
        <a:buChar char="§"/>
        <a:defRPr sz="2400" kern="1200">
          <a:solidFill>
            <a:schemeClr val="tx1">
              <a:lumMod val="65000"/>
              <a:lumOff val="35000"/>
            </a:schemeClr>
          </a:solidFill>
          <a:latin typeface="Century Gothic"/>
          <a:ea typeface="+mn-ea"/>
          <a:cs typeface="Century Gothic"/>
        </a:defRPr>
      </a:lvl1pPr>
      <a:lvl2pPr marL="742950" indent="-285750" algn="l" defTabSz="457200" rtl="0" eaLnBrk="1" latinLnBrk="0" hangingPunct="1">
        <a:spcBef>
          <a:spcPct val="20000"/>
        </a:spcBef>
        <a:buClr>
          <a:srgbClr val="4EAAA3"/>
        </a:buClr>
        <a:buFont typeface="Wingdings" charset="2"/>
        <a:buChar char="§"/>
        <a:defRPr sz="2400" kern="1200">
          <a:solidFill>
            <a:schemeClr val="tx1">
              <a:lumMod val="65000"/>
              <a:lumOff val="35000"/>
            </a:schemeClr>
          </a:solidFill>
          <a:latin typeface="Century Gothic"/>
          <a:ea typeface="+mn-ea"/>
          <a:cs typeface="Century Gothic"/>
        </a:defRPr>
      </a:lvl2pPr>
      <a:lvl3pPr marL="1143000" indent="-228600" algn="l" defTabSz="457200" rtl="0" eaLnBrk="1" latinLnBrk="0" hangingPunct="1">
        <a:spcBef>
          <a:spcPct val="20000"/>
        </a:spcBef>
        <a:buClr>
          <a:srgbClr val="74AA50"/>
        </a:buClr>
        <a:buFont typeface="Wingdings" charset="2"/>
        <a:buChar char="§"/>
        <a:defRPr sz="2000" kern="1200">
          <a:solidFill>
            <a:schemeClr val="tx1">
              <a:lumMod val="65000"/>
              <a:lumOff val="35000"/>
            </a:schemeClr>
          </a:solidFill>
          <a:latin typeface="Century Gothic"/>
          <a:ea typeface="+mn-ea"/>
          <a:cs typeface="Century Gothic"/>
        </a:defRPr>
      </a:lvl3pPr>
      <a:lvl4pPr marL="1600200" indent="-228600" algn="l" defTabSz="457200" rtl="0" eaLnBrk="1" latinLnBrk="0" hangingPunct="1">
        <a:spcBef>
          <a:spcPct val="20000"/>
        </a:spcBef>
        <a:buClr>
          <a:srgbClr val="7DA1C4"/>
        </a:buClr>
        <a:buFont typeface="Wingdings" charset="2"/>
        <a:buChar char="§"/>
        <a:defRPr sz="2000" kern="1200">
          <a:solidFill>
            <a:schemeClr val="tx1">
              <a:lumMod val="65000"/>
              <a:lumOff val="35000"/>
            </a:schemeClr>
          </a:solidFill>
          <a:latin typeface="Century Gothic"/>
          <a:ea typeface="+mn-ea"/>
          <a:cs typeface="Century Gothic"/>
        </a:defRPr>
      </a:lvl4pPr>
      <a:lvl5pPr marL="2057400" indent="-228600" algn="l" defTabSz="457200" rtl="0" eaLnBrk="1" latinLnBrk="0" hangingPunct="1">
        <a:spcBef>
          <a:spcPct val="20000"/>
        </a:spcBef>
        <a:buClr>
          <a:srgbClr val="F1EB9C"/>
        </a:buClr>
        <a:buFont typeface="Wingdings" charset="2"/>
        <a:buChar char="§"/>
        <a:defRPr sz="2000" kern="1200">
          <a:solidFill>
            <a:schemeClr val="tx1">
              <a:lumMod val="65000"/>
              <a:lumOff val="3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package" Target="../embeddings/Microsoft_Word_Document.docx"/><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5.xml"/><Relationship Id="rId1" Type="http://schemas.openxmlformats.org/officeDocument/2006/relationships/slideLayout" Target="../slideLayouts/slideLayout8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3.xml"/><Relationship Id="rId4" Type="http://schemas.openxmlformats.org/officeDocument/2006/relationships/image" Target="cid:image001.png@01CEA82E.6E546630"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81" y="1066800"/>
            <a:ext cx="9161162" cy="1470025"/>
          </a:xfrm>
        </p:spPr>
        <p:txBody>
          <a:bodyPr>
            <a:normAutofit/>
          </a:bodyPr>
          <a:lstStyle/>
          <a:p>
            <a:pPr eaLnBrk="1" fontAlgn="auto" hangingPunct="1">
              <a:spcAft>
                <a:spcPts val="0"/>
              </a:spcAft>
              <a:defRPr/>
            </a:pPr>
            <a:r>
              <a:rPr lang="en-US" dirty="0">
                <a:solidFill>
                  <a:schemeClr val="tx1"/>
                </a:solidFill>
                <a:ea typeface="ＭＳ Ｐゴシック" pitchFamily="34" charset="-128"/>
              </a:rPr>
              <a:t>SMFM/ACOG Obstetric Care Consensus</a:t>
            </a:r>
            <a:endParaRPr lang="en-US" dirty="0">
              <a:solidFill>
                <a:schemeClr val="tx1"/>
              </a:solidFill>
              <a:ea typeface="+mj-ea"/>
            </a:endParaRPr>
          </a:p>
        </p:txBody>
      </p:sp>
      <p:sp>
        <p:nvSpPr>
          <p:cNvPr id="17410" name="Text Placeholder 1"/>
          <p:cNvSpPr>
            <a:spLocks noGrp="1"/>
          </p:cNvSpPr>
          <p:nvPr>
            <p:ph type="subTitle" idx="1"/>
          </p:nvPr>
        </p:nvSpPr>
        <p:spPr>
          <a:xfrm>
            <a:off x="304800" y="2286000"/>
            <a:ext cx="8382000" cy="1013887"/>
          </a:xfrm>
        </p:spPr>
        <p:txBody>
          <a:bodyPr>
            <a:normAutofit/>
          </a:bodyPr>
          <a:lstStyle/>
          <a:p>
            <a:pPr algn="ctr"/>
            <a:r>
              <a:rPr lang="en-US" sz="3200" b="1" dirty="0"/>
              <a:t>Safe Prevention of the Primary Cesarean</a:t>
            </a:r>
            <a:endParaRPr lang="en-US" sz="3200" dirty="0">
              <a:ea typeface="ＭＳ Ｐゴシック" pitchFamily="34" charset="-128"/>
            </a:endParaRPr>
          </a:p>
        </p:txBody>
      </p:sp>
      <p:sp>
        <p:nvSpPr>
          <p:cNvPr id="17413" name="Text Placeholder 1"/>
          <p:cNvSpPr txBox="1">
            <a:spLocks/>
          </p:cNvSpPr>
          <p:nvPr/>
        </p:nvSpPr>
        <p:spPr bwMode="auto">
          <a:xfrm>
            <a:off x="457200" y="3124200"/>
            <a:ext cx="8229600" cy="2286000"/>
          </a:xfrm>
          <a:prstGeom prst="rect">
            <a:avLst/>
          </a:prstGeom>
          <a:noFill/>
          <a:ln w="9525">
            <a:noFill/>
            <a:miter lim="800000"/>
            <a:headEnd/>
            <a:tailEnd/>
          </a:ln>
        </p:spPr>
        <p:txBody>
          <a:bodyPr/>
          <a:lstStyle/>
          <a:p>
            <a:pPr algn="ctr" eaLnBrk="0" hangingPunct="0">
              <a:spcBef>
                <a:spcPts val="700"/>
              </a:spcBef>
              <a:buClr>
                <a:schemeClr val="accent2"/>
              </a:buClr>
              <a:buSzPct val="60000"/>
              <a:buFont typeface="Wingdings" pitchFamily="2" charset="2"/>
              <a:buNone/>
            </a:pPr>
            <a:r>
              <a:rPr lang="en-US" sz="2200" dirty="0">
                <a:solidFill>
                  <a:schemeClr val="tx2"/>
                </a:solidFill>
                <a:latin typeface="Century Gothic"/>
              </a:rPr>
              <a:t>Society of Maternal Fetal Medicine, American College of Obstetricians and Gynecologists with the assistance of Aaron B. Caughey, MD, PhD; Alison G. Cahill, MD, MSCE; Jeanne-Marie Guise, MD, MPH; Dwight J. Rouse MD</a:t>
            </a:r>
            <a:endParaRPr lang="en-US" sz="2200" dirty="0">
              <a:solidFill>
                <a:schemeClr val="tx2"/>
              </a:solidFill>
              <a:latin typeface="+mn-lt"/>
            </a:endParaRPr>
          </a:p>
        </p:txBody>
      </p:sp>
      <p:sp>
        <p:nvSpPr>
          <p:cNvPr id="6" name="Text Placeholder 1"/>
          <p:cNvSpPr txBox="1">
            <a:spLocks/>
          </p:cNvSpPr>
          <p:nvPr/>
        </p:nvSpPr>
        <p:spPr bwMode="auto">
          <a:xfrm>
            <a:off x="2020888" y="6448425"/>
            <a:ext cx="7123112"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spcBef>
                <a:spcPts val="700"/>
              </a:spcBef>
              <a:buClr>
                <a:schemeClr val="accent2"/>
              </a:buClr>
              <a:buSzPct val="60000"/>
              <a:buFont typeface="Wingdings" pitchFamily="2" charset="2"/>
              <a:buNone/>
            </a:pPr>
            <a:r>
              <a:rPr lang="en-US" sz="1200" dirty="0">
                <a:solidFill>
                  <a:schemeClr val="tx2"/>
                </a:solidFill>
                <a:latin typeface="Century Gothic"/>
              </a:rPr>
              <a:t>Published in Am J Obstet Gynecol / March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#5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A specific absolute maximum length of the second stage of labor above which all women should be delivered operatively has not been identified.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C</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Low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Second Stage of Labor</a:t>
            </a:r>
          </a:p>
        </p:txBody>
      </p:sp>
    </p:spTree>
    <p:extLst>
      <p:ext uri="{BB962C8B-B14F-4D97-AF65-F5344CB8AC3E}">
        <p14:creationId xmlns:p14="http://schemas.microsoft.com/office/powerpoint/2010/main" val="119335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#6  </a:t>
            </a:r>
          </a:p>
        </p:txBody>
      </p:sp>
      <p:sp>
        <p:nvSpPr>
          <p:cNvPr id="19459" name="Content Placeholder 2"/>
          <p:cNvSpPr>
            <a:spLocks noGrp="1"/>
          </p:cNvSpPr>
          <p:nvPr>
            <p:ph idx="1"/>
          </p:nvPr>
        </p:nvSpPr>
        <p:spPr>
          <a:xfrm>
            <a:off x="228600" y="1544558"/>
            <a:ext cx="8180662" cy="4856242"/>
          </a:xfrm>
        </p:spPr>
        <p:txBody>
          <a:bodyPr>
            <a:normAutofit/>
          </a:bodyPr>
          <a:lstStyle/>
          <a:p>
            <a:r>
              <a:rPr lang="en-US" dirty="0"/>
              <a:t>Before diagnosing arrest of labor in the second stage, if the maternal and fetal conditions permit, allow for the following:</a:t>
            </a:r>
          </a:p>
          <a:p>
            <a:pPr lvl="1"/>
            <a:r>
              <a:rPr lang="en-US" sz="2200" dirty="0"/>
              <a:t>At least 2 hours of pushing in multiparous women (1B)</a:t>
            </a:r>
          </a:p>
          <a:p>
            <a:pPr lvl="1"/>
            <a:r>
              <a:rPr lang="en-US" sz="2200" dirty="0"/>
              <a:t>At least 3 hours of pushing in nulliparous women (1B)</a:t>
            </a:r>
          </a:p>
          <a:p>
            <a:pPr lvl="1"/>
            <a:r>
              <a:rPr lang="en-US" sz="2200" dirty="0"/>
              <a:t>Longer durations may be appropriate on an individualized basis (</a:t>
            </a:r>
            <a:r>
              <a:rPr lang="en-US" sz="2200" dirty="0" err="1"/>
              <a:t>eg</a:t>
            </a:r>
            <a:r>
              <a:rPr lang="en-US" sz="2200" dirty="0"/>
              <a:t>, with the use of epidural analgesia or with fetal malposition) as long as progress is being documented. (1B)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Second Stage of Labor</a:t>
            </a:r>
          </a:p>
        </p:txBody>
      </p:sp>
    </p:spTree>
    <p:extLst>
      <p:ext uri="{BB962C8B-B14F-4D97-AF65-F5344CB8AC3E}">
        <p14:creationId xmlns:p14="http://schemas.microsoft.com/office/powerpoint/2010/main" val="80388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#7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Operative vaginal delivery in the second stage of labor should be considered a safe, acceptable  alternative to cesarean delivery. Training in, and ongoing maintenance of, practical skills related to operative vaginal delivery should be encouraged.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Second Stage of Labor</a:t>
            </a:r>
          </a:p>
        </p:txBody>
      </p:sp>
    </p:spTree>
    <p:extLst>
      <p:ext uri="{BB962C8B-B14F-4D97-AF65-F5344CB8AC3E}">
        <p14:creationId xmlns:p14="http://schemas.microsoft.com/office/powerpoint/2010/main" val="151374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#8  </a:t>
            </a:r>
          </a:p>
        </p:txBody>
      </p:sp>
      <p:sp>
        <p:nvSpPr>
          <p:cNvPr id="19459" name="Content Placeholder 2"/>
          <p:cNvSpPr>
            <a:spLocks noGrp="1"/>
          </p:cNvSpPr>
          <p:nvPr>
            <p:ph idx="1"/>
          </p:nvPr>
        </p:nvSpPr>
        <p:spPr>
          <a:xfrm>
            <a:off x="457200" y="1447800"/>
            <a:ext cx="7952062" cy="4856242"/>
          </a:xfrm>
        </p:spPr>
        <p:txBody>
          <a:bodyPr>
            <a:normAutofit/>
          </a:bodyPr>
          <a:lstStyle/>
          <a:p>
            <a:r>
              <a:rPr lang="en-US" sz="2800" dirty="0"/>
              <a:t>Manual rotation of the fetal occiput in the setting of fetal malposition in the second stage of labor is a reasonable intervention to consider before moving to operative vaginal delivery or cesarean delivery. In order to safely prevent cesarean deliveries in the setting of malposition, it is important to assess the fetal position throughout the second stage of labor.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Second Stage of Labor</a:t>
            </a:r>
          </a:p>
        </p:txBody>
      </p:sp>
    </p:spTree>
    <p:extLst>
      <p:ext uri="{BB962C8B-B14F-4D97-AF65-F5344CB8AC3E}">
        <p14:creationId xmlns:p14="http://schemas.microsoft.com/office/powerpoint/2010/main" val="120017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#9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err="1"/>
              <a:t>Amnioinfusion</a:t>
            </a:r>
            <a:r>
              <a:rPr lang="en-US" sz="2800" dirty="0"/>
              <a:t> for repetitive variable fetal heart rate decelerations may safely reduce the rate of cesarean delivery.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A</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High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Fetal Heart Rate Monitoring</a:t>
            </a:r>
          </a:p>
        </p:txBody>
      </p:sp>
    </p:spTree>
    <p:extLst>
      <p:ext uri="{BB962C8B-B14F-4D97-AF65-F5344CB8AC3E}">
        <p14:creationId xmlns:p14="http://schemas.microsoft.com/office/powerpoint/2010/main" val="1686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#10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Scalp stimulation can be used as a means of assessing fetal acid-base status when abnormal or indeterminate (formerly, </a:t>
            </a:r>
            <a:r>
              <a:rPr lang="en-US" sz="2800" dirty="0" err="1"/>
              <a:t>nonreassuring</a:t>
            </a:r>
            <a:r>
              <a:rPr lang="en-US" sz="2800" dirty="0"/>
              <a:t>) fetal heart patterns (</a:t>
            </a:r>
            <a:r>
              <a:rPr lang="en-US" sz="2800" dirty="0" err="1"/>
              <a:t>eg</a:t>
            </a:r>
            <a:r>
              <a:rPr lang="en-US" sz="2800" dirty="0"/>
              <a:t>, minimal variability) are present and is a safe alternative to cesarean delivery in this setting.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C</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Low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Fetal Heart Rate Monitoring</a:t>
            </a:r>
          </a:p>
        </p:txBody>
      </p:sp>
    </p:spTree>
    <p:extLst>
      <p:ext uri="{BB962C8B-B14F-4D97-AF65-F5344CB8AC3E}">
        <p14:creationId xmlns:p14="http://schemas.microsoft.com/office/powerpoint/2010/main" val="223345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#11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Induction of labor generally should be performed based on maternal and fetal medical indications and after informed consent is obtained and documented. Inductions at 41 0/7 weeks of gestation and beyond should be performed to reduce the risk of cesarean delivery and the risk of perinatal morbidity and mortality</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A</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Induction of Labor</a:t>
            </a:r>
          </a:p>
        </p:txBody>
      </p:sp>
    </p:spTree>
    <p:extLst>
      <p:ext uri="{BB962C8B-B14F-4D97-AF65-F5344CB8AC3E}">
        <p14:creationId xmlns:p14="http://schemas.microsoft.com/office/powerpoint/2010/main" val="348218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#12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Cervical ripening methods should be used when labor is induced in women with an unfavorable cervix.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Induction of Labor</a:t>
            </a:r>
          </a:p>
        </p:txBody>
      </p:sp>
    </p:spTree>
    <p:extLst>
      <p:ext uri="{BB962C8B-B14F-4D97-AF65-F5344CB8AC3E}">
        <p14:creationId xmlns:p14="http://schemas.microsoft.com/office/powerpoint/2010/main" val="335898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#13  </a:t>
            </a:r>
          </a:p>
        </p:txBody>
      </p:sp>
      <p:sp>
        <p:nvSpPr>
          <p:cNvPr id="19459" name="Content Placeholder 2"/>
          <p:cNvSpPr>
            <a:spLocks noGrp="1"/>
          </p:cNvSpPr>
          <p:nvPr>
            <p:ph idx="1"/>
          </p:nvPr>
        </p:nvSpPr>
        <p:spPr>
          <a:xfrm>
            <a:off x="457200" y="1544558"/>
            <a:ext cx="7772400" cy="4856242"/>
          </a:xfrm>
        </p:spPr>
        <p:txBody>
          <a:bodyPr>
            <a:normAutofit/>
          </a:bodyPr>
          <a:lstStyle/>
          <a:p>
            <a:r>
              <a:rPr lang="en-US" sz="2800" dirty="0"/>
              <a:t>If the maternal and fetal status allow, cesarean deliveries for failed induction of labor in the latent phase can be avoided by allowing longer durations of the latent phase (up to 24 hours or longer) and requiring that oxytocin be administered for at least 12-18 hours after membrane rupture before deeming the induction a failure.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Induction of Labor</a:t>
            </a:r>
          </a:p>
        </p:txBody>
      </p:sp>
    </p:spTree>
    <p:extLst>
      <p:ext uri="{BB962C8B-B14F-4D97-AF65-F5344CB8AC3E}">
        <p14:creationId xmlns:p14="http://schemas.microsoft.com/office/powerpoint/2010/main" val="129768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#14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Fetal presentation should be assessed and documented beginning at 36 0/7 weeks of gestation to allow for external cephalic version (ECV) to be offered.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C</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Low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Fetal </a:t>
            </a:r>
            <a:r>
              <a:rPr lang="en-US" sz="2000" dirty="0" err="1">
                <a:latin typeface="+mn-lt"/>
              </a:rPr>
              <a:t>Malpresentation</a:t>
            </a:r>
            <a:endParaRPr lang="en-US" sz="2000" dirty="0">
              <a:latin typeface="+mn-lt"/>
            </a:endParaRPr>
          </a:p>
        </p:txBody>
      </p:sp>
    </p:spTree>
    <p:extLst>
      <p:ext uri="{BB962C8B-B14F-4D97-AF65-F5344CB8AC3E}">
        <p14:creationId xmlns:p14="http://schemas.microsoft.com/office/powerpoint/2010/main" val="30037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ea typeface="ＭＳ Ｐゴシック" pitchFamily="34" charset="-128"/>
              </a:rPr>
              <a:t>Objective</a:t>
            </a:r>
          </a:p>
        </p:txBody>
      </p:sp>
      <p:sp>
        <p:nvSpPr>
          <p:cNvPr id="26627" name="Rectangle 3"/>
          <p:cNvSpPr>
            <a:spLocks noGrp="1" noChangeArrowheads="1"/>
          </p:cNvSpPr>
          <p:nvPr>
            <p:ph idx="1"/>
          </p:nvPr>
        </p:nvSpPr>
        <p:spPr/>
        <p:txBody>
          <a:bodyPr/>
          <a:lstStyle/>
          <a:p>
            <a:r>
              <a:rPr lang="en-US" sz="3200" dirty="0"/>
              <a:t>To create guidelines for obstetric practice which should safely lead to lower rates of primary cesarean delivery through updated guidance on labor management, fetal heart rate monitoring, and other inpatient and outpatient management decisions.</a:t>
            </a:r>
            <a:endParaRPr lang="en-US" sz="3200" dirty="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#16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Women should be counseled about the IOM maternal weight guidelines in an attempt to avoid excessive weight gain.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Weight Gain in Pregnancy</a:t>
            </a:r>
          </a:p>
        </p:txBody>
      </p:sp>
    </p:spTree>
    <p:extLst>
      <p:ext uri="{BB962C8B-B14F-4D97-AF65-F5344CB8AC3E}">
        <p14:creationId xmlns:p14="http://schemas.microsoft.com/office/powerpoint/2010/main" val="408126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#17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Perinatal outcomes for twin gestations in which the first twin is in cephalic presentation are not improved by cesarean delivery. Thus, women with either cephalic/cephalic-presenting twins or cephalic/</a:t>
            </a:r>
            <a:r>
              <a:rPr lang="en-US" sz="2800" dirty="0" err="1"/>
              <a:t>noncephalic</a:t>
            </a:r>
            <a:r>
              <a:rPr lang="en-US" sz="2800" dirty="0"/>
              <a:t> presenting twins should be counseled to attempt vaginal delivery.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Twin Gestations</a:t>
            </a:r>
          </a:p>
        </p:txBody>
      </p:sp>
    </p:spTree>
    <p:extLst>
      <p:ext uri="{BB962C8B-B14F-4D97-AF65-F5344CB8AC3E}">
        <p14:creationId xmlns:p14="http://schemas.microsoft.com/office/powerpoint/2010/main" val="218471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#16  </a:t>
            </a:r>
          </a:p>
        </p:txBody>
      </p:sp>
      <p:sp>
        <p:nvSpPr>
          <p:cNvPr id="19459" name="Content Placeholder 2"/>
          <p:cNvSpPr>
            <a:spLocks noGrp="1"/>
          </p:cNvSpPr>
          <p:nvPr>
            <p:ph idx="1"/>
          </p:nvPr>
        </p:nvSpPr>
        <p:spPr>
          <a:xfrm>
            <a:off x="457200" y="1524000"/>
            <a:ext cx="7952062" cy="4856242"/>
          </a:xfrm>
        </p:spPr>
        <p:txBody>
          <a:bodyPr>
            <a:normAutofit/>
          </a:bodyPr>
          <a:lstStyle/>
          <a:p>
            <a:r>
              <a:rPr lang="en-US" sz="2800" dirty="0"/>
              <a:t>Individuals, organizations, and governing bodies should work to ensure that research is conducted to provide a better knowledge base to guide decisions regarding cesarean delivery and to encourage policy changes that safely lower the rate of primary cesarean delivery.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C</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Low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Research &amp; Policy</a:t>
            </a:r>
          </a:p>
        </p:txBody>
      </p:sp>
    </p:spTree>
    <p:extLst>
      <p:ext uri="{BB962C8B-B14F-4D97-AF65-F5344CB8AC3E}">
        <p14:creationId xmlns:p14="http://schemas.microsoft.com/office/powerpoint/2010/main" val="146238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Zhang Labor Curves</a:t>
            </a:r>
          </a:p>
        </p:txBody>
      </p:sp>
      <p:pic>
        <p:nvPicPr>
          <p:cNvPr id="4" name="Picture 3"/>
          <p:cNvPicPr/>
          <p:nvPr/>
        </p:nvPicPr>
        <p:blipFill>
          <a:blip r:embed="rId2">
            <a:grayscl/>
          </a:blip>
          <a:srcRect/>
          <a:stretch>
            <a:fillRect/>
          </a:stretch>
        </p:blipFill>
        <p:spPr bwMode="auto">
          <a:xfrm>
            <a:off x="990600" y="2133600"/>
            <a:ext cx="6248399" cy="4724400"/>
          </a:xfrm>
          <a:prstGeom prst="rect">
            <a:avLst/>
          </a:prstGeom>
          <a:noFill/>
          <a:ln w="9525">
            <a:noFill/>
            <a:miter lim="800000"/>
            <a:headEnd/>
            <a:tailEnd/>
          </a:ln>
        </p:spPr>
      </p:pic>
      <p:sp>
        <p:nvSpPr>
          <p:cNvPr id="5" name="Content Placeholder 2"/>
          <p:cNvSpPr txBox="1">
            <a:spLocks/>
          </p:cNvSpPr>
          <p:nvPr/>
        </p:nvSpPr>
        <p:spPr>
          <a:xfrm>
            <a:off x="457200" y="762000"/>
            <a:ext cx="7952062" cy="4856242"/>
          </a:xfrm>
          <a:prstGeom prst="rect">
            <a:avLst/>
          </a:prstGeom>
        </p:spPr>
        <p:txBody>
          <a:bodyPr>
            <a:normAutofit/>
          </a:bodyPr>
          <a:lstStyle>
            <a:lvl1pPr marL="342900" indent="-342900" algn="l" defTabSz="457200" rtl="0" eaLnBrk="1" latinLnBrk="0" hangingPunct="1">
              <a:spcBef>
                <a:spcPct val="20000"/>
              </a:spcBef>
              <a:buClr>
                <a:srgbClr val="817BBC"/>
              </a:buClr>
              <a:buFont typeface="Wingdings" charset="2"/>
              <a:buChar char="§"/>
              <a:defRPr sz="2400" kern="1200">
                <a:solidFill>
                  <a:schemeClr val="tx1">
                    <a:lumMod val="65000"/>
                    <a:lumOff val="35000"/>
                  </a:schemeClr>
                </a:solidFill>
                <a:latin typeface="Century Gothic"/>
                <a:ea typeface="+mn-ea"/>
                <a:cs typeface="Century Gothic"/>
              </a:defRPr>
            </a:lvl1pPr>
            <a:lvl2pPr marL="742950" indent="-285750" algn="l" defTabSz="457200" rtl="0" eaLnBrk="1" latinLnBrk="0" hangingPunct="1">
              <a:spcBef>
                <a:spcPct val="20000"/>
              </a:spcBef>
              <a:buClr>
                <a:srgbClr val="4EAAA3"/>
              </a:buClr>
              <a:buFont typeface="Wingdings" charset="2"/>
              <a:buChar char="§"/>
              <a:defRPr sz="2400" kern="1200">
                <a:solidFill>
                  <a:schemeClr val="tx1">
                    <a:lumMod val="65000"/>
                    <a:lumOff val="35000"/>
                  </a:schemeClr>
                </a:solidFill>
                <a:latin typeface="Century Gothic"/>
                <a:ea typeface="+mn-ea"/>
                <a:cs typeface="Century Gothic"/>
              </a:defRPr>
            </a:lvl2pPr>
            <a:lvl3pPr marL="1143000" indent="-228600" algn="l" defTabSz="457200" rtl="0" eaLnBrk="1" latinLnBrk="0" hangingPunct="1">
              <a:spcBef>
                <a:spcPct val="20000"/>
              </a:spcBef>
              <a:buClr>
                <a:srgbClr val="74AA50"/>
              </a:buClr>
              <a:buFont typeface="Wingdings" charset="2"/>
              <a:buChar char="§"/>
              <a:defRPr sz="2000" kern="1200">
                <a:solidFill>
                  <a:schemeClr val="tx1">
                    <a:lumMod val="65000"/>
                    <a:lumOff val="35000"/>
                  </a:schemeClr>
                </a:solidFill>
                <a:latin typeface="Century Gothic"/>
                <a:ea typeface="+mn-ea"/>
                <a:cs typeface="Century Gothic"/>
              </a:defRPr>
            </a:lvl3pPr>
            <a:lvl4pPr marL="1600200" indent="-228600" algn="l" defTabSz="457200" rtl="0" eaLnBrk="1" latinLnBrk="0" hangingPunct="1">
              <a:spcBef>
                <a:spcPct val="20000"/>
              </a:spcBef>
              <a:buClr>
                <a:srgbClr val="7DA1C4"/>
              </a:buClr>
              <a:buFont typeface="Wingdings" charset="2"/>
              <a:buChar char="§"/>
              <a:defRPr sz="2000" kern="1200">
                <a:solidFill>
                  <a:schemeClr val="tx1">
                    <a:lumMod val="65000"/>
                    <a:lumOff val="35000"/>
                  </a:schemeClr>
                </a:solidFill>
                <a:latin typeface="Century Gothic"/>
                <a:ea typeface="+mn-ea"/>
                <a:cs typeface="Century Gothic"/>
              </a:defRPr>
            </a:lvl4pPr>
            <a:lvl5pPr marL="2057400" indent="-228600" algn="l" defTabSz="457200" rtl="0" eaLnBrk="1" latinLnBrk="0" hangingPunct="1">
              <a:spcBef>
                <a:spcPct val="20000"/>
              </a:spcBef>
              <a:buClr>
                <a:srgbClr val="F1EB9C"/>
              </a:buClr>
              <a:buFont typeface="Wingdings" charset="2"/>
              <a:buChar char="§"/>
              <a:defRPr sz="2000" kern="1200">
                <a:solidFill>
                  <a:schemeClr val="tx1">
                    <a:lumMod val="65000"/>
                    <a:lumOff val="3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Labor curves published by Zhang, et al. are appreciably different from the Friedman curve.</a:t>
            </a:r>
          </a:p>
        </p:txBody>
      </p:sp>
    </p:spTree>
    <p:extLst>
      <p:ext uri="{BB962C8B-B14F-4D97-AF65-F5344CB8AC3E}">
        <p14:creationId xmlns:p14="http://schemas.microsoft.com/office/powerpoint/2010/main" val="3211076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Zhang Labor curves</a:t>
            </a:r>
          </a:p>
        </p:txBody>
      </p:sp>
      <p:graphicFrame>
        <p:nvGraphicFramePr>
          <p:cNvPr id="2" name="Object 1"/>
          <p:cNvGraphicFramePr>
            <a:graphicFrameLocks noChangeAspect="1"/>
          </p:cNvGraphicFramePr>
          <p:nvPr>
            <p:extLst>
              <p:ext uri="{D42A27DB-BD31-4B8C-83A1-F6EECF244321}">
                <p14:modId xmlns:p14="http://schemas.microsoft.com/office/powerpoint/2010/main" val="2100193871"/>
              </p:ext>
            </p:extLst>
          </p:nvPr>
        </p:nvGraphicFramePr>
        <p:xfrm>
          <a:off x="457200" y="1828800"/>
          <a:ext cx="7633945" cy="4419600"/>
        </p:xfrm>
        <a:graphic>
          <a:graphicData uri="http://schemas.openxmlformats.org/presentationml/2006/ole">
            <mc:AlternateContent xmlns:mc="http://schemas.openxmlformats.org/markup-compatibility/2006">
              <mc:Choice xmlns:v="urn:schemas-microsoft-com:vml" Requires="v">
                <p:oleObj name="Document" r:id="rId2" imgW="6083300" imgH="3886200" progId="Word.Document.12">
                  <p:embed/>
                </p:oleObj>
              </mc:Choice>
              <mc:Fallback>
                <p:oleObj name="Document" r:id="rId2" imgW="6083300" imgH="3886200" progId="Word.Document.12">
                  <p:embed/>
                  <p:pic>
                    <p:nvPicPr>
                      <p:cNvPr id="0" name=""/>
                      <p:cNvPicPr/>
                      <p:nvPr/>
                    </p:nvPicPr>
                    <p:blipFill>
                      <a:blip r:embed="rId3"/>
                      <a:stretch>
                        <a:fillRect/>
                      </a:stretch>
                    </p:blipFill>
                    <p:spPr>
                      <a:xfrm>
                        <a:off x="457200" y="1828800"/>
                        <a:ext cx="7633945" cy="4419600"/>
                      </a:xfrm>
                      <a:prstGeom prst="rect">
                        <a:avLst/>
                      </a:prstGeom>
                    </p:spPr>
                  </p:pic>
                </p:oleObj>
              </mc:Fallback>
            </mc:AlternateContent>
          </a:graphicData>
        </a:graphic>
      </p:graphicFrame>
      <p:sp>
        <p:nvSpPr>
          <p:cNvPr id="3" name="Rectangle 2"/>
          <p:cNvSpPr/>
          <p:nvPr/>
        </p:nvSpPr>
        <p:spPr>
          <a:xfrm>
            <a:off x="152400" y="6258580"/>
            <a:ext cx="8534400" cy="523220"/>
          </a:xfrm>
          <a:prstGeom prst="rect">
            <a:avLst/>
          </a:prstGeom>
        </p:spPr>
        <p:txBody>
          <a:bodyPr wrap="square">
            <a:spAutoFit/>
          </a:bodyPr>
          <a:lstStyle/>
          <a:p>
            <a:r>
              <a:rPr lang="en-US" sz="1400" dirty="0"/>
              <a:t>Data from Zhang J, </a:t>
            </a:r>
            <a:r>
              <a:rPr lang="en-US" sz="1400" dirty="0" err="1"/>
              <a:t>Landy</a:t>
            </a:r>
            <a:r>
              <a:rPr lang="en-US" sz="1400" dirty="0"/>
              <a:t> HJ, Branch W, </a:t>
            </a:r>
            <a:r>
              <a:rPr lang="en-US" sz="1400" dirty="0" err="1"/>
              <a:t>Burkman</a:t>
            </a:r>
            <a:r>
              <a:rPr lang="en-US" sz="1400" dirty="0"/>
              <a:t> R, </a:t>
            </a:r>
            <a:r>
              <a:rPr lang="en-US" sz="1400" dirty="0" err="1"/>
              <a:t>Haberman</a:t>
            </a:r>
            <a:r>
              <a:rPr lang="en-US" sz="1400" dirty="0"/>
              <a:t> S, Gregory KD, et al. Contemporary patterns of spontaneous labor with normal neonatal outcomes. Obstet Gynecol 2010;116:1281–7.</a:t>
            </a:r>
          </a:p>
        </p:txBody>
      </p:sp>
      <p:sp>
        <p:nvSpPr>
          <p:cNvPr id="6" name="Content Placeholder 2"/>
          <p:cNvSpPr txBox="1">
            <a:spLocks/>
          </p:cNvSpPr>
          <p:nvPr/>
        </p:nvSpPr>
        <p:spPr>
          <a:xfrm>
            <a:off x="457200" y="762000"/>
            <a:ext cx="7952062" cy="4856242"/>
          </a:xfrm>
          <a:prstGeom prst="rect">
            <a:avLst/>
          </a:prstGeom>
        </p:spPr>
        <p:txBody>
          <a:bodyPr>
            <a:normAutofit/>
          </a:bodyPr>
          <a:lstStyle>
            <a:lvl1pPr marL="342900" indent="-342900" algn="l" defTabSz="457200" rtl="0" eaLnBrk="1" latinLnBrk="0" hangingPunct="1">
              <a:spcBef>
                <a:spcPct val="20000"/>
              </a:spcBef>
              <a:buClr>
                <a:srgbClr val="817BBC"/>
              </a:buClr>
              <a:buFont typeface="Wingdings" charset="2"/>
              <a:buChar char="§"/>
              <a:defRPr sz="2400" kern="1200">
                <a:solidFill>
                  <a:schemeClr val="tx1">
                    <a:lumMod val="65000"/>
                    <a:lumOff val="35000"/>
                  </a:schemeClr>
                </a:solidFill>
                <a:latin typeface="Century Gothic"/>
                <a:ea typeface="+mn-ea"/>
                <a:cs typeface="Century Gothic"/>
              </a:defRPr>
            </a:lvl1pPr>
            <a:lvl2pPr marL="742950" indent="-285750" algn="l" defTabSz="457200" rtl="0" eaLnBrk="1" latinLnBrk="0" hangingPunct="1">
              <a:spcBef>
                <a:spcPct val="20000"/>
              </a:spcBef>
              <a:buClr>
                <a:srgbClr val="4EAAA3"/>
              </a:buClr>
              <a:buFont typeface="Wingdings" charset="2"/>
              <a:buChar char="§"/>
              <a:defRPr sz="2400" kern="1200">
                <a:solidFill>
                  <a:schemeClr val="tx1">
                    <a:lumMod val="65000"/>
                    <a:lumOff val="35000"/>
                  </a:schemeClr>
                </a:solidFill>
                <a:latin typeface="Century Gothic"/>
                <a:ea typeface="+mn-ea"/>
                <a:cs typeface="Century Gothic"/>
              </a:defRPr>
            </a:lvl2pPr>
            <a:lvl3pPr marL="1143000" indent="-228600" algn="l" defTabSz="457200" rtl="0" eaLnBrk="1" latinLnBrk="0" hangingPunct="1">
              <a:spcBef>
                <a:spcPct val="20000"/>
              </a:spcBef>
              <a:buClr>
                <a:srgbClr val="74AA50"/>
              </a:buClr>
              <a:buFont typeface="Wingdings" charset="2"/>
              <a:buChar char="§"/>
              <a:defRPr sz="2000" kern="1200">
                <a:solidFill>
                  <a:schemeClr val="tx1">
                    <a:lumMod val="65000"/>
                    <a:lumOff val="35000"/>
                  </a:schemeClr>
                </a:solidFill>
                <a:latin typeface="Century Gothic"/>
                <a:ea typeface="+mn-ea"/>
                <a:cs typeface="Century Gothic"/>
              </a:defRPr>
            </a:lvl3pPr>
            <a:lvl4pPr marL="1600200" indent="-228600" algn="l" defTabSz="457200" rtl="0" eaLnBrk="1" latinLnBrk="0" hangingPunct="1">
              <a:spcBef>
                <a:spcPct val="20000"/>
              </a:spcBef>
              <a:buClr>
                <a:srgbClr val="7DA1C4"/>
              </a:buClr>
              <a:buFont typeface="Wingdings" charset="2"/>
              <a:buChar char="§"/>
              <a:defRPr sz="2000" kern="1200">
                <a:solidFill>
                  <a:schemeClr val="tx1">
                    <a:lumMod val="65000"/>
                    <a:lumOff val="35000"/>
                  </a:schemeClr>
                </a:solidFill>
                <a:latin typeface="Century Gothic"/>
                <a:ea typeface="+mn-ea"/>
                <a:cs typeface="Century Gothic"/>
              </a:defRPr>
            </a:lvl4pPr>
            <a:lvl5pPr marL="2057400" indent="-228600" algn="l" defTabSz="457200" rtl="0" eaLnBrk="1" latinLnBrk="0" hangingPunct="1">
              <a:spcBef>
                <a:spcPct val="20000"/>
              </a:spcBef>
              <a:buClr>
                <a:srgbClr val="F1EB9C"/>
              </a:buClr>
              <a:buFont typeface="Wingdings" charset="2"/>
              <a:buChar char="§"/>
              <a:defRPr sz="2000" kern="1200">
                <a:solidFill>
                  <a:schemeClr val="tx1">
                    <a:lumMod val="65000"/>
                    <a:lumOff val="3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95%ile times are consistently longer than Friedman thresholds up to 7 cms.</a:t>
            </a:r>
          </a:p>
        </p:txBody>
      </p:sp>
    </p:spTree>
    <p:extLst>
      <p:ext uri="{BB962C8B-B14F-4D97-AF65-F5344CB8AC3E}">
        <p14:creationId xmlns:p14="http://schemas.microsoft.com/office/powerpoint/2010/main" val="304507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dirty="0">
                <a:latin typeface="Century Gothic" charset="0"/>
              </a:rPr>
              <a:t>Strength of Recommendations </a:t>
            </a:r>
          </a:p>
        </p:txBody>
      </p:sp>
      <p:sp>
        <p:nvSpPr>
          <p:cNvPr id="48130" name="Content Placeholder 1"/>
          <p:cNvSpPr>
            <a:spLocks noGrp="1"/>
          </p:cNvSpPr>
          <p:nvPr>
            <p:ph idx="1"/>
          </p:nvPr>
        </p:nvSpPr>
        <p:spPr>
          <a:xfrm>
            <a:off x="457200" y="1269922"/>
            <a:ext cx="7952062" cy="5283278"/>
          </a:xfrm>
        </p:spPr>
        <p:txBody>
          <a:bodyPr>
            <a:normAutofit lnSpcReduction="10000"/>
          </a:bodyPr>
          <a:lstStyle/>
          <a:p>
            <a:pPr marL="0" indent="0">
              <a:buFont typeface="Wingdings" charset="0"/>
              <a:buNone/>
            </a:pPr>
            <a:r>
              <a:rPr lang="en-US" sz="2800" dirty="0">
                <a:latin typeface="Century Gothic" charset="0"/>
              </a:rPr>
              <a:t>Recommendations were ranked by strength in following categories:</a:t>
            </a:r>
          </a:p>
          <a:p>
            <a:pPr marL="0" indent="0">
              <a:buFont typeface="Wingdings" charset="0"/>
              <a:buNone/>
            </a:pPr>
            <a:endParaRPr lang="en-US" b="1" dirty="0">
              <a:latin typeface="Century Gothic" charset="0"/>
            </a:endParaRPr>
          </a:p>
          <a:p>
            <a:pPr marL="0" indent="0">
              <a:buFont typeface="Wingdings" charset="0"/>
              <a:buNone/>
            </a:pPr>
            <a:r>
              <a:rPr lang="en-US" b="1" dirty="0">
                <a:latin typeface="Century Gothic" charset="0"/>
              </a:rPr>
              <a:t>Level 1</a:t>
            </a:r>
          </a:p>
          <a:p>
            <a:pPr lvl="1"/>
            <a:r>
              <a:rPr lang="en-US" sz="2100" dirty="0">
                <a:latin typeface="Century Gothic" charset="0"/>
              </a:rPr>
              <a:t>Strong recommendation</a:t>
            </a:r>
          </a:p>
          <a:p>
            <a:pPr marL="0" indent="0">
              <a:buFont typeface="Wingdings" charset="0"/>
              <a:buNone/>
            </a:pPr>
            <a:r>
              <a:rPr lang="en-US" b="1" dirty="0">
                <a:latin typeface="Century Gothic" charset="0"/>
              </a:rPr>
              <a:t>Level 2</a:t>
            </a:r>
          </a:p>
          <a:p>
            <a:pPr lvl="1"/>
            <a:r>
              <a:rPr lang="en-US" sz="2100" dirty="0">
                <a:latin typeface="Century Gothic" charset="0"/>
              </a:rPr>
              <a:t>Weak recommendation</a:t>
            </a:r>
          </a:p>
          <a:p>
            <a:pPr marL="0" indent="0">
              <a:buFont typeface="Wingdings" charset="0"/>
              <a:buNone/>
            </a:pPr>
            <a:r>
              <a:rPr lang="en-US" b="1" dirty="0">
                <a:latin typeface="Century Gothic" charset="0"/>
              </a:rPr>
              <a:t>Best practice</a:t>
            </a:r>
          </a:p>
          <a:p>
            <a:pPr lvl="1"/>
            <a:r>
              <a:rPr lang="en-US" sz="2000" dirty="0"/>
              <a:t>Recommendation in which either: (</a:t>
            </a:r>
            <a:r>
              <a:rPr lang="en-US" sz="2000" dirty="0" err="1"/>
              <a:t>i</a:t>
            </a:r>
            <a:r>
              <a:rPr lang="en-US" sz="2000" dirty="0"/>
              <a:t>) there is enormous amount of indirect evidence that clearly justifies strong recommendation – direct evidence would be challenging, and inefficient use of time and resources, to bring together and carefully summarize; or (ii) recommendation to contrary would be unethical. </a:t>
            </a:r>
            <a:endParaRPr lang="en-US" sz="2100" dirty="0">
              <a:latin typeface="Century Gothic" charset="0"/>
            </a:endParaRPr>
          </a:p>
        </p:txBody>
      </p:sp>
    </p:spTree>
    <p:extLst>
      <p:ext uri="{BB962C8B-B14F-4D97-AF65-F5344CB8AC3E}">
        <p14:creationId xmlns:p14="http://schemas.microsoft.com/office/powerpoint/2010/main" val="154422881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dirty="0">
                <a:latin typeface="Century Gothic" charset="0"/>
              </a:rPr>
              <a:t>Quality of Evidence</a:t>
            </a:r>
          </a:p>
        </p:txBody>
      </p:sp>
      <p:sp>
        <p:nvSpPr>
          <p:cNvPr id="48130" name="Content Placeholder 1"/>
          <p:cNvSpPr>
            <a:spLocks noGrp="1"/>
          </p:cNvSpPr>
          <p:nvPr>
            <p:ph idx="1"/>
          </p:nvPr>
        </p:nvSpPr>
        <p:spPr/>
        <p:txBody>
          <a:bodyPr/>
          <a:lstStyle/>
          <a:p>
            <a:pPr marL="0" indent="0">
              <a:buFont typeface="Wingdings" charset="0"/>
              <a:buNone/>
            </a:pPr>
            <a:r>
              <a:rPr lang="en-US" sz="2800" dirty="0">
                <a:latin typeface="Century Gothic" charset="0"/>
              </a:rPr>
              <a:t>The quality of scientific evidence were graded in the following categories:</a:t>
            </a:r>
          </a:p>
          <a:p>
            <a:pPr marL="0" indent="0">
              <a:buFont typeface="Wingdings" charset="0"/>
              <a:buNone/>
            </a:pPr>
            <a:endParaRPr lang="en-US" b="1" dirty="0">
              <a:latin typeface="Century Gothic" charset="0"/>
            </a:endParaRPr>
          </a:p>
          <a:p>
            <a:pPr marL="0" indent="0">
              <a:buFont typeface="Wingdings" charset="0"/>
              <a:buNone/>
            </a:pPr>
            <a:r>
              <a:rPr lang="en-US" b="1" dirty="0">
                <a:latin typeface="Century Gothic" charset="0"/>
              </a:rPr>
              <a:t>Level A</a:t>
            </a:r>
          </a:p>
          <a:p>
            <a:pPr lvl="1"/>
            <a:r>
              <a:rPr lang="en-US" sz="2100" dirty="0">
                <a:latin typeface="Century Gothic" charset="0"/>
              </a:rPr>
              <a:t>The recommendation is based on good and consistent scientific evidence.</a:t>
            </a:r>
          </a:p>
          <a:p>
            <a:pPr marL="0" indent="0">
              <a:buFont typeface="Wingdings" charset="0"/>
              <a:buNone/>
            </a:pPr>
            <a:r>
              <a:rPr lang="en-US" b="1" dirty="0">
                <a:latin typeface="Century Gothic" charset="0"/>
              </a:rPr>
              <a:t>Level B</a:t>
            </a:r>
          </a:p>
          <a:p>
            <a:pPr lvl="1"/>
            <a:r>
              <a:rPr lang="en-US" sz="2100" dirty="0">
                <a:latin typeface="Century Gothic" charset="0"/>
              </a:rPr>
              <a:t>The recommendation is based on limited or inconsistent scientific evidence.</a:t>
            </a:r>
          </a:p>
          <a:p>
            <a:pPr marL="0" indent="0">
              <a:buFont typeface="Wingdings" charset="0"/>
              <a:buNone/>
            </a:pPr>
            <a:r>
              <a:rPr lang="en-US" b="1" dirty="0">
                <a:latin typeface="Century Gothic" charset="0"/>
              </a:rPr>
              <a:t>Level C</a:t>
            </a:r>
          </a:p>
          <a:p>
            <a:pPr lvl="1"/>
            <a:r>
              <a:rPr lang="en-US" sz="2100" dirty="0">
                <a:latin typeface="Century Gothic" charset="0"/>
              </a:rPr>
              <a:t>The recommendation is based on expert opinion or consensus.</a:t>
            </a:r>
          </a:p>
        </p:txBody>
      </p:sp>
    </p:spTree>
    <p:extLst>
      <p:ext uri="{BB962C8B-B14F-4D97-AF65-F5344CB8AC3E}">
        <p14:creationId xmlns:p14="http://schemas.microsoft.com/office/powerpoint/2010/main" val="397284316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dirty="0">
                <a:latin typeface="Century Gothic" charset="0"/>
              </a:rPr>
              <a:t>Strength of Recommendations </a:t>
            </a:r>
          </a:p>
        </p:txBody>
      </p:sp>
      <p:graphicFrame>
        <p:nvGraphicFramePr>
          <p:cNvPr id="2" name="Object 1"/>
          <p:cNvGraphicFramePr>
            <a:graphicFrameLocks noChangeAspect="1"/>
          </p:cNvGraphicFramePr>
          <p:nvPr>
            <p:extLst>
              <p:ext uri="{D42A27DB-BD31-4B8C-83A1-F6EECF244321}">
                <p14:modId xmlns:p14="http://schemas.microsoft.com/office/powerpoint/2010/main" val="2935806925"/>
              </p:ext>
            </p:extLst>
          </p:nvPr>
        </p:nvGraphicFramePr>
        <p:xfrm>
          <a:off x="381001" y="914400"/>
          <a:ext cx="7467600" cy="5430983"/>
        </p:xfrm>
        <a:graphic>
          <a:graphicData uri="http://schemas.openxmlformats.org/presentationml/2006/ole">
            <mc:AlternateContent xmlns:mc="http://schemas.openxmlformats.org/markup-compatibility/2006">
              <mc:Choice xmlns:v="urn:schemas-microsoft-com:vml" Requires="v">
                <p:oleObj name="Document" r:id="rId3" imgW="6146800" imgH="7861300" progId="Word.Document.12">
                  <p:embed/>
                </p:oleObj>
              </mc:Choice>
              <mc:Fallback>
                <p:oleObj name="Document" r:id="rId3" imgW="6146800" imgH="7861300" progId="Word.Document.12">
                  <p:embed/>
                  <p:pic>
                    <p:nvPicPr>
                      <p:cNvPr id="0" name=""/>
                      <p:cNvPicPr/>
                      <p:nvPr/>
                    </p:nvPicPr>
                    <p:blipFill>
                      <a:blip r:embed="rId4"/>
                      <a:stretch>
                        <a:fillRect/>
                      </a:stretch>
                    </p:blipFill>
                    <p:spPr>
                      <a:xfrm>
                        <a:off x="381001" y="914400"/>
                        <a:ext cx="7467600" cy="5430983"/>
                      </a:xfrm>
                      <a:prstGeom prst="rect">
                        <a:avLst/>
                      </a:prstGeom>
                    </p:spPr>
                  </p:pic>
                </p:oleObj>
              </mc:Fallback>
            </mc:AlternateContent>
          </a:graphicData>
        </a:graphic>
      </p:graphicFrame>
    </p:spTree>
    <p:extLst>
      <p:ext uri="{BB962C8B-B14F-4D97-AF65-F5344CB8AC3E}">
        <p14:creationId xmlns:p14="http://schemas.microsoft.com/office/powerpoint/2010/main" val="59794526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idx="1"/>
          </p:nvPr>
        </p:nvSpPr>
        <p:spPr/>
        <p:txBody>
          <a:bodyPr>
            <a:normAutofit lnSpcReduction="10000"/>
          </a:bodyPr>
          <a:lstStyle/>
          <a:p>
            <a:r>
              <a:rPr lang="en-US" sz="2800" dirty="0">
                <a:latin typeface="Century Gothic" charset="0"/>
              </a:rPr>
              <a:t>The practice of medicine continues to evolve, and individual circumstances will vary. This opinion reflects information available at the time of its submission for publication and is neither designed nor intended to establish an exclusive standard of perinatal care. This presentation is not expected to reflect the opinions of all members of the Society for Maternal-Fetal Medicine.</a:t>
            </a:r>
          </a:p>
          <a:p>
            <a:r>
              <a:rPr lang="en-US" sz="2800" dirty="0"/>
              <a:t>These slides are for personal, non-commercial and educational use only</a:t>
            </a:r>
          </a:p>
          <a:p>
            <a:pPr marL="0" indent="0">
              <a:buNone/>
            </a:pPr>
            <a:endParaRPr lang="en-US" sz="2800" dirty="0">
              <a:latin typeface="Century Gothic" charset="0"/>
            </a:endParaRPr>
          </a:p>
        </p:txBody>
      </p:sp>
      <p:sp>
        <p:nvSpPr>
          <p:cNvPr id="119810" name="Rectangle 2"/>
          <p:cNvSpPr>
            <a:spLocks noGrp="1" noChangeArrowheads="1"/>
          </p:cNvSpPr>
          <p:nvPr>
            <p:ph type="title"/>
          </p:nvPr>
        </p:nvSpPr>
        <p:spPr/>
        <p:txBody>
          <a:bodyPr/>
          <a:lstStyle/>
          <a:p>
            <a:r>
              <a:rPr lang="en-US">
                <a:latin typeface="Century Gothic" charset="0"/>
              </a:rPr>
              <a:t>Disclaimer</a:t>
            </a:r>
          </a:p>
        </p:txBody>
      </p:sp>
    </p:spTree>
    <p:extLst>
      <p:ext uri="{BB962C8B-B14F-4D97-AF65-F5344CB8AC3E}">
        <p14:creationId xmlns:p14="http://schemas.microsoft.com/office/powerpoint/2010/main" val="171710544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ea typeface="ＭＳ Ｐゴシック" pitchFamily="34" charset="-128"/>
              </a:rPr>
              <a:t>Disclosures</a:t>
            </a:r>
          </a:p>
        </p:txBody>
      </p:sp>
      <p:sp>
        <p:nvSpPr>
          <p:cNvPr id="30723" name="Rectangle 3"/>
          <p:cNvSpPr>
            <a:spLocks noGrp="1" noChangeArrowheads="1"/>
          </p:cNvSpPr>
          <p:nvPr>
            <p:ph idx="1"/>
          </p:nvPr>
        </p:nvSpPr>
        <p:spPr/>
        <p:txBody>
          <a:bodyPr>
            <a:normAutofit/>
          </a:bodyPr>
          <a:lstStyle/>
          <a:p>
            <a:r>
              <a:rPr lang="en-US" sz="2000" dirty="0"/>
              <a:t>This opinion was developed by a Obstetric Care Consensus Committee consisting of Aaron B. Caughey, MD, PhD; Alison G. Cahill, MD, MSCE; Jeanne-Marie Guise, MD, MPH; and Dwight J. Rouse, MD and reviewed by members of the ACOG Committee on Obstetric Practice, ACOG Obstetric Practice Bulletins Committee, and the Publications Committee of the Society for Maternal Fetal Medicine  who have all submitted a conflict of interest disclosure delineating personal, professional, and/or business interests that might be perceived as a real or potential conflict of interest in relation to this publication.</a:t>
            </a:r>
            <a:endParaRPr lang="en-US" sz="2000" dirty="0">
              <a:ea typeface="ＭＳ Ｐゴシック" pitchFamily="34" charset="-128"/>
            </a:endParaRPr>
          </a:p>
        </p:txBody>
      </p:sp>
    </p:spTree>
    <p:extLst>
      <p:ext uri="{BB962C8B-B14F-4D97-AF65-F5344CB8AC3E}">
        <p14:creationId xmlns:p14="http://schemas.microsoft.com/office/powerpoint/2010/main" val="34196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Background  </a:t>
            </a:r>
          </a:p>
        </p:txBody>
      </p:sp>
      <p:sp>
        <p:nvSpPr>
          <p:cNvPr id="19459" name="Content Placeholder 2"/>
          <p:cNvSpPr>
            <a:spLocks noGrp="1"/>
          </p:cNvSpPr>
          <p:nvPr>
            <p:ph idx="1"/>
          </p:nvPr>
        </p:nvSpPr>
        <p:spPr>
          <a:xfrm>
            <a:off x="457200" y="838200"/>
            <a:ext cx="7952062" cy="4856242"/>
          </a:xfrm>
        </p:spPr>
        <p:txBody>
          <a:bodyPr/>
          <a:lstStyle/>
          <a:p>
            <a:r>
              <a:rPr lang="en-US" sz="2000" dirty="0"/>
              <a:t>Cesarean rates have increased appreciably without evidence of improved outcomes.</a:t>
            </a:r>
          </a:p>
        </p:txBody>
      </p:sp>
      <p:pic>
        <p:nvPicPr>
          <p:cNvPr id="7" name="Picture 6"/>
          <p:cNvPicPr/>
          <p:nvPr/>
        </p:nvPicPr>
        <p:blipFill>
          <a:blip r:embed="rId3" cstate="print"/>
          <a:srcRect/>
          <a:stretch>
            <a:fillRect/>
          </a:stretch>
        </p:blipFill>
        <p:spPr bwMode="auto">
          <a:xfrm>
            <a:off x="304800" y="1600200"/>
            <a:ext cx="7772400" cy="4724400"/>
          </a:xfrm>
          <a:prstGeom prst="rect">
            <a:avLst/>
          </a:prstGeom>
          <a:noFill/>
          <a:ln w="9525">
            <a:noFill/>
            <a:miter lim="800000"/>
            <a:headEnd/>
            <a:tailEnd/>
          </a:ln>
        </p:spPr>
      </p:pic>
      <p:sp>
        <p:nvSpPr>
          <p:cNvPr id="2" name="Rectangle 1"/>
          <p:cNvSpPr/>
          <p:nvPr/>
        </p:nvSpPr>
        <p:spPr>
          <a:xfrm>
            <a:off x="1371600" y="6119336"/>
            <a:ext cx="7467600" cy="738664"/>
          </a:xfrm>
          <a:prstGeom prst="rect">
            <a:avLst/>
          </a:prstGeom>
        </p:spPr>
        <p:txBody>
          <a:bodyPr wrap="square">
            <a:spAutoFit/>
          </a:bodyPr>
          <a:lstStyle/>
          <a:p>
            <a:endParaRPr lang="en-US" sz="1400" dirty="0">
              <a:latin typeface="Arial" pitchFamily="34" charset="0"/>
              <a:cs typeface="Arial" pitchFamily="34" charset="0"/>
            </a:endParaRPr>
          </a:p>
          <a:p>
            <a:r>
              <a:rPr lang="en-US" sz="1400" dirty="0">
                <a:latin typeface="Arial" pitchFamily="34" charset="0"/>
                <a:cs typeface="Arial" pitchFamily="34" charset="0"/>
              </a:rPr>
              <a:t>Hamilton BE, Martin JA, Ventura SJ. Births: Preliminary data for 2010. National vital statistics reports; </a:t>
            </a:r>
            <a:r>
              <a:rPr lang="en-US" sz="1400" dirty="0" err="1">
                <a:latin typeface="Arial" pitchFamily="34" charset="0"/>
                <a:cs typeface="Arial" pitchFamily="34" charset="0"/>
              </a:rPr>
              <a:t>vol</a:t>
            </a:r>
            <a:r>
              <a:rPr lang="en-US" sz="1400" dirty="0">
                <a:latin typeface="Arial" pitchFamily="34" charset="0"/>
                <a:cs typeface="Arial" pitchFamily="34" charset="0"/>
              </a:rPr>
              <a:t> 60 no 2. National Center for Health Statistics. 2011 </a:t>
            </a:r>
          </a:p>
        </p:txBody>
      </p:sp>
    </p:spTree>
    <p:extLst>
      <p:ext uri="{BB962C8B-B14F-4D97-AF65-F5344CB8AC3E}">
        <p14:creationId xmlns:p14="http://schemas.microsoft.com/office/powerpoint/2010/main" val="383757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Background  </a:t>
            </a:r>
          </a:p>
        </p:txBody>
      </p:sp>
      <p:sp>
        <p:nvSpPr>
          <p:cNvPr id="19459" name="Content Placeholder 2"/>
          <p:cNvSpPr>
            <a:spLocks noGrp="1"/>
          </p:cNvSpPr>
          <p:nvPr>
            <p:ph idx="1"/>
          </p:nvPr>
        </p:nvSpPr>
        <p:spPr>
          <a:xfrm>
            <a:off x="457200" y="838200"/>
            <a:ext cx="7952062" cy="4856242"/>
          </a:xfrm>
        </p:spPr>
        <p:txBody>
          <a:bodyPr/>
          <a:lstStyle/>
          <a:p>
            <a:r>
              <a:rPr lang="en-US" sz="3200" dirty="0"/>
              <a:t>There is great variation in cesarean rates around the country.</a:t>
            </a:r>
          </a:p>
        </p:txBody>
      </p:sp>
      <p:pic>
        <p:nvPicPr>
          <p:cNvPr id="6" name="Picture 5" descr="cid:image001.png@01CEA82E.6E546630"/>
          <p:cNvPicPr/>
          <p:nvPr/>
        </p:nvPicPr>
        <p:blipFill>
          <a:blip r:embed="rId3" r:link="rId4"/>
          <a:srcRect/>
          <a:stretch>
            <a:fillRect/>
          </a:stretch>
        </p:blipFill>
        <p:spPr bwMode="auto">
          <a:xfrm>
            <a:off x="609600" y="1828800"/>
            <a:ext cx="7543800" cy="4953000"/>
          </a:xfrm>
          <a:prstGeom prst="rect">
            <a:avLst/>
          </a:prstGeom>
          <a:noFill/>
          <a:ln w="9525">
            <a:noFill/>
            <a:miter lim="800000"/>
            <a:headEnd/>
            <a:tailEnd/>
          </a:ln>
        </p:spPr>
      </p:pic>
    </p:spTree>
    <p:extLst>
      <p:ext uri="{BB962C8B-B14F-4D97-AF65-F5344CB8AC3E}">
        <p14:creationId xmlns:p14="http://schemas.microsoft.com/office/powerpoint/2010/main" val="155354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Background  </a:t>
            </a:r>
          </a:p>
        </p:txBody>
      </p:sp>
      <p:sp>
        <p:nvSpPr>
          <p:cNvPr id="19459" name="Content Placeholder 2"/>
          <p:cNvSpPr>
            <a:spLocks noGrp="1"/>
          </p:cNvSpPr>
          <p:nvPr>
            <p:ph idx="1"/>
          </p:nvPr>
        </p:nvSpPr>
        <p:spPr>
          <a:xfrm>
            <a:off x="152400" y="1143000"/>
            <a:ext cx="8305800" cy="4856242"/>
          </a:xfrm>
        </p:spPr>
        <p:txBody>
          <a:bodyPr>
            <a:normAutofit/>
          </a:bodyPr>
          <a:lstStyle/>
          <a:p>
            <a:r>
              <a:rPr lang="en-US" sz="2200" dirty="0"/>
              <a:t>While there are many cesarean indications, the majority are either arrest of labor or </a:t>
            </a:r>
            <a:r>
              <a:rPr lang="en-US" sz="2200" dirty="0" err="1"/>
              <a:t>nonreassuring</a:t>
            </a:r>
            <a:r>
              <a:rPr lang="en-US" sz="2200" dirty="0"/>
              <a:t> fetal heart rate.</a:t>
            </a:r>
          </a:p>
        </p:txBody>
      </p:sp>
      <p:graphicFrame>
        <p:nvGraphicFramePr>
          <p:cNvPr id="5" name="Chart 4"/>
          <p:cNvGraphicFramePr>
            <a:graphicFrameLocks/>
          </p:cNvGraphicFramePr>
          <p:nvPr>
            <p:extLst>
              <p:ext uri="{D42A27DB-BD31-4B8C-83A1-F6EECF244321}">
                <p14:modId xmlns:p14="http://schemas.microsoft.com/office/powerpoint/2010/main" val="3835284730"/>
              </p:ext>
            </p:extLst>
          </p:nvPr>
        </p:nvGraphicFramePr>
        <p:xfrm>
          <a:off x="914400" y="2057400"/>
          <a:ext cx="60198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09600" y="6106180"/>
            <a:ext cx="7543800" cy="523220"/>
          </a:xfrm>
          <a:prstGeom prst="rect">
            <a:avLst/>
          </a:prstGeom>
        </p:spPr>
        <p:txBody>
          <a:bodyPr wrap="square">
            <a:spAutoFit/>
          </a:bodyPr>
          <a:lstStyle/>
          <a:p>
            <a:r>
              <a:rPr lang="en-US" sz="1400" dirty="0"/>
              <a:t>Data from Barber EL, </a:t>
            </a:r>
            <a:r>
              <a:rPr lang="en-US" sz="1400" dirty="0" err="1"/>
              <a:t>Lundsberg</a:t>
            </a:r>
            <a:r>
              <a:rPr lang="en-US" sz="1400" dirty="0"/>
              <a:t> LS, Belanger K, </a:t>
            </a:r>
            <a:r>
              <a:rPr lang="en-US" sz="1400" dirty="0" err="1"/>
              <a:t>Pettker</a:t>
            </a:r>
            <a:r>
              <a:rPr lang="en-US" sz="1400" dirty="0"/>
              <a:t> CM, </a:t>
            </a:r>
            <a:r>
              <a:rPr lang="en-US" sz="1400" dirty="0" err="1"/>
              <a:t>Funai</a:t>
            </a:r>
            <a:r>
              <a:rPr lang="en-US" sz="1400" dirty="0"/>
              <a:t> EF, </a:t>
            </a:r>
            <a:r>
              <a:rPr lang="en-US" sz="1400" dirty="0" err="1"/>
              <a:t>Illuzzi</a:t>
            </a:r>
            <a:r>
              <a:rPr lang="en-US" sz="1400" dirty="0"/>
              <a:t> JL. Indications contributing to the increasing cesarean delivery rate. Obstet Gynecol 2011;118:29-38. </a:t>
            </a:r>
          </a:p>
        </p:txBody>
      </p:sp>
    </p:spTree>
    <p:extLst>
      <p:ext uri="{BB962C8B-B14F-4D97-AF65-F5344CB8AC3E}">
        <p14:creationId xmlns:p14="http://schemas.microsoft.com/office/powerpoint/2010/main" val="145689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#1  </a:t>
            </a:r>
          </a:p>
        </p:txBody>
      </p:sp>
      <p:sp>
        <p:nvSpPr>
          <p:cNvPr id="19459" name="Content Placeholder 2"/>
          <p:cNvSpPr>
            <a:spLocks noGrp="1"/>
          </p:cNvSpPr>
          <p:nvPr>
            <p:ph idx="1"/>
          </p:nvPr>
        </p:nvSpPr>
        <p:spPr>
          <a:xfrm>
            <a:off x="457200" y="1544558"/>
            <a:ext cx="7952062" cy="4856242"/>
          </a:xfrm>
        </p:spPr>
        <p:txBody>
          <a:bodyPr/>
          <a:lstStyle/>
          <a:p>
            <a:r>
              <a:rPr lang="en-US" sz="3200" dirty="0"/>
              <a:t>A prolonged latent phase (greater than 20 hours in nulliparous women and greater than 14 hours in multiparous women) should NOT be an indication for cesarean delivery.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First Stage of Labor</a:t>
            </a:r>
          </a:p>
        </p:txBody>
      </p:sp>
    </p:spTree>
    <p:extLst>
      <p:ext uri="{BB962C8B-B14F-4D97-AF65-F5344CB8AC3E}">
        <p14:creationId xmlns:p14="http://schemas.microsoft.com/office/powerpoint/2010/main" val="116687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#2  </a:t>
            </a:r>
          </a:p>
        </p:txBody>
      </p:sp>
      <p:sp>
        <p:nvSpPr>
          <p:cNvPr id="19459" name="Content Placeholder 2"/>
          <p:cNvSpPr>
            <a:spLocks noGrp="1"/>
          </p:cNvSpPr>
          <p:nvPr>
            <p:ph idx="1"/>
          </p:nvPr>
        </p:nvSpPr>
        <p:spPr>
          <a:xfrm>
            <a:off x="457200" y="1696958"/>
            <a:ext cx="7952062" cy="4856242"/>
          </a:xfrm>
        </p:spPr>
        <p:txBody>
          <a:bodyPr/>
          <a:lstStyle/>
          <a:p>
            <a:r>
              <a:rPr lang="en-US" sz="3200" dirty="0"/>
              <a:t>Slow but progressive labor in the first stage of labor rarely should be an indication for cesarean delivery.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First Stage of Labor</a:t>
            </a:r>
          </a:p>
        </p:txBody>
      </p:sp>
    </p:spTree>
    <p:extLst>
      <p:ext uri="{BB962C8B-B14F-4D97-AF65-F5344CB8AC3E}">
        <p14:creationId xmlns:p14="http://schemas.microsoft.com/office/powerpoint/2010/main" val="137289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#3  </a:t>
            </a:r>
          </a:p>
        </p:txBody>
      </p:sp>
      <p:sp>
        <p:nvSpPr>
          <p:cNvPr id="19459" name="Content Placeholder 2"/>
          <p:cNvSpPr>
            <a:spLocks noGrp="1"/>
          </p:cNvSpPr>
          <p:nvPr>
            <p:ph idx="1"/>
          </p:nvPr>
        </p:nvSpPr>
        <p:spPr>
          <a:xfrm>
            <a:off x="457200" y="1447800"/>
            <a:ext cx="7952062" cy="4856242"/>
          </a:xfrm>
        </p:spPr>
        <p:txBody>
          <a:bodyPr>
            <a:normAutofit/>
          </a:bodyPr>
          <a:lstStyle/>
          <a:p>
            <a:r>
              <a:rPr lang="en-US" sz="2800" dirty="0"/>
              <a:t>As long as fetal and maternal status are reassuring, cervical dilation of 6 cm should be considered the threshold for the active phase in most laboring women. Thus, before 6 cm of dilation is achieved, standards of active phase progress should not be applied.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First Stage of Labor</a:t>
            </a:r>
          </a:p>
        </p:txBody>
      </p:sp>
    </p:spTree>
    <p:extLst>
      <p:ext uri="{BB962C8B-B14F-4D97-AF65-F5344CB8AC3E}">
        <p14:creationId xmlns:p14="http://schemas.microsoft.com/office/powerpoint/2010/main" val="125168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ea typeface="ＭＳ Ｐゴシック" pitchFamily="34" charset="-128"/>
              </a:rPr>
              <a:t>Recommendation #4  </a:t>
            </a:r>
          </a:p>
        </p:txBody>
      </p:sp>
      <p:sp>
        <p:nvSpPr>
          <p:cNvPr id="19459" name="Content Placeholder 2"/>
          <p:cNvSpPr>
            <a:spLocks noGrp="1"/>
          </p:cNvSpPr>
          <p:nvPr>
            <p:ph idx="1"/>
          </p:nvPr>
        </p:nvSpPr>
        <p:spPr>
          <a:xfrm>
            <a:off x="457200" y="1544558"/>
            <a:ext cx="7952062" cy="4856242"/>
          </a:xfrm>
        </p:spPr>
        <p:txBody>
          <a:bodyPr>
            <a:normAutofit/>
          </a:bodyPr>
          <a:lstStyle/>
          <a:p>
            <a:r>
              <a:rPr lang="en-US" sz="2800" dirty="0"/>
              <a:t>Cesarean delivery for active phase arrest in the first stage of labor should be reserved for women at or beyond 6 cm of dilation with ruptured membranes who fail to progress despite 4 hours of adequate uterine activity, or at least 6 hours of oxytocin administration with inadequate uterine activity and no cervical change. </a:t>
            </a:r>
          </a:p>
        </p:txBody>
      </p:sp>
      <p:sp>
        <p:nvSpPr>
          <p:cNvPr id="5" name="Rectangle 4"/>
          <p:cNvSpPr/>
          <p:nvPr/>
        </p:nvSpPr>
        <p:spPr>
          <a:xfrm>
            <a:off x="381000" y="5553670"/>
            <a:ext cx="4419600" cy="1015663"/>
          </a:xfrm>
          <a:prstGeom prst="rect">
            <a:avLst/>
          </a:prstGeom>
        </p:spPr>
        <p:txBody>
          <a:bodyPr wrap="square">
            <a:spAutoFit/>
          </a:bodyPr>
          <a:lstStyle/>
          <a:p>
            <a:r>
              <a:rPr lang="en-US" sz="2000" dirty="0">
                <a:latin typeface="+mn-lt"/>
              </a:rPr>
              <a:t>Grade recommendation = 1 B</a:t>
            </a:r>
          </a:p>
          <a:p>
            <a:pPr marL="742950" lvl="1" indent="-285750">
              <a:buFont typeface="Arial" panose="020B0604020202020204" pitchFamily="34" charset="0"/>
              <a:buChar char="•"/>
            </a:pPr>
            <a:r>
              <a:rPr lang="en-US" sz="2000" dirty="0">
                <a:latin typeface="+mn-lt"/>
              </a:rPr>
              <a:t>Strong recommendation</a:t>
            </a:r>
          </a:p>
          <a:p>
            <a:pPr marL="742950" lvl="1" indent="-285750">
              <a:buFont typeface="Arial" panose="020B0604020202020204" pitchFamily="34" charset="0"/>
              <a:buChar char="•"/>
            </a:pPr>
            <a:r>
              <a:rPr lang="en-US" sz="2000" dirty="0">
                <a:latin typeface="+mn-lt"/>
              </a:rPr>
              <a:t>Moderate quality evidence</a:t>
            </a:r>
          </a:p>
        </p:txBody>
      </p:sp>
      <p:sp>
        <p:nvSpPr>
          <p:cNvPr id="6" name="Rectangle 5"/>
          <p:cNvSpPr/>
          <p:nvPr/>
        </p:nvSpPr>
        <p:spPr>
          <a:xfrm>
            <a:off x="381000" y="895290"/>
            <a:ext cx="4419600" cy="400110"/>
          </a:xfrm>
          <a:prstGeom prst="rect">
            <a:avLst/>
          </a:prstGeom>
        </p:spPr>
        <p:txBody>
          <a:bodyPr wrap="square">
            <a:spAutoFit/>
          </a:bodyPr>
          <a:lstStyle/>
          <a:p>
            <a:r>
              <a:rPr lang="en-US" sz="2000" dirty="0">
                <a:latin typeface="+mn-lt"/>
              </a:rPr>
              <a:t>First Stage of Labor</a:t>
            </a:r>
          </a:p>
        </p:txBody>
      </p:sp>
    </p:spTree>
    <p:extLst>
      <p:ext uri="{BB962C8B-B14F-4D97-AF65-F5344CB8AC3E}">
        <p14:creationId xmlns:p14="http://schemas.microsoft.com/office/powerpoint/2010/main" val="232278856"/>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MFM">
  <a:themeElements>
    <a:clrScheme name="Custom 4">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2582</TotalTime>
  <Words>1618</Words>
  <Application>Microsoft Office PowerPoint</Application>
  <PresentationFormat>On-screen Show (4:3)</PresentationFormat>
  <Paragraphs>182</Paragraphs>
  <Slides>29</Slides>
  <Notes>27</Notes>
  <HiddenSlides>0</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42" baseType="lpstr">
      <vt:lpstr>Arial</vt:lpstr>
      <vt:lpstr>Calibri</vt:lpstr>
      <vt:lpstr>Century Gothic</vt:lpstr>
      <vt:lpstr>Wingdings</vt:lpstr>
      <vt:lpstr>4_Custom Design</vt:lpstr>
      <vt:lpstr>Custom Design</vt:lpstr>
      <vt:lpstr>1_Custom Design</vt:lpstr>
      <vt:lpstr>2_Custom Design</vt:lpstr>
      <vt:lpstr>3_Custom Design</vt:lpstr>
      <vt:lpstr>6_Custom Design</vt:lpstr>
      <vt:lpstr>5_Custom Design</vt:lpstr>
      <vt:lpstr>SMFM</vt:lpstr>
      <vt:lpstr>Document</vt:lpstr>
      <vt:lpstr>SMFM/ACOG Obstetric Care Consensus</vt:lpstr>
      <vt:lpstr>Objective</vt:lpstr>
      <vt:lpstr>Background  </vt:lpstr>
      <vt:lpstr>Background  </vt:lpstr>
      <vt:lpstr>Background  </vt:lpstr>
      <vt:lpstr>Recommendation #1  </vt:lpstr>
      <vt:lpstr>Recommendation #2  </vt:lpstr>
      <vt:lpstr>Recommendation #3  </vt:lpstr>
      <vt:lpstr>Recommendation #4  </vt:lpstr>
      <vt:lpstr>Recommendation #5  </vt:lpstr>
      <vt:lpstr>Recommendation #6  </vt:lpstr>
      <vt:lpstr>Recommendation #7  </vt:lpstr>
      <vt:lpstr>Recommendation #8  </vt:lpstr>
      <vt:lpstr>Recommendation #9  </vt:lpstr>
      <vt:lpstr>Recommendation #10  </vt:lpstr>
      <vt:lpstr>Recommendation #11  </vt:lpstr>
      <vt:lpstr>Recommendation #12  </vt:lpstr>
      <vt:lpstr>Recommendation #13  </vt:lpstr>
      <vt:lpstr>Recommendation #14  </vt:lpstr>
      <vt:lpstr>Recommendation #16  </vt:lpstr>
      <vt:lpstr>Recommendation #17  </vt:lpstr>
      <vt:lpstr>Recommendation #16  </vt:lpstr>
      <vt:lpstr>Zhang Labor Curves</vt:lpstr>
      <vt:lpstr>Zhang Labor curves</vt:lpstr>
      <vt:lpstr>Strength of Recommendations </vt:lpstr>
      <vt:lpstr>Quality of Evidence</vt:lpstr>
      <vt:lpstr>Strength of Recommendations </vt:lpstr>
      <vt:lpstr>Disclaimer</vt:lpstr>
      <vt:lpstr>Disclosures</vt:lpstr>
    </vt:vector>
  </TitlesOfParts>
  <Company>ACOG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JMiller</dc:creator>
  <cp:lastModifiedBy>Bonnie Miller</cp:lastModifiedBy>
  <cp:revision>526</cp:revision>
  <dcterms:created xsi:type="dcterms:W3CDTF">2009-01-09T14:06:06Z</dcterms:created>
  <dcterms:modified xsi:type="dcterms:W3CDTF">2023-03-03T20:30:04Z</dcterms:modified>
</cp:coreProperties>
</file>