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8" r:id="rId5"/>
    <p:sldId id="259" r:id="rId6"/>
    <p:sldId id="268" r:id="rId7"/>
    <p:sldId id="269" r:id="rId8"/>
    <p:sldId id="270" r:id="rId9"/>
    <p:sldId id="271" r:id="rId10"/>
    <p:sldId id="291" r:id="rId11"/>
    <p:sldId id="293" r:id="rId12"/>
    <p:sldId id="272" r:id="rId13"/>
    <p:sldId id="273" r:id="rId14"/>
    <p:sldId id="274" r:id="rId15"/>
    <p:sldId id="275" r:id="rId16"/>
    <p:sldId id="276" r:id="rId17"/>
    <p:sldId id="277" r:id="rId18"/>
    <p:sldId id="278" r:id="rId19"/>
    <p:sldId id="279" r:id="rId20"/>
    <p:sldId id="260" r:id="rId21"/>
    <p:sldId id="286" r:id="rId22"/>
    <p:sldId id="287" r:id="rId23"/>
    <p:sldId id="295" r:id="rId24"/>
    <p:sldId id="296" r:id="rId25"/>
    <p:sldId id="298" r:id="rId26"/>
    <p:sldId id="280" r:id="rId27"/>
    <p:sldId id="281" r:id="rId28"/>
    <p:sldId id="282" r:id="rId29"/>
    <p:sldId id="261" r:id="rId30"/>
    <p:sldId id="262" r:id="rId31"/>
    <p:sldId id="284" r:id="rId32"/>
    <p:sldId id="297" r:id="rId33"/>
    <p:sldId id="263" r:id="rId34"/>
    <p:sldId id="283" r:id="rId35"/>
    <p:sldId id="264" r:id="rId36"/>
    <p:sldId id="265" r:id="rId37"/>
    <p:sldId id="266" r:id="rId38"/>
    <p:sldId id="289" r:id="rId39"/>
    <p:sldId id="285" r:id="rId40"/>
    <p:sldId id="294" r:id="rId41"/>
    <p:sldId id="26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4673"/>
  </p:normalViewPr>
  <p:slideViewPr>
    <p:cSldViewPr snapToGrid="0" snapToObjects="1">
      <p:cViewPr varScale="1">
        <p:scale>
          <a:sx n="107" d="100"/>
          <a:sy n="107" d="100"/>
        </p:scale>
        <p:origin x="5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9D6C-65F6-7040-B4F9-F5A6F952ED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3482B-FB3E-ED40-B2C6-6474290214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9986FF-011B-114E-BFE5-DCE168EF3609}"/>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5" name="Footer Placeholder 4">
            <a:extLst>
              <a:ext uri="{FF2B5EF4-FFF2-40B4-BE49-F238E27FC236}">
                <a16:creationId xmlns:a16="http://schemas.microsoft.com/office/drawing/2014/main" id="{AF8A8AD9-BB42-FF41-BC7F-B6498C5D0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F8E0F-712D-914C-BB5B-A5EC8C7ADA8A}"/>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127594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B67D-9E92-6843-AD82-75575FAC12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9DBB6D-260D-9042-90B0-D5AFECF62A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B7839-C7C0-B447-8C7C-45A7AEA68CA1}"/>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5" name="Footer Placeholder 4">
            <a:extLst>
              <a:ext uri="{FF2B5EF4-FFF2-40B4-BE49-F238E27FC236}">
                <a16:creationId xmlns:a16="http://schemas.microsoft.com/office/drawing/2014/main" id="{3B063E68-E496-324E-8966-EEAAF5A61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744B1-602F-D948-8C8A-28D1E371D5FF}"/>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266981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E6E1ED-B6EA-5145-8AEF-21A6FACE9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6C41E2-8C15-B048-8453-18F7638C0E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2D293-47A3-8745-A9FF-84CB9493DC4D}"/>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5" name="Footer Placeholder 4">
            <a:extLst>
              <a:ext uri="{FF2B5EF4-FFF2-40B4-BE49-F238E27FC236}">
                <a16:creationId xmlns:a16="http://schemas.microsoft.com/office/drawing/2014/main" id="{9C02157E-B139-E14C-98A1-6BFEBDBD0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1EC68-89B4-5D4B-B774-171EDF1979CC}"/>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361410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23BAA-B4E1-164B-B115-A33C256DB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88EFB6-F4F4-3643-9DA7-E746DD4383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14B6C-81F3-0E41-8E0E-CBC9DB8C4913}"/>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5" name="Footer Placeholder 4">
            <a:extLst>
              <a:ext uri="{FF2B5EF4-FFF2-40B4-BE49-F238E27FC236}">
                <a16:creationId xmlns:a16="http://schemas.microsoft.com/office/drawing/2014/main" id="{61C60BF7-1FA8-CF42-82FD-04B815C84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E8135-1E07-6143-9797-DA6095E1A010}"/>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33447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3C88-6845-8A43-87CA-ACBB4B3997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762B9-DC2D-5548-A21C-479B206FF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B4677-545E-9E4E-B211-5528ABABAFF0}"/>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5" name="Footer Placeholder 4">
            <a:extLst>
              <a:ext uri="{FF2B5EF4-FFF2-40B4-BE49-F238E27FC236}">
                <a16:creationId xmlns:a16="http://schemas.microsoft.com/office/drawing/2014/main" id="{D5D5F73D-95D5-0142-B656-4F3796C24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8A10C-F53A-7A40-AAF3-5A4CF2E92972}"/>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3123108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7F3E-B6B7-154C-B596-23C094EEF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CBD17-C42B-9948-BDFD-EFFA65E53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C7C1F5-FC66-C746-AF63-64A121CBDD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A3D5DE-1C4C-4B42-BFA3-E4E4B776DBCA}"/>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6" name="Footer Placeholder 5">
            <a:extLst>
              <a:ext uri="{FF2B5EF4-FFF2-40B4-BE49-F238E27FC236}">
                <a16:creationId xmlns:a16="http://schemas.microsoft.com/office/drawing/2014/main" id="{DA9DA912-5903-9041-94A2-CC8CDC0E6D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BE2ECF-125D-A546-A87A-56462541F791}"/>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327598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0B36-C4AF-0848-892E-35F997BFE3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A1EB60-F702-E244-B3F6-F2CA1BCD7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21262C-1AD1-A241-A4B9-AE04AEFAF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7A1C97-F7F1-5C46-8EE3-5C10DB655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6B564D-F577-0345-8231-277D97C5EC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211E0B-A4BB-E247-80EB-1981DEF1AAC3}"/>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8" name="Footer Placeholder 7">
            <a:extLst>
              <a:ext uri="{FF2B5EF4-FFF2-40B4-BE49-F238E27FC236}">
                <a16:creationId xmlns:a16="http://schemas.microsoft.com/office/drawing/2014/main" id="{14F8B771-43EC-FA47-99AE-0655DCCA53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0E52CF-27CC-E642-9F2F-8AD485567651}"/>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35692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E9821-C19E-2045-8A69-6AA138CA8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4BA619-0809-3C40-B356-DBE5BE125E12}"/>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4" name="Footer Placeholder 3">
            <a:extLst>
              <a:ext uri="{FF2B5EF4-FFF2-40B4-BE49-F238E27FC236}">
                <a16:creationId xmlns:a16="http://schemas.microsoft.com/office/drawing/2014/main" id="{BDDD8730-8925-E843-BC94-D7223C4B3D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83D1EA-98DF-5F40-BB27-5467EE82D5E5}"/>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216948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D4258-1D51-4E4F-B84F-83B92ECB1E21}"/>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3" name="Footer Placeholder 2">
            <a:extLst>
              <a:ext uri="{FF2B5EF4-FFF2-40B4-BE49-F238E27FC236}">
                <a16:creationId xmlns:a16="http://schemas.microsoft.com/office/drawing/2014/main" id="{C8DAFF6E-0150-E944-8AA1-C6FDF60F25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3D2EC5-900A-BB4C-91BD-81AD91236F68}"/>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56872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26FF-B6FC-6343-85FC-E577414EF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6865C8-154B-054E-A841-36AD46153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103928-B345-2F40-A214-C5CA9B360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1392C-2A33-9B40-8753-F901BB1C14EB}"/>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6" name="Footer Placeholder 5">
            <a:extLst>
              <a:ext uri="{FF2B5EF4-FFF2-40B4-BE49-F238E27FC236}">
                <a16:creationId xmlns:a16="http://schemas.microsoft.com/office/drawing/2014/main" id="{E06D6BFC-4444-FC41-A2D3-32AE41784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2DC81-3876-A14D-BE3B-9ABC02811587}"/>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91238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E8AA-1D93-164B-975F-B502A4624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ABB015-015F-6D4D-BC34-F2A8517D9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DB3E81-3A7F-FD40-B1CD-05A256378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CAE2C-00EC-964A-9297-546505476614}"/>
              </a:ext>
            </a:extLst>
          </p:cNvPr>
          <p:cNvSpPr>
            <a:spLocks noGrp="1"/>
          </p:cNvSpPr>
          <p:nvPr>
            <p:ph type="dt" sz="half" idx="10"/>
          </p:nvPr>
        </p:nvSpPr>
        <p:spPr/>
        <p:txBody>
          <a:bodyPr/>
          <a:lstStyle/>
          <a:p>
            <a:fld id="{F447A601-208E-5D49-9F41-742B64FE0041}" type="datetimeFigureOut">
              <a:rPr lang="en-US" smtClean="0"/>
              <a:t>3/25/22</a:t>
            </a:fld>
            <a:endParaRPr lang="en-US"/>
          </a:p>
        </p:txBody>
      </p:sp>
      <p:sp>
        <p:nvSpPr>
          <p:cNvPr id="6" name="Footer Placeholder 5">
            <a:extLst>
              <a:ext uri="{FF2B5EF4-FFF2-40B4-BE49-F238E27FC236}">
                <a16:creationId xmlns:a16="http://schemas.microsoft.com/office/drawing/2014/main" id="{DFF95AAD-126D-F344-BDD1-0CB9D148B8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99F77-2A5C-984F-A739-41325D83E543}"/>
              </a:ext>
            </a:extLst>
          </p:cNvPr>
          <p:cNvSpPr>
            <a:spLocks noGrp="1"/>
          </p:cNvSpPr>
          <p:nvPr>
            <p:ph type="sldNum" sz="quarter" idx="12"/>
          </p:nvPr>
        </p:nvSpPr>
        <p:spPr/>
        <p:txBody>
          <a:bodyPr/>
          <a:lstStyle/>
          <a:p>
            <a:fld id="{B1322BAD-16BB-6C40-8CB2-F256D8F0C306}" type="slidenum">
              <a:rPr lang="en-US" smtClean="0"/>
              <a:t>‹#›</a:t>
            </a:fld>
            <a:endParaRPr lang="en-US"/>
          </a:p>
        </p:txBody>
      </p:sp>
    </p:spTree>
    <p:extLst>
      <p:ext uri="{BB962C8B-B14F-4D97-AF65-F5344CB8AC3E}">
        <p14:creationId xmlns:p14="http://schemas.microsoft.com/office/powerpoint/2010/main" val="2358485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C9C87-585A-1D43-8466-FC83C07354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FA449-D028-3B45-B2AB-BF88F4ED59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616E9-0589-294E-84AD-FD0FAEF6CC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7A601-208E-5D49-9F41-742B64FE0041}" type="datetimeFigureOut">
              <a:rPr lang="en-US" smtClean="0"/>
              <a:t>3/25/22</a:t>
            </a:fld>
            <a:endParaRPr lang="en-US"/>
          </a:p>
        </p:txBody>
      </p:sp>
      <p:sp>
        <p:nvSpPr>
          <p:cNvPr id="5" name="Footer Placeholder 4">
            <a:extLst>
              <a:ext uri="{FF2B5EF4-FFF2-40B4-BE49-F238E27FC236}">
                <a16:creationId xmlns:a16="http://schemas.microsoft.com/office/drawing/2014/main" id="{8C482ED4-810C-DE49-B854-2A2609751C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662BD5-30A9-3B43-9D45-1F8654D14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22BAD-16BB-6C40-8CB2-F256D8F0C306}" type="slidenum">
              <a:rPr lang="en-US" smtClean="0"/>
              <a:t>‹#›</a:t>
            </a:fld>
            <a:endParaRPr lang="en-US"/>
          </a:p>
        </p:txBody>
      </p:sp>
    </p:spTree>
    <p:extLst>
      <p:ext uri="{BB962C8B-B14F-4D97-AF65-F5344CB8AC3E}">
        <p14:creationId xmlns:p14="http://schemas.microsoft.com/office/powerpoint/2010/main" val="65954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3660-5529-4741-A7CF-9ECA11D9B5DC}"/>
              </a:ext>
            </a:extLst>
          </p:cNvPr>
          <p:cNvSpPr>
            <a:spLocks noGrp="1"/>
          </p:cNvSpPr>
          <p:nvPr>
            <p:ph type="ctrTitle"/>
          </p:nvPr>
        </p:nvSpPr>
        <p:spPr>
          <a:xfrm>
            <a:off x="1524000" y="799641"/>
            <a:ext cx="9144000" cy="2387600"/>
          </a:xfrm>
        </p:spPr>
        <p:txBody>
          <a:bodyPr>
            <a:normAutofit/>
          </a:bodyPr>
          <a:lstStyle/>
          <a:p>
            <a:r>
              <a:rPr lang="en-US" b="1" dirty="0"/>
              <a:t>OPTIMAL CORD CLAMPING PROJECT</a:t>
            </a:r>
            <a:endParaRPr lang="en-US" dirty="0"/>
          </a:p>
        </p:txBody>
      </p:sp>
      <p:sp>
        <p:nvSpPr>
          <p:cNvPr id="4" name="Rectangle 3">
            <a:extLst>
              <a:ext uri="{FF2B5EF4-FFF2-40B4-BE49-F238E27FC236}">
                <a16:creationId xmlns:a16="http://schemas.microsoft.com/office/drawing/2014/main" id="{F824E09E-C046-8F41-8546-179AAE0EF57D}"/>
              </a:ext>
            </a:extLst>
          </p:cNvPr>
          <p:cNvSpPr/>
          <p:nvPr/>
        </p:nvSpPr>
        <p:spPr>
          <a:xfrm>
            <a:off x="5977217" y="3244334"/>
            <a:ext cx="237566" cy="369332"/>
          </a:xfrm>
          <a:prstGeom prst="rect">
            <a:avLst/>
          </a:prstGeom>
        </p:spPr>
        <p:txBody>
          <a:bodyPr wrap="none">
            <a:spAutoFit/>
          </a:bodyPr>
          <a:lstStyle/>
          <a:p>
            <a:r>
              <a:rPr lang="en-US" dirty="0"/>
              <a:t> </a:t>
            </a:r>
          </a:p>
        </p:txBody>
      </p:sp>
      <p:sp>
        <p:nvSpPr>
          <p:cNvPr id="5" name="Rectangle 4">
            <a:extLst>
              <a:ext uri="{FF2B5EF4-FFF2-40B4-BE49-F238E27FC236}">
                <a16:creationId xmlns:a16="http://schemas.microsoft.com/office/drawing/2014/main" id="{9A413C40-7E7B-ED4D-A7EA-2A3CE4D0C47B}"/>
              </a:ext>
            </a:extLst>
          </p:cNvPr>
          <p:cNvSpPr/>
          <p:nvPr/>
        </p:nvSpPr>
        <p:spPr>
          <a:xfrm>
            <a:off x="5977217" y="3244334"/>
            <a:ext cx="237566" cy="369332"/>
          </a:xfrm>
          <a:prstGeom prst="rect">
            <a:avLst/>
          </a:prstGeom>
        </p:spPr>
        <p:txBody>
          <a:bodyPr wrap="none">
            <a:spAutoFit/>
          </a:bodyPr>
          <a:lstStyle/>
          <a:p>
            <a:r>
              <a:rPr lang="en-US" dirty="0"/>
              <a:t> </a:t>
            </a:r>
          </a:p>
        </p:txBody>
      </p:sp>
      <p:pic>
        <p:nvPicPr>
          <p:cNvPr id="1026" name="Picture 2" descr="Image">
            <a:extLst>
              <a:ext uri="{FF2B5EF4-FFF2-40B4-BE49-F238E27FC236}">
                <a16:creationId xmlns:a16="http://schemas.microsoft.com/office/drawing/2014/main" id="{C0FF8BEB-A0E9-244F-A0E5-336E23AAB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840" y="3387766"/>
            <a:ext cx="7103885" cy="305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88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0B95-0362-9B44-AE2B-926A09664B81}"/>
              </a:ext>
            </a:extLst>
          </p:cNvPr>
          <p:cNvSpPr>
            <a:spLocks noGrp="1"/>
          </p:cNvSpPr>
          <p:nvPr>
            <p:ph type="title"/>
          </p:nvPr>
        </p:nvSpPr>
        <p:spPr/>
        <p:txBody>
          <a:bodyPr/>
          <a:lstStyle/>
          <a:p>
            <a:r>
              <a:rPr lang="en-US" dirty="0"/>
              <a:t>OCC and Spontaneous Respirations</a:t>
            </a:r>
          </a:p>
        </p:txBody>
      </p:sp>
      <p:sp>
        <p:nvSpPr>
          <p:cNvPr id="3" name="Content Placeholder 2">
            <a:extLst>
              <a:ext uri="{FF2B5EF4-FFF2-40B4-BE49-F238E27FC236}">
                <a16:creationId xmlns:a16="http://schemas.microsoft.com/office/drawing/2014/main" id="{BE3D4A05-7324-6942-A2C1-E3F11315617D}"/>
              </a:ext>
            </a:extLst>
          </p:cNvPr>
          <p:cNvSpPr>
            <a:spLocks noGrp="1"/>
          </p:cNvSpPr>
          <p:nvPr>
            <p:ph idx="1"/>
          </p:nvPr>
        </p:nvSpPr>
        <p:spPr/>
        <p:txBody>
          <a:bodyPr>
            <a:normAutofit fontScale="92500" lnSpcReduction="10000"/>
          </a:bodyPr>
          <a:lstStyle/>
          <a:p>
            <a:r>
              <a:rPr lang="en-US" dirty="0"/>
              <a:t>Stimulation of non-crying neonates after vaginal birth, ≥34 weeks</a:t>
            </a:r>
          </a:p>
          <a:p>
            <a:pPr lvl="1"/>
            <a:r>
              <a:rPr lang="en-US" dirty="0"/>
              <a:t>With cord intact for at least 60 sec</a:t>
            </a:r>
          </a:p>
          <a:p>
            <a:pPr lvl="1"/>
            <a:r>
              <a:rPr lang="en-US" dirty="0"/>
              <a:t>After cord clamping</a:t>
            </a:r>
          </a:p>
          <a:p>
            <a:r>
              <a:rPr lang="en-US" dirty="0"/>
              <a:t>2563 non-crying neonates - received stimulation</a:t>
            </a:r>
          </a:p>
          <a:p>
            <a:r>
              <a:rPr lang="en-US" dirty="0"/>
              <a:t>Initiation of spontaneous breathing </a:t>
            </a:r>
          </a:p>
          <a:p>
            <a:pPr lvl="1"/>
            <a:r>
              <a:rPr lang="en-US" dirty="0"/>
              <a:t>81% in DCC vs 69% in ECC group, p&lt;0.0001</a:t>
            </a:r>
          </a:p>
          <a:p>
            <a:r>
              <a:rPr lang="en-US" dirty="0"/>
              <a:t>Need for bag-and-mask ventilation</a:t>
            </a:r>
          </a:p>
          <a:p>
            <a:pPr lvl="1"/>
            <a:r>
              <a:rPr lang="en-US" dirty="0"/>
              <a:t>18% in DCC vs 32% in ECC group, p&lt;0.0001</a:t>
            </a:r>
          </a:p>
          <a:p>
            <a:r>
              <a:rPr lang="en-US" dirty="0"/>
              <a:t>Neonates with intact cord had 84% increased odds of spontaneous breathing (adjusted OR, 1.84; 95% CI: 1.48 to 2.29) compared with those with cord clamped</a:t>
            </a:r>
          </a:p>
        </p:txBody>
      </p:sp>
      <p:sp>
        <p:nvSpPr>
          <p:cNvPr id="4" name="TextBox 3">
            <a:extLst>
              <a:ext uri="{FF2B5EF4-FFF2-40B4-BE49-F238E27FC236}">
                <a16:creationId xmlns:a16="http://schemas.microsoft.com/office/drawing/2014/main" id="{91C00238-515D-8C45-9F3C-2F7D8FC6633B}"/>
              </a:ext>
            </a:extLst>
          </p:cNvPr>
          <p:cNvSpPr txBox="1"/>
          <p:nvPr/>
        </p:nvSpPr>
        <p:spPr>
          <a:xfrm>
            <a:off x="838200" y="6350000"/>
            <a:ext cx="4319716" cy="369332"/>
          </a:xfrm>
          <a:prstGeom prst="rect">
            <a:avLst/>
          </a:prstGeom>
          <a:noFill/>
        </p:spPr>
        <p:txBody>
          <a:bodyPr wrap="square" rtlCol="0">
            <a:spAutoFit/>
          </a:bodyPr>
          <a:lstStyle/>
          <a:p>
            <a:r>
              <a:rPr lang="en-US" i="1" dirty="0"/>
              <a:t>Ashish et al., </a:t>
            </a:r>
            <a:r>
              <a:rPr lang="en-US" dirty="0"/>
              <a:t>BMJ </a:t>
            </a:r>
            <a:r>
              <a:rPr lang="en-US" dirty="0" err="1"/>
              <a:t>Paediatr</a:t>
            </a:r>
            <a:r>
              <a:rPr lang="en-US" dirty="0"/>
              <a:t> Open, 2021 </a:t>
            </a:r>
          </a:p>
        </p:txBody>
      </p:sp>
    </p:spTree>
    <p:extLst>
      <p:ext uri="{BB962C8B-B14F-4D97-AF65-F5344CB8AC3E}">
        <p14:creationId xmlns:p14="http://schemas.microsoft.com/office/powerpoint/2010/main" val="51479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5965-D60E-2642-BC60-D06C6C04DD64}"/>
              </a:ext>
            </a:extLst>
          </p:cNvPr>
          <p:cNvSpPr>
            <a:spLocks noGrp="1"/>
          </p:cNvSpPr>
          <p:nvPr>
            <p:ph type="title"/>
          </p:nvPr>
        </p:nvSpPr>
        <p:spPr/>
        <p:txBody>
          <a:bodyPr/>
          <a:lstStyle/>
          <a:p>
            <a:r>
              <a:rPr lang="en-US" dirty="0"/>
              <a:t>OCC and Spontaneous Respirations</a:t>
            </a:r>
          </a:p>
        </p:txBody>
      </p:sp>
      <p:sp>
        <p:nvSpPr>
          <p:cNvPr id="3" name="Content Placeholder 2">
            <a:extLst>
              <a:ext uri="{FF2B5EF4-FFF2-40B4-BE49-F238E27FC236}">
                <a16:creationId xmlns:a16="http://schemas.microsoft.com/office/drawing/2014/main" id="{1E11765C-E045-C048-AE87-37EBF70AA195}"/>
              </a:ext>
            </a:extLst>
          </p:cNvPr>
          <p:cNvSpPr>
            <a:spLocks noGrp="1"/>
          </p:cNvSpPr>
          <p:nvPr>
            <p:ph idx="1"/>
          </p:nvPr>
        </p:nvSpPr>
        <p:spPr/>
        <p:txBody>
          <a:bodyPr>
            <a:normAutofit fontScale="92500" lnSpcReduction="20000"/>
          </a:bodyPr>
          <a:lstStyle/>
          <a:p>
            <a:r>
              <a:rPr lang="en-US" dirty="0"/>
              <a:t>Why improved breathing with the cord intact? </a:t>
            </a:r>
          </a:p>
          <a:p>
            <a:pPr lvl="1"/>
            <a:r>
              <a:rPr lang="en-US" dirty="0"/>
              <a:t>Provision of oxygenated blood by the placenta (vs progressive hypoxia)</a:t>
            </a:r>
          </a:p>
          <a:p>
            <a:pPr lvl="1"/>
            <a:r>
              <a:rPr lang="en-US" dirty="0"/>
              <a:t>Increased pulmonary blood flow (oxygen = pulmonary vasodilator)</a:t>
            </a:r>
          </a:p>
          <a:p>
            <a:pPr lvl="1"/>
            <a:r>
              <a:rPr lang="en-US" dirty="0"/>
              <a:t>Avoidance of bradycardia often associated with clamping the cord before the onset of respirations</a:t>
            </a:r>
          </a:p>
          <a:p>
            <a:pPr lvl="1"/>
            <a:endParaRPr lang="en-US" dirty="0"/>
          </a:p>
          <a:p>
            <a:r>
              <a:rPr lang="en-US" dirty="0"/>
              <a:t>Remember, newborns respond to hypoxia with hypoventilation</a:t>
            </a:r>
          </a:p>
          <a:p>
            <a:pPr lvl="1"/>
            <a:r>
              <a:rPr lang="en-US" dirty="0"/>
              <a:t>OCC provides increased fetal perfusion with oxygenated blood</a:t>
            </a:r>
          </a:p>
          <a:p>
            <a:pPr lvl="1"/>
            <a:endParaRPr lang="en-US" dirty="0"/>
          </a:p>
          <a:p>
            <a:r>
              <a:rPr lang="en-US" dirty="0"/>
              <a:t>ILCOR (2020) recommends </a:t>
            </a:r>
          </a:p>
          <a:p>
            <a:pPr lvl="1"/>
            <a:r>
              <a:rPr lang="en-US" dirty="0"/>
              <a:t>The neonate who is not crying or breathing, with poor tone, and heart rate less than 100 beats per minute should receive stimulation and clearing of airways (as needed) with intact cord</a:t>
            </a:r>
          </a:p>
        </p:txBody>
      </p:sp>
    </p:spTree>
    <p:extLst>
      <p:ext uri="{BB962C8B-B14F-4D97-AF65-F5344CB8AC3E}">
        <p14:creationId xmlns:p14="http://schemas.microsoft.com/office/powerpoint/2010/main" val="290871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54B7-6DE6-6A49-A4B2-641E0A6B1B77}"/>
              </a:ext>
            </a:extLst>
          </p:cNvPr>
          <p:cNvSpPr>
            <a:spLocks noGrp="1"/>
          </p:cNvSpPr>
          <p:nvPr>
            <p:ph type="title"/>
          </p:nvPr>
        </p:nvSpPr>
        <p:spPr/>
        <p:txBody>
          <a:bodyPr/>
          <a:lstStyle/>
          <a:p>
            <a:r>
              <a:rPr lang="en-US" dirty="0"/>
              <a:t>OCC after Spontaneous Respirations</a:t>
            </a:r>
          </a:p>
        </p:txBody>
      </p:sp>
      <p:sp>
        <p:nvSpPr>
          <p:cNvPr id="3" name="Content Placeholder 2">
            <a:extLst>
              <a:ext uri="{FF2B5EF4-FFF2-40B4-BE49-F238E27FC236}">
                <a16:creationId xmlns:a16="http://schemas.microsoft.com/office/drawing/2014/main" id="{90EFF54D-946F-A64F-BC8B-1935EF4CD463}"/>
              </a:ext>
            </a:extLst>
          </p:cNvPr>
          <p:cNvSpPr>
            <a:spLocks noGrp="1"/>
          </p:cNvSpPr>
          <p:nvPr>
            <p:ph idx="1"/>
          </p:nvPr>
        </p:nvSpPr>
        <p:spPr/>
        <p:txBody>
          <a:bodyPr>
            <a:normAutofit lnSpcReduction="10000"/>
          </a:bodyPr>
          <a:lstStyle/>
          <a:p>
            <a:r>
              <a:rPr lang="en-US" dirty="0"/>
              <a:t>Jeffrey Perlman (Columbia and Cornell), Pediatrics 2014 </a:t>
            </a:r>
          </a:p>
          <a:p>
            <a:pPr lvl="1"/>
            <a:r>
              <a:rPr lang="en-US" dirty="0"/>
              <a:t>Observational study of 15,563 healthy, self-breathing neonates</a:t>
            </a:r>
          </a:p>
          <a:p>
            <a:pPr lvl="1"/>
            <a:r>
              <a:rPr lang="en-US" dirty="0"/>
              <a:t>813 low birthweight infants (&lt;2500g)</a:t>
            </a:r>
          </a:p>
          <a:p>
            <a:pPr lvl="1"/>
            <a:r>
              <a:rPr lang="en-US" dirty="0"/>
              <a:t>Tanzania</a:t>
            </a:r>
          </a:p>
          <a:p>
            <a:r>
              <a:rPr lang="en-US" dirty="0"/>
              <a:t>Infants were more likely to die if cord clamping occurred before or immediately after onset of spontaneous respirations </a:t>
            </a:r>
          </a:p>
          <a:p>
            <a:r>
              <a:rPr lang="en-US" b="1" dirty="0"/>
              <a:t>20% decrease in </a:t>
            </a:r>
            <a:r>
              <a:rPr lang="en-US" b="1" u="sng" dirty="0"/>
              <a:t>death or NICU admission</a:t>
            </a:r>
            <a:r>
              <a:rPr lang="en-US" b="1" dirty="0"/>
              <a:t> for every 10 second delay of cord clamping after the start of spontaneous respirations</a:t>
            </a:r>
          </a:p>
          <a:p>
            <a:endParaRPr lang="en-US" b="1" dirty="0"/>
          </a:p>
          <a:p>
            <a:r>
              <a:rPr lang="en-US" dirty="0">
                <a:solidFill>
                  <a:schemeClr val="accent1"/>
                </a:solidFill>
              </a:rPr>
              <a:t>Babies who breathe spontaneously need less resuscitation</a:t>
            </a:r>
          </a:p>
          <a:p>
            <a:pPr marL="0" indent="0">
              <a:buNone/>
            </a:pPr>
            <a:endParaRPr lang="en-US" dirty="0"/>
          </a:p>
        </p:txBody>
      </p:sp>
    </p:spTree>
    <p:extLst>
      <p:ext uri="{BB962C8B-B14F-4D97-AF65-F5344CB8AC3E}">
        <p14:creationId xmlns:p14="http://schemas.microsoft.com/office/powerpoint/2010/main" val="72833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54B7-6DE6-6A49-A4B2-641E0A6B1B77}"/>
              </a:ext>
            </a:extLst>
          </p:cNvPr>
          <p:cNvSpPr>
            <a:spLocks noGrp="1"/>
          </p:cNvSpPr>
          <p:nvPr>
            <p:ph type="title"/>
          </p:nvPr>
        </p:nvSpPr>
        <p:spPr/>
        <p:txBody>
          <a:bodyPr/>
          <a:lstStyle/>
          <a:p>
            <a:r>
              <a:rPr lang="en-US" dirty="0"/>
              <a:t>OCC after Spontaneous Respirations</a:t>
            </a:r>
          </a:p>
        </p:txBody>
      </p:sp>
      <p:sp>
        <p:nvSpPr>
          <p:cNvPr id="3" name="Content Placeholder 2">
            <a:extLst>
              <a:ext uri="{FF2B5EF4-FFF2-40B4-BE49-F238E27FC236}">
                <a16:creationId xmlns:a16="http://schemas.microsoft.com/office/drawing/2014/main" id="{90EFF54D-946F-A64F-BC8B-1935EF4CD463}"/>
              </a:ext>
            </a:extLst>
          </p:cNvPr>
          <p:cNvSpPr>
            <a:spLocks noGrp="1"/>
          </p:cNvSpPr>
          <p:nvPr>
            <p:ph idx="1"/>
          </p:nvPr>
        </p:nvSpPr>
        <p:spPr/>
        <p:txBody>
          <a:bodyPr>
            <a:normAutofit/>
          </a:bodyPr>
          <a:lstStyle/>
          <a:p>
            <a:r>
              <a:rPr lang="en-US" dirty="0"/>
              <a:t>California Quality Improvement Collaborative (</a:t>
            </a:r>
            <a:r>
              <a:rPr lang="en-US" i="1" dirty="0"/>
              <a:t>Anup </a:t>
            </a:r>
            <a:r>
              <a:rPr lang="en-US" i="1" dirty="0" err="1"/>
              <a:t>Katheria</a:t>
            </a:r>
            <a:r>
              <a:rPr lang="en-US" dirty="0"/>
              <a:t>)</a:t>
            </a:r>
          </a:p>
          <a:p>
            <a:pPr lvl="1"/>
            <a:endParaRPr lang="en-US" dirty="0"/>
          </a:p>
          <a:p>
            <a:pPr lvl="1"/>
            <a:r>
              <a:rPr lang="en-US" dirty="0"/>
              <a:t>CA OCC Project in infants less than 1500g showed </a:t>
            </a:r>
          </a:p>
          <a:p>
            <a:pPr lvl="2"/>
            <a:r>
              <a:rPr lang="en-US" dirty="0"/>
              <a:t>For every 10% increase in the percentage of VLBW infants that received DCC for 60 sec, infant </a:t>
            </a:r>
            <a:r>
              <a:rPr lang="en-US" b="1" dirty="0"/>
              <a:t>mortality decreased by 5%</a:t>
            </a:r>
          </a:p>
          <a:p>
            <a:pPr lvl="2"/>
            <a:r>
              <a:rPr lang="en-US" dirty="0"/>
              <a:t>The same decrease in mortality held true for babies with low Apgar scores (≤3)</a:t>
            </a:r>
          </a:p>
          <a:p>
            <a:pPr lvl="1"/>
            <a:r>
              <a:rPr lang="en-US" dirty="0"/>
              <a:t>Consistent results at small, large, and academic hospitals (600 hospitals)</a:t>
            </a:r>
          </a:p>
          <a:p>
            <a:pPr lvl="1"/>
            <a:r>
              <a:rPr lang="en-US" dirty="0"/>
              <a:t>They did not exclude infants with MSAF or maternal anesthesia</a:t>
            </a:r>
          </a:p>
          <a:p>
            <a:endParaRPr lang="en-US" dirty="0"/>
          </a:p>
          <a:p>
            <a:r>
              <a:rPr lang="en-US" dirty="0"/>
              <a:t>At delivery, babies need time and gentle stimulation</a:t>
            </a:r>
          </a:p>
        </p:txBody>
      </p:sp>
    </p:spTree>
    <p:extLst>
      <p:ext uri="{BB962C8B-B14F-4D97-AF65-F5344CB8AC3E}">
        <p14:creationId xmlns:p14="http://schemas.microsoft.com/office/powerpoint/2010/main" val="3795636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B8A-B15E-3540-BAE2-B33319D70B21}"/>
              </a:ext>
            </a:extLst>
          </p:cNvPr>
          <p:cNvSpPr>
            <a:spLocks noGrp="1"/>
          </p:cNvSpPr>
          <p:nvPr>
            <p:ph type="title"/>
          </p:nvPr>
        </p:nvSpPr>
        <p:spPr/>
        <p:txBody>
          <a:bodyPr/>
          <a:lstStyle/>
          <a:p>
            <a:r>
              <a:rPr lang="en-US" dirty="0"/>
              <a:t>Decreased Mortality with OCC</a:t>
            </a:r>
          </a:p>
        </p:txBody>
      </p:sp>
      <p:sp>
        <p:nvSpPr>
          <p:cNvPr id="3" name="Content Placeholder 2">
            <a:extLst>
              <a:ext uri="{FF2B5EF4-FFF2-40B4-BE49-F238E27FC236}">
                <a16:creationId xmlns:a16="http://schemas.microsoft.com/office/drawing/2014/main" id="{3125CC44-E006-A44C-9A6E-28A9F4EA4B21}"/>
              </a:ext>
            </a:extLst>
          </p:cNvPr>
          <p:cNvSpPr>
            <a:spLocks noGrp="1"/>
          </p:cNvSpPr>
          <p:nvPr>
            <p:ph idx="1"/>
          </p:nvPr>
        </p:nvSpPr>
        <p:spPr>
          <a:xfrm>
            <a:off x="838200" y="1825625"/>
            <a:ext cx="10515600" cy="4362632"/>
          </a:xfrm>
        </p:spPr>
        <p:txBody>
          <a:bodyPr>
            <a:normAutofit fontScale="77500" lnSpcReduction="20000"/>
          </a:bodyPr>
          <a:lstStyle/>
          <a:p>
            <a:r>
              <a:rPr lang="en-US" dirty="0"/>
              <a:t>Australia Placental Transfusion Study (APTS) </a:t>
            </a:r>
            <a:r>
              <a:rPr lang="en-US" b="1" dirty="0"/>
              <a:t>with Roger Soll</a:t>
            </a:r>
            <a:r>
              <a:rPr lang="en-US" dirty="0"/>
              <a:t> (Univ of Vermont) </a:t>
            </a:r>
          </a:p>
          <a:p>
            <a:r>
              <a:rPr lang="en-US" dirty="0"/>
              <a:t>2012-2020, 25 centers, 7 countries, ≤ 29 weeks gestation</a:t>
            </a:r>
          </a:p>
          <a:p>
            <a:r>
              <a:rPr lang="en-US" dirty="0"/>
              <a:t>1531 infants were randomized before birth (1:1)</a:t>
            </a:r>
          </a:p>
          <a:p>
            <a:pPr lvl="1"/>
            <a:r>
              <a:rPr lang="en-US" dirty="0"/>
              <a:t>767 were randomized to receive delayed clamping (60 sec) </a:t>
            </a:r>
          </a:p>
          <a:p>
            <a:pPr lvl="1"/>
            <a:r>
              <a:rPr lang="en-US" dirty="0"/>
              <a:t>764 to immediate clamping (10 sec)</a:t>
            </a:r>
          </a:p>
          <a:p>
            <a:r>
              <a:rPr lang="en-US" b="1" dirty="0"/>
              <a:t>Primary outcome</a:t>
            </a:r>
            <a:r>
              <a:rPr lang="en-US" dirty="0"/>
              <a:t>: death or major disability</a:t>
            </a:r>
          </a:p>
          <a:p>
            <a:pPr lvl="1"/>
            <a:r>
              <a:rPr lang="en-US" dirty="0"/>
              <a:t>Determined in 1419 (93%) of study infants</a:t>
            </a:r>
          </a:p>
          <a:p>
            <a:r>
              <a:rPr lang="en-US" dirty="0"/>
              <a:t>Decreased death </a:t>
            </a:r>
            <a:r>
              <a:rPr lang="en-US" b="1" dirty="0"/>
              <a:t>or </a:t>
            </a:r>
            <a:r>
              <a:rPr lang="en-US" dirty="0"/>
              <a:t>major disability </a:t>
            </a:r>
            <a:r>
              <a:rPr lang="en-US" u="sng" dirty="0"/>
              <a:t>at 2 years</a:t>
            </a:r>
            <a:r>
              <a:rPr lang="en-US" dirty="0"/>
              <a:t>: RR of 0.83 (95% CI: 0.72–0.95, p=0.01)</a:t>
            </a:r>
          </a:p>
          <a:p>
            <a:pPr lvl="1"/>
            <a:r>
              <a:rPr lang="en-US" dirty="0"/>
              <a:t>30% reduction in the RR of mortality at 2 years: RR of 0.7 (95% CI: 0.52–0.95, p=0.01)</a:t>
            </a:r>
          </a:p>
          <a:p>
            <a:r>
              <a:rPr lang="en-US" dirty="0"/>
              <a:t>CONCLUSION: OCC (60-120 sec) </a:t>
            </a:r>
          </a:p>
          <a:p>
            <a:pPr lvl="1"/>
            <a:r>
              <a:rPr lang="en-US" dirty="0">
                <a:solidFill>
                  <a:schemeClr val="accent1"/>
                </a:solidFill>
              </a:rPr>
              <a:t>“</a:t>
            </a:r>
            <a:r>
              <a:rPr lang="en-US" b="1" dirty="0">
                <a:solidFill>
                  <a:schemeClr val="accent1"/>
                </a:solidFill>
              </a:rPr>
              <a:t>Standard care in very preterm infants”</a:t>
            </a:r>
          </a:p>
          <a:p>
            <a:pPr lvl="1"/>
            <a:r>
              <a:rPr lang="en-US" b="1" dirty="0">
                <a:solidFill>
                  <a:schemeClr val="accent1"/>
                </a:solidFill>
              </a:rPr>
              <a:t>“Very few perinatal interventions have reduced mortality by 30% and none which are as simple and affordable as delaying cord clamping”</a:t>
            </a:r>
            <a:endParaRPr lang="en-US" dirty="0">
              <a:solidFill>
                <a:schemeClr val="accent1"/>
              </a:solidFill>
            </a:endParaRPr>
          </a:p>
        </p:txBody>
      </p:sp>
      <p:sp>
        <p:nvSpPr>
          <p:cNvPr id="4" name="TextBox 3">
            <a:extLst>
              <a:ext uri="{FF2B5EF4-FFF2-40B4-BE49-F238E27FC236}">
                <a16:creationId xmlns:a16="http://schemas.microsoft.com/office/drawing/2014/main" id="{8557D94B-0C6D-C248-AC11-A4CA18823490}"/>
              </a:ext>
            </a:extLst>
          </p:cNvPr>
          <p:cNvSpPr txBox="1"/>
          <p:nvPr/>
        </p:nvSpPr>
        <p:spPr>
          <a:xfrm>
            <a:off x="1698172" y="6188257"/>
            <a:ext cx="3944982" cy="369332"/>
          </a:xfrm>
          <a:prstGeom prst="rect">
            <a:avLst/>
          </a:prstGeom>
          <a:noFill/>
        </p:spPr>
        <p:txBody>
          <a:bodyPr wrap="square" rtlCol="0">
            <a:spAutoFit/>
          </a:bodyPr>
          <a:lstStyle/>
          <a:p>
            <a:r>
              <a:rPr lang="en-US" dirty="0"/>
              <a:t>Lancet Child </a:t>
            </a:r>
            <a:r>
              <a:rPr lang="en-US" dirty="0" err="1"/>
              <a:t>Adolesc</a:t>
            </a:r>
            <a:r>
              <a:rPr lang="en-US" dirty="0"/>
              <a:t> Health, 2022</a:t>
            </a:r>
          </a:p>
        </p:txBody>
      </p:sp>
    </p:spTree>
    <p:extLst>
      <p:ext uri="{BB962C8B-B14F-4D97-AF65-F5344CB8AC3E}">
        <p14:creationId xmlns:p14="http://schemas.microsoft.com/office/powerpoint/2010/main" val="129935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42083-FE19-934E-B488-A950089384AD}"/>
              </a:ext>
            </a:extLst>
          </p:cNvPr>
          <p:cNvSpPr>
            <a:spLocks noGrp="1"/>
          </p:cNvSpPr>
          <p:nvPr>
            <p:ph type="title"/>
          </p:nvPr>
        </p:nvSpPr>
        <p:spPr/>
        <p:txBody>
          <a:bodyPr/>
          <a:lstStyle/>
          <a:p>
            <a:r>
              <a:rPr lang="en-US" dirty="0"/>
              <a:t>Decreased Mortality with OCC</a:t>
            </a:r>
          </a:p>
        </p:txBody>
      </p:sp>
      <p:sp>
        <p:nvSpPr>
          <p:cNvPr id="3" name="Content Placeholder 2">
            <a:extLst>
              <a:ext uri="{FF2B5EF4-FFF2-40B4-BE49-F238E27FC236}">
                <a16:creationId xmlns:a16="http://schemas.microsoft.com/office/drawing/2014/main" id="{B01F5E84-1A18-6D4D-980E-9A0CF259B8F2}"/>
              </a:ext>
            </a:extLst>
          </p:cNvPr>
          <p:cNvSpPr>
            <a:spLocks noGrp="1"/>
          </p:cNvSpPr>
          <p:nvPr>
            <p:ph idx="1"/>
          </p:nvPr>
        </p:nvSpPr>
        <p:spPr/>
        <p:txBody>
          <a:bodyPr>
            <a:normAutofit/>
          </a:bodyPr>
          <a:lstStyle/>
          <a:p>
            <a:r>
              <a:rPr lang="en-US" dirty="0"/>
              <a:t>Australia Placental Transfusion Study (cont’d) </a:t>
            </a:r>
          </a:p>
          <a:p>
            <a:r>
              <a:rPr lang="en-US" dirty="0"/>
              <a:t>Clinicians had the </a:t>
            </a:r>
            <a:r>
              <a:rPr lang="en-US" u="sng" dirty="0"/>
              <a:t>discretion to clamp the cord promptly</a:t>
            </a:r>
            <a:r>
              <a:rPr lang="en-US" dirty="0"/>
              <a:t> </a:t>
            </a:r>
            <a:r>
              <a:rPr lang="en-US" b="1" dirty="0"/>
              <a:t>IF </a:t>
            </a:r>
            <a:endParaRPr lang="en-US" dirty="0"/>
          </a:p>
          <a:p>
            <a:pPr lvl="1"/>
            <a:r>
              <a:rPr lang="en-US" dirty="0"/>
              <a:t>infant was non-vigorous, heart rate &lt; 100 beats per min, low muscle tone, or was not breathing or crying</a:t>
            </a:r>
          </a:p>
          <a:p>
            <a:pPr lvl="0"/>
            <a:r>
              <a:rPr lang="en-US" dirty="0"/>
              <a:t>Full adherence to randomized treatment occurred in </a:t>
            </a:r>
          </a:p>
          <a:p>
            <a:pPr lvl="1"/>
            <a:r>
              <a:rPr lang="en-US" dirty="0"/>
              <a:t>564 </a:t>
            </a:r>
            <a:r>
              <a:rPr lang="en-US" b="1" dirty="0"/>
              <a:t>(74%)</a:t>
            </a:r>
            <a:r>
              <a:rPr lang="en-US" dirty="0"/>
              <a:t> in delayed clamping*</a:t>
            </a:r>
          </a:p>
          <a:p>
            <a:pPr lvl="1"/>
            <a:r>
              <a:rPr lang="en-US" dirty="0"/>
              <a:t>726 </a:t>
            </a:r>
            <a:r>
              <a:rPr lang="en-US" b="1" dirty="0"/>
              <a:t>(96%)</a:t>
            </a:r>
            <a:r>
              <a:rPr lang="en-US" dirty="0"/>
              <a:t> in immediate clamping</a:t>
            </a:r>
          </a:p>
          <a:p>
            <a:pPr lvl="1"/>
            <a:endParaRPr lang="en-US" dirty="0"/>
          </a:p>
          <a:p>
            <a:r>
              <a:rPr lang="en-US" dirty="0"/>
              <a:t>*About 20% of the time, when the plan was to delay, the cord was clamped early typically due to concern for the infants’ condition</a:t>
            </a:r>
          </a:p>
        </p:txBody>
      </p:sp>
      <p:sp>
        <p:nvSpPr>
          <p:cNvPr id="4" name="TextBox 3">
            <a:extLst>
              <a:ext uri="{FF2B5EF4-FFF2-40B4-BE49-F238E27FC236}">
                <a16:creationId xmlns:a16="http://schemas.microsoft.com/office/drawing/2014/main" id="{2B5EA5E5-3417-0D48-9C7D-4FFB58865DD7}"/>
              </a:ext>
            </a:extLst>
          </p:cNvPr>
          <p:cNvSpPr txBox="1"/>
          <p:nvPr/>
        </p:nvSpPr>
        <p:spPr>
          <a:xfrm>
            <a:off x="1698172" y="6188257"/>
            <a:ext cx="3368614" cy="369332"/>
          </a:xfrm>
          <a:prstGeom prst="rect">
            <a:avLst/>
          </a:prstGeom>
          <a:noFill/>
        </p:spPr>
        <p:txBody>
          <a:bodyPr wrap="none" rtlCol="0">
            <a:spAutoFit/>
          </a:bodyPr>
          <a:lstStyle/>
          <a:p>
            <a:r>
              <a:rPr lang="en-US" dirty="0"/>
              <a:t>Lancet Child </a:t>
            </a:r>
            <a:r>
              <a:rPr lang="en-US" dirty="0" err="1"/>
              <a:t>Adolesc</a:t>
            </a:r>
            <a:r>
              <a:rPr lang="en-US" dirty="0"/>
              <a:t> Health, 2022</a:t>
            </a:r>
          </a:p>
        </p:txBody>
      </p:sp>
    </p:spTree>
    <p:extLst>
      <p:ext uri="{BB962C8B-B14F-4D97-AF65-F5344CB8AC3E}">
        <p14:creationId xmlns:p14="http://schemas.microsoft.com/office/powerpoint/2010/main" val="2462035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9555-2E56-0A40-B40E-C49729ACB621}"/>
              </a:ext>
            </a:extLst>
          </p:cNvPr>
          <p:cNvSpPr>
            <a:spLocks noGrp="1"/>
          </p:cNvSpPr>
          <p:nvPr>
            <p:ph type="title"/>
          </p:nvPr>
        </p:nvSpPr>
        <p:spPr/>
        <p:txBody>
          <a:bodyPr/>
          <a:lstStyle/>
          <a:p>
            <a:r>
              <a:rPr lang="en-US" dirty="0"/>
              <a:t>Decreased Mortality with OCC</a:t>
            </a:r>
          </a:p>
        </p:txBody>
      </p:sp>
      <p:sp>
        <p:nvSpPr>
          <p:cNvPr id="3" name="Content Placeholder 2">
            <a:extLst>
              <a:ext uri="{FF2B5EF4-FFF2-40B4-BE49-F238E27FC236}">
                <a16:creationId xmlns:a16="http://schemas.microsoft.com/office/drawing/2014/main" id="{EB2DD832-CB46-8443-9767-9563092ACB2B}"/>
              </a:ext>
            </a:extLst>
          </p:cNvPr>
          <p:cNvSpPr>
            <a:spLocks noGrp="1"/>
          </p:cNvSpPr>
          <p:nvPr>
            <p:ph idx="1"/>
          </p:nvPr>
        </p:nvSpPr>
        <p:spPr/>
        <p:txBody>
          <a:bodyPr>
            <a:normAutofit lnSpcReduction="10000"/>
          </a:bodyPr>
          <a:lstStyle/>
          <a:p>
            <a:r>
              <a:rPr lang="en-US" dirty="0"/>
              <a:t>Their exclusion criteria:</a:t>
            </a:r>
          </a:p>
          <a:p>
            <a:pPr lvl="1"/>
            <a:r>
              <a:rPr lang="en-US" dirty="0"/>
              <a:t>Hydrops fetalis</a:t>
            </a:r>
          </a:p>
          <a:p>
            <a:pPr lvl="1"/>
            <a:r>
              <a:rPr lang="en-US" dirty="0"/>
              <a:t>Fetal hemolytic disease</a:t>
            </a:r>
          </a:p>
          <a:p>
            <a:pPr lvl="1"/>
            <a:r>
              <a:rPr lang="en-US" dirty="0"/>
              <a:t>Twin–twin transfusion</a:t>
            </a:r>
          </a:p>
          <a:p>
            <a:pPr lvl="1"/>
            <a:r>
              <a:rPr lang="en-US" dirty="0"/>
              <a:t>Genetic syndromes with potentially lethal malformations</a:t>
            </a:r>
          </a:p>
          <a:p>
            <a:pPr lvl="1"/>
            <a:r>
              <a:rPr lang="en-US" dirty="0"/>
              <a:t>Placenta/Cord non-functioning</a:t>
            </a:r>
          </a:p>
          <a:p>
            <a:pPr lvl="1"/>
            <a:r>
              <a:rPr lang="en-US" dirty="0"/>
              <a:t>Hemodynamically unstable mother</a:t>
            </a:r>
          </a:p>
          <a:p>
            <a:pPr lvl="1"/>
            <a:endParaRPr lang="en-US" dirty="0"/>
          </a:p>
          <a:p>
            <a:r>
              <a:rPr lang="en-US" dirty="0"/>
              <a:t>Not excluded: </a:t>
            </a:r>
          </a:p>
          <a:p>
            <a:pPr lvl="1"/>
            <a:r>
              <a:rPr lang="en-US" dirty="0"/>
              <a:t>Meconium-stained amniotic fluid</a:t>
            </a:r>
          </a:p>
          <a:p>
            <a:pPr lvl="1"/>
            <a:r>
              <a:rPr lang="en-US" dirty="0"/>
              <a:t>Maternal anesthesia</a:t>
            </a:r>
          </a:p>
          <a:p>
            <a:endParaRPr lang="en-US" dirty="0"/>
          </a:p>
        </p:txBody>
      </p:sp>
    </p:spTree>
    <p:extLst>
      <p:ext uri="{BB962C8B-B14F-4D97-AF65-F5344CB8AC3E}">
        <p14:creationId xmlns:p14="http://schemas.microsoft.com/office/powerpoint/2010/main" val="80729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9555-2E56-0A40-B40E-C49729ACB621}"/>
              </a:ext>
            </a:extLst>
          </p:cNvPr>
          <p:cNvSpPr>
            <a:spLocks noGrp="1"/>
          </p:cNvSpPr>
          <p:nvPr>
            <p:ph type="title"/>
          </p:nvPr>
        </p:nvSpPr>
        <p:spPr/>
        <p:txBody>
          <a:bodyPr/>
          <a:lstStyle/>
          <a:p>
            <a:r>
              <a:rPr lang="en-US" dirty="0"/>
              <a:t>Decreased Mortality with OCC</a:t>
            </a:r>
          </a:p>
        </p:txBody>
      </p:sp>
      <p:sp>
        <p:nvSpPr>
          <p:cNvPr id="3" name="Content Placeholder 2">
            <a:extLst>
              <a:ext uri="{FF2B5EF4-FFF2-40B4-BE49-F238E27FC236}">
                <a16:creationId xmlns:a16="http://schemas.microsoft.com/office/drawing/2014/main" id="{EB2DD832-CB46-8443-9767-9563092ACB2B}"/>
              </a:ext>
            </a:extLst>
          </p:cNvPr>
          <p:cNvSpPr>
            <a:spLocks noGrp="1"/>
          </p:cNvSpPr>
          <p:nvPr>
            <p:ph idx="1"/>
          </p:nvPr>
        </p:nvSpPr>
        <p:spPr/>
        <p:txBody>
          <a:bodyPr>
            <a:normAutofit/>
          </a:bodyPr>
          <a:lstStyle/>
          <a:p>
            <a:r>
              <a:rPr lang="en-US" b="1" dirty="0"/>
              <a:t>Does delayed clamping reduce mortality at 36 weeks postmenstrual age or before hospital discharge? </a:t>
            </a:r>
          </a:p>
          <a:p>
            <a:endParaRPr lang="en-US" dirty="0"/>
          </a:p>
          <a:p>
            <a:r>
              <a:rPr lang="en-US" dirty="0"/>
              <a:t>Delaying clamping reduced this short-term outcome by about 30% in two systematic reviews of trials in nearly 3000 preterm infants, most of whom were born before 30 weeks gestation</a:t>
            </a:r>
            <a:r>
              <a:rPr lang="en-US" baseline="30000" dirty="0"/>
              <a:t>1-2</a:t>
            </a:r>
          </a:p>
          <a:p>
            <a:endParaRPr lang="en-US" dirty="0"/>
          </a:p>
          <a:p>
            <a:pPr marL="457200" lvl="1" indent="0">
              <a:buNone/>
            </a:pPr>
            <a:r>
              <a:rPr lang="en-US" sz="1600" dirty="0"/>
              <a:t>1. Fogarty, et al. Delayed vs early umbilical cord clamping for preterm infants: a systematic review and meta-analysis. </a:t>
            </a:r>
            <a:r>
              <a:rPr lang="en-US" sz="1600" b="1" i="1" dirty="0"/>
              <a:t>Am J </a:t>
            </a:r>
            <a:r>
              <a:rPr lang="en-US" sz="1600" b="1" i="1" dirty="0" err="1"/>
              <a:t>Obstet</a:t>
            </a:r>
            <a:r>
              <a:rPr lang="en-US" sz="1600" b="1" i="1" dirty="0"/>
              <a:t> </a:t>
            </a:r>
            <a:r>
              <a:rPr lang="en-US" sz="1600" b="1" i="1" dirty="0" err="1"/>
              <a:t>Gynecol</a:t>
            </a:r>
            <a:r>
              <a:rPr lang="en-US" sz="1600" b="1" i="1" dirty="0"/>
              <a:t> </a:t>
            </a:r>
            <a:r>
              <a:rPr lang="en-US" sz="1600" dirty="0"/>
              <a:t>2018</a:t>
            </a:r>
          </a:p>
          <a:p>
            <a:pPr marL="457200" lvl="1" indent="0">
              <a:buNone/>
            </a:pPr>
            <a:r>
              <a:rPr lang="en-US" sz="1600" dirty="0"/>
              <a:t>2. Rabe, et al. Effect of timing of umbilical cord clamping and other strategies to influence placental transfusion at preterm birth on maternal and infant outcomes. </a:t>
            </a:r>
            <a:r>
              <a:rPr lang="en-US" sz="1600" b="1" i="1" u="sng" dirty="0"/>
              <a:t>Cochrane Database Syst Rev</a:t>
            </a:r>
            <a:r>
              <a:rPr lang="en-US" sz="1600" i="1" dirty="0"/>
              <a:t> </a:t>
            </a:r>
            <a:r>
              <a:rPr lang="en-US" sz="1600" dirty="0"/>
              <a:t>2019</a:t>
            </a:r>
          </a:p>
        </p:txBody>
      </p:sp>
    </p:spTree>
    <p:extLst>
      <p:ext uri="{BB962C8B-B14F-4D97-AF65-F5344CB8AC3E}">
        <p14:creationId xmlns:p14="http://schemas.microsoft.com/office/powerpoint/2010/main" val="3926647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9555-2E56-0A40-B40E-C49729ACB621}"/>
              </a:ext>
            </a:extLst>
          </p:cNvPr>
          <p:cNvSpPr>
            <a:spLocks noGrp="1"/>
          </p:cNvSpPr>
          <p:nvPr>
            <p:ph type="title"/>
          </p:nvPr>
        </p:nvSpPr>
        <p:spPr/>
        <p:txBody>
          <a:bodyPr/>
          <a:lstStyle/>
          <a:p>
            <a:r>
              <a:rPr lang="en-US" dirty="0"/>
              <a:t>Decreased Mortality with OCC</a:t>
            </a:r>
          </a:p>
        </p:txBody>
      </p:sp>
      <p:sp>
        <p:nvSpPr>
          <p:cNvPr id="3" name="Content Placeholder 2">
            <a:extLst>
              <a:ext uri="{FF2B5EF4-FFF2-40B4-BE49-F238E27FC236}">
                <a16:creationId xmlns:a16="http://schemas.microsoft.com/office/drawing/2014/main" id="{EB2DD832-CB46-8443-9767-9563092ACB2B}"/>
              </a:ext>
            </a:extLst>
          </p:cNvPr>
          <p:cNvSpPr>
            <a:spLocks noGrp="1"/>
          </p:cNvSpPr>
          <p:nvPr>
            <p:ph idx="1"/>
          </p:nvPr>
        </p:nvSpPr>
        <p:spPr/>
        <p:txBody>
          <a:bodyPr>
            <a:normAutofit/>
          </a:bodyPr>
          <a:lstStyle/>
          <a:p>
            <a:r>
              <a:rPr lang="en-US" dirty="0"/>
              <a:t>Canadian Neonatal Network </a:t>
            </a:r>
          </a:p>
          <a:p>
            <a:r>
              <a:rPr lang="en-US" dirty="0"/>
              <a:t>4297 babies, 23 0/7 - 28 6/7 weeks, 30 tertiary level NICUs</a:t>
            </a:r>
          </a:p>
          <a:p>
            <a:r>
              <a:rPr lang="en-US" dirty="0"/>
              <a:t>Observational study of evidence-based practices</a:t>
            </a:r>
          </a:p>
          <a:p>
            <a:pPr marL="914400" lvl="1" indent="-457200">
              <a:buFont typeface="+mj-lt"/>
              <a:buAutoNum type="arabicPeriod"/>
            </a:pPr>
            <a:r>
              <a:rPr lang="en-US" dirty="0"/>
              <a:t>Antenatal corticosteroids</a:t>
            </a:r>
          </a:p>
          <a:p>
            <a:pPr marL="914400" lvl="1" indent="-457200">
              <a:buFont typeface="+mj-lt"/>
              <a:buAutoNum type="arabicPeriod"/>
            </a:pPr>
            <a:r>
              <a:rPr lang="en-US" dirty="0"/>
              <a:t>Antenatal MgSO4 for neuroprotection</a:t>
            </a:r>
          </a:p>
          <a:p>
            <a:pPr marL="914400" lvl="1" indent="-457200">
              <a:buFont typeface="+mj-lt"/>
              <a:buAutoNum type="arabicPeriod"/>
            </a:pPr>
            <a:r>
              <a:rPr lang="en-US" dirty="0"/>
              <a:t>Deferred cord clamping for at least 60 seconds</a:t>
            </a:r>
          </a:p>
          <a:p>
            <a:pPr marL="914400" lvl="1" indent="-457200">
              <a:buFont typeface="+mj-lt"/>
              <a:buAutoNum type="arabicPeriod"/>
            </a:pPr>
            <a:r>
              <a:rPr lang="en-US" dirty="0"/>
              <a:t>Normothermia on admission</a:t>
            </a:r>
          </a:p>
          <a:p>
            <a:r>
              <a:rPr lang="en-US" dirty="0"/>
              <a:t>Effect of exposure to 1, 2, 3, and all 4 evidence-based practices was compared with none on death and/or severe neurological injury</a:t>
            </a:r>
          </a:p>
        </p:txBody>
      </p:sp>
    </p:spTree>
    <p:extLst>
      <p:ext uri="{BB962C8B-B14F-4D97-AF65-F5344CB8AC3E}">
        <p14:creationId xmlns:p14="http://schemas.microsoft.com/office/powerpoint/2010/main" val="418133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945D-7B4C-2140-988D-B86CE0A1DC44}"/>
              </a:ext>
            </a:extLst>
          </p:cNvPr>
          <p:cNvSpPr>
            <a:spLocks noGrp="1"/>
          </p:cNvSpPr>
          <p:nvPr>
            <p:ph type="title"/>
          </p:nvPr>
        </p:nvSpPr>
        <p:spPr/>
        <p:txBody>
          <a:bodyPr/>
          <a:lstStyle/>
          <a:p>
            <a:r>
              <a:rPr lang="en-US" dirty="0"/>
              <a:t>Decreased Mortality with OCC</a:t>
            </a:r>
          </a:p>
        </p:txBody>
      </p:sp>
      <p:sp>
        <p:nvSpPr>
          <p:cNvPr id="3" name="Content Placeholder 2">
            <a:extLst>
              <a:ext uri="{FF2B5EF4-FFF2-40B4-BE49-F238E27FC236}">
                <a16:creationId xmlns:a16="http://schemas.microsoft.com/office/drawing/2014/main" id="{B73A02AC-24BA-B04B-953A-B931B82C1CEC}"/>
              </a:ext>
            </a:extLst>
          </p:cNvPr>
          <p:cNvSpPr>
            <a:spLocks noGrp="1"/>
          </p:cNvSpPr>
          <p:nvPr>
            <p:ph idx="1"/>
          </p:nvPr>
        </p:nvSpPr>
        <p:spPr>
          <a:xfrm>
            <a:off x="838200" y="1825625"/>
            <a:ext cx="10934700" cy="4351338"/>
          </a:xfrm>
        </p:spPr>
        <p:txBody>
          <a:bodyPr>
            <a:normAutofit fontScale="92500"/>
          </a:bodyPr>
          <a:lstStyle/>
          <a:p>
            <a:r>
              <a:rPr lang="en-US" dirty="0"/>
              <a:t>Rate of death and/or severe neurological injury (IVH 3-4 or PVL): </a:t>
            </a:r>
            <a:r>
              <a:rPr lang="en-US" b="1" dirty="0"/>
              <a:t>20% Overall</a:t>
            </a:r>
          </a:p>
          <a:p>
            <a:pPr lvl="1"/>
            <a:r>
              <a:rPr lang="en-US" dirty="0"/>
              <a:t>No evidence-based practices: </a:t>
            </a:r>
            <a:r>
              <a:rPr lang="en-US" b="1" dirty="0"/>
              <a:t>34% </a:t>
            </a:r>
            <a:r>
              <a:rPr lang="en-US" dirty="0"/>
              <a:t>(54 of 157)</a:t>
            </a:r>
          </a:p>
          <a:p>
            <a:pPr lvl="1"/>
            <a:r>
              <a:rPr lang="en-US" dirty="0"/>
              <a:t>1 EBP: </a:t>
            </a:r>
            <a:r>
              <a:rPr lang="en-US" b="1" dirty="0"/>
              <a:t>27% </a:t>
            </a:r>
            <a:r>
              <a:rPr lang="en-US" dirty="0"/>
              <a:t>(171 of 626)</a:t>
            </a:r>
          </a:p>
          <a:p>
            <a:pPr lvl="1"/>
            <a:r>
              <a:rPr lang="en-US" dirty="0"/>
              <a:t>2 EBP: </a:t>
            </a:r>
            <a:r>
              <a:rPr lang="en-US" b="1" dirty="0"/>
              <a:t>20% </a:t>
            </a:r>
            <a:r>
              <a:rPr lang="en-US" dirty="0"/>
              <a:t>(295 of 1448) </a:t>
            </a:r>
          </a:p>
          <a:p>
            <a:pPr lvl="1"/>
            <a:r>
              <a:rPr lang="en-US" dirty="0"/>
              <a:t>3 EBP: </a:t>
            </a:r>
            <a:r>
              <a:rPr lang="en-US" b="1" dirty="0"/>
              <a:t>18% </a:t>
            </a:r>
            <a:r>
              <a:rPr lang="en-US" dirty="0"/>
              <a:t>(263 of 1448) </a:t>
            </a:r>
          </a:p>
          <a:p>
            <a:pPr lvl="1"/>
            <a:r>
              <a:rPr lang="en-US" dirty="0"/>
              <a:t>All 4 EBP: </a:t>
            </a:r>
            <a:r>
              <a:rPr lang="en-US" b="1" dirty="0"/>
              <a:t>14% </a:t>
            </a:r>
            <a:r>
              <a:rPr lang="en-US" dirty="0"/>
              <a:t>(90 of 618) </a:t>
            </a:r>
          </a:p>
          <a:p>
            <a:r>
              <a:rPr lang="en-US" dirty="0"/>
              <a:t>Death and/or severe neurological injury:</a:t>
            </a:r>
          </a:p>
          <a:p>
            <a:pPr lvl="1"/>
            <a:r>
              <a:rPr lang="en-US" dirty="0"/>
              <a:t>Exposure to antenatal corticosteroids (adjusted odds ratio, </a:t>
            </a:r>
            <a:r>
              <a:rPr lang="en-US" b="1" dirty="0"/>
              <a:t>0.52, </a:t>
            </a:r>
            <a:r>
              <a:rPr lang="en-US" dirty="0"/>
              <a:t>95% CI: 0.40-0.69) </a:t>
            </a:r>
          </a:p>
          <a:p>
            <a:pPr lvl="1"/>
            <a:r>
              <a:rPr lang="en-US" dirty="0"/>
              <a:t>Deferred cord clamping (adjusted odds ratio,</a:t>
            </a:r>
            <a:r>
              <a:rPr lang="en-US" b="1" dirty="0"/>
              <a:t> 0.81</a:t>
            </a:r>
            <a:r>
              <a:rPr lang="en-US" dirty="0"/>
              <a:t>, 95% CI: 0.68-0.96) </a:t>
            </a:r>
          </a:p>
          <a:p>
            <a:pPr lvl="1"/>
            <a:r>
              <a:rPr lang="en-US" dirty="0"/>
              <a:t>MgSO4 (no significant decrease)</a:t>
            </a:r>
          </a:p>
          <a:p>
            <a:pPr lvl="1"/>
            <a:r>
              <a:rPr lang="en-US" dirty="0"/>
              <a:t>Normothermia (no significant decrease)</a:t>
            </a:r>
          </a:p>
        </p:txBody>
      </p:sp>
    </p:spTree>
    <p:extLst>
      <p:ext uri="{BB962C8B-B14F-4D97-AF65-F5344CB8AC3E}">
        <p14:creationId xmlns:p14="http://schemas.microsoft.com/office/powerpoint/2010/main" val="329597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8316-C05C-6846-859C-CB89FB224B61}"/>
              </a:ext>
            </a:extLst>
          </p:cNvPr>
          <p:cNvSpPr>
            <a:spLocks noGrp="1"/>
          </p:cNvSpPr>
          <p:nvPr>
            <p:ph type="title"/>
          </p:nvPr>
        </p:nvSpPr>
        <p:spPr/>
        <p:txBody>
          <a:bodyPr/>
          <a:lstStyle/>
          <a:p>
            <a:r>
              <a:rPr lang="en-US" dirty="0"/>
              <a:t>What is “Optimal” Cord Clamping?</a:t>
            </a:r>
          </a:p>
        </p:txBody>
      </p:sp>
      <p:sp>
        <p:nvSpPr>
          <p:cNvPr id="3" name="Content Placeholder 2">
            <a:extLst>
              <a:ext uri="{FF2B5EF4-FFF2-40B4-BE49-F238E27FC236}">
                <a16:creationId xmlns:a16="http://schemas.microsoft.com/office/drawing/2014/main" id="{7204E011-96DB-AE4A-8522-E6CB53AA8B46}"/>
              </a:ext>
            </a:extLst>
          </p:cNvPr>
          <p:cNvSpPr>
            <a:spLocks noGrp="1"/>
          </p:cNvSpPr>
          <p:nvPr>
            <p:ph idx="1"/>
          </p:nvPr>
        </p:nvSpPr>
        <p:spPr>
          <a:xfrm>
            <a:off x="838200" y="1825625"/>
            <a:ext cx="10515600" cy="4248604"/>
          </a:xfrm>
        </p:spPr>
        <p:txBody>
          <a:bodyPr/>
          <a:lstStyle/>
          <a:p>
            <a:r>
              <a:rPr lang="en-US" b="1" dirty="0"/>
              <a:t>Waiting for at least </a:t>
            </a:r>
            <a:r>
              <a:rPr lang="en-US" b="1" u="sng" dirty="0"/>
              <a:t>60 seconds</a:t>
            </a:r>
            <a:r>
              <a:rPr lang="en-US" b="1" dirty="0"/>
              <a:t> after delivery to clamp the cord</a:t>
            </a:r>
          </a:p>
          <a:p>
            <a:endParaRPr lang="en-US" b="1" dirty="0"/>
          </a:p>
          <a:p>
            <a:r>
              <a:rPr lang="en-US" b="1" dirty="0"/>
              <a:t>Traditionally known as “Delayed Cord Clamping”</a:t>
            </a:r>
          </a:p>
        </p:txBody>
      </p:sp>
      <p:sp>
        <p:nvSpPr>
          <p:cNvPr id="4" name="Rectangle 3">
            <a:extLst>
              <a:ext uri="{FF2B5EF4-FFF2-40B4-BE49-F238E27FC236}">
                <a16:creationId xmlns:a16="http://schemas.microsoft.com/office/drawing/2014/main" id="{2ACEEA00-44A1-384D-82E9-51C51B06F4FE}"/>
              </a:ext>
            </a:extLst>
          </p:cNvPr>
          <p:cNvSpPr/>
          <p:nvPr/>
        </p:nvSpPr>
        <p:spPr>
          <a:xfrm>
            <a:off x="5974813" y="3244334"/>
            <a:ext cx="242374" cy="369332"/>
          </a:xfrm>
          <a:prstGeom prst="rect">
            <a:avLst/>
          </a:prstGeom>
        </p:spPr>
        <p:txBody>
          <a:bodyPr wrap="none">
            <a:spAutoFit/>
          </a:bodyPr>
          <a:lstStyle/>
          <a:p>
            <a:r>
              <a:rPr lang="en-US" dirty="0">
                <a:solidFill>
                  <a:prstClr val="black"/>
                </a:solidFill>
                <a:latin typeface="Times-Roman" pitchFamily="2" charset="0"/>
              </a:rPr>
              <a:t> </a:t>
            </a:r>
            <a:endParaRPr lang="en-US" dirty="0"/>
          </a:p>
        </p:txBody>
      </p:sp>
      <p:sp>
        <p:nvSpPr>
          <p:cNvPr id="5" name="Rectangle 4">
            <a:extLst>
              <a:ext uri="{FF2B5EF4-FFF2-40B4-BE49-F238E27FC236}">
                <a16:creationId xmlns:a16="http://schemas.microsoft.com/office/drawing/2014/main" id="{5A49905C-34BC-5E41-BB75-87EF40C81D25}"/>
              </a:ext>
            </a:extLst>
          </p:cNvPr>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173869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142B-AFBF-5D4C-A060-DB123C6FB249}"/>
              </a:ext>
            </a:extLst>
          </p:cNvPr>
          <p:cNvSpPr>
            <a:spLocks noGrp="1"/>
          </p:cNvSpPr>
          <p:nvPr>
            <p:ph type="title"/>
          </p:nvPr>
        </p:nvSpPr>
        <p:spPr/>
        <p:txBody>
          <a:bodyPr/>
          <a:lstStyle/>
          <a:p>
            <a:r>
              <a:rPr lang="en-US" dirty="0"/>
              <a:t>Benefits of Placental Transfusion</a:t>
            </a:r>
          </a:p>
        </p:txBody>
      </p:sp>
      <p:pic>
        <p:nvPicPr>
          <p:cNvPr id="4098" name="Picture 2">
            <a:extLst>
              <a:ext uri="{FF2B5EF4-FFF2-40B4-BE49-F238E27FC236}">
                <a16:creationId xmlns:a16="http://schemas.microsoft.com/office/drawing/2014/main" id="{2BFA0F59-3CE3-3F4B-94C2-FB4F9EEBAF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1629" y="2119880"/>
            <a:ext cx="4902144" cy="3889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8F5914-8D40-1446-A3C3-F5B5150691A8}"/>
              </a:ext>
            </a:extLst>
          </p:cNvPr>
          <p:cNvSpPr txBox="1"/>
          <p:nvPr/>
        </p:nvSpPr>
        <p:spPr>
          <a:xfrm>
            <a:off x="6096000" y="1853930"/>
            <a:ext cx="4902144" cy="4524315"/>
          </a:xfrm>
          <a:prstGeom prst="rect">
            <a:avLst/>
          </a:prstGeom>
          <a:noFill/>
        </p:spPr>
        <p:txBody>
          <a:bodyPr wrap="square" rtlCol="0">
            <a:spAutoFit/>
          </a:bodyPr>
          <a:lstStyle/>
          <a:p>
            <a:pPr marL="342900" indent="-342900" fontAlgn="base">
              <a:buFont typeface="Arial" panose="020B0604020202020204" pitchFamily="34" charset="0"/>
              <a:buChar char="•"/>
            </a:pPr>
            <a:r>
              <a:rPr lang="en-US" sz="2400" b="1" dirty="0"/>
              <a:t>Can supply ~30ml/kg of blood volume</a:t>
            </a:r>
          </a:p>
          <a:p>
            <a:pPr marL="342900" indent="-342900" fontAlgn="base">
              <a:buFont typeface="Arial" panose="020B0604020202020204" pitchFamily="34" charset="0"/>
              <a:buChar char="•"/>
            </a:pPr>
            <a:r>
              <a:rPr lang="en-US" sz="2400" b="1" dirty="0"/>
              <a:t>Decreased Mortality</a:t>
            </a:r>
          </a:p>
          <a:p>
            <a:pPr marL="342900" indent="-342900" fontAlgn="base">
              <a:buFont typeface="Arial" panose="020B0604020202020204" pitchFamily="34" charset="0"/>
              <a:buChar char="•"/>
            </a:pPr>
            <a:r>
              <a:rPr lang="en-US" sz="2400" b="1" dirty="0"/>
              <a:t>Cardiovascular stability</a:t>
            </a:r>
          </a:p>
          <a:p>
            <a:pPr marL="800100" lvl="1" indent="-342900" fontAlgn="base">
              <a:buFont typeface="Arial" panose="020B0604020202020204" pitchFamily="34" charset="0"/>
              <a:buChar char="•"/>
            </a:pPr>
            <a:r>
              <a:rPr lang="en-US" sz="2400" b="1" dirty="0"/>
              <a:t>Less boluses/inotropes</a:t>
            </a:r>
          </a:p>
          <a:p>
            <a:pPr marL="342900" indent="-342900" fontAlgn="base">
              <a:buFont typeface="Arial" panose="020B0604020202020204" pitchFamily="34" charset="0"/>
              <a:buChar char="•"/>
            </a:pPr>
            <a:r>
              <a:rPr lang="en-US" sz="2400" b="1" dirty="0"/>
              <a:t>Improvement in pulmonary circulation and transition</a:t>
            </a:r>
          </a:p>
          <a:p>
            <a:pPr marL="342900" indent="-342900" fontAlgn="base">
              <a:buFont typeface="Arial" panose="020B0604020202020204" pitchFamily="34" charset="0"/>
              <a:buChar char="•"/>
            </a:pPr>
            <a:r>
              <a:rPr lang="en-US" sz="2400" b="1" dirty="0"/>
              <a:t>Infusion of stem cells</a:t>
            </a:r>
          </a:p>
          <a:p>
            <a:pPr marL="342900" indent="-342900" fontAlgn="base">
              <a:buFont typeface="Arial" panose="020B0604020202020204" pitchFamily="34" charset="0"/>
              <a:buChar char="•"/>
            </a:pPr>
            <a:r>
              <a:rPr lang="en-US" sz="2400" b="1" dirty="0"/>
              <a:t>Less need for PRBC transfusions</a:t>
            </a:r>
          </a:p>
          <a:p>
            <a:pPr marL="342900" indent="-342900" fontAlgn="base">
              <a:buFont typeface="Arial" panose="020B0604020202020204" pitchFamily="34" charset="0"/>
              <a:buChar char="•"/>
            </a:pPr>
            <a:r>
              <a:rPr lang="en-US" sz="2400" b="1" dirty="0"/>
              <a:t>Increased iron stores</a:t>
            </a:r>
          </a:p>
          <a:p>
            <a:pPr marL="342900" indent="-342900" fontAlgn="base">
              <a:buFont typeface="Arial" panose="020B0604020202020204" pitchFamily="34" charset="0"/>
              <a:buChar char="•"/>
            </a:pPr>
            <a:r>
              <a:rPr lang="en-US" sz="2400" b="1" dirty="0"/>
              <a:t>Less IVH</a:t>
            </a:r>
          </a:p>
          <a:p>
            <a:pPr marL="342900" indent="-342900" fontAlgn="base">
              <a:buFont typeface="Arial" panose="020B0604020202020204" pitchFamily="34" charset="0"/>
              <a:buChar char="•"/>
            </a:pPr>
            <a:r>
              <a:rPr lang="en-US" sz="2400" b="1" dirty="0"/>
              <a:t>Higher parent satisfaction</a:t>
            </a:r>
            <a:endParaRPr lang="en-US" dirty="0"/>
          </a:p>
        </p:txBody>
      </p:sp>
    </p:spTree>
    <p:extLst>
      <p:ext uri="{BB962C8B-B14F-4D97-AF65-F5344CB8AC3E}">
        <p14:creationId xmlns:p14="http://schemas.microsoft.com/office/powerpoint/2010/main" val="212932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AACA-4424-154A-92F3-99296EE161F5}"/>
              </a:ext>
            </a:extLst>
          </p:cNvPr>
          <p:cNvSpPr>
            <a:spLocks noGrp="1"/>
          </p:cNvSpPr>
          <p:nvPr>
            <p:ph type="title"/>
          </p:nvPr>
        </p:nvSpPr>
        <p:spPr/>
        <p:txBody>
          <a:bodyPr/>
          <a:lstStyle/>
          <a:p>
            <a:r>
              <a:rPr lang="en-US" dirty="0"/>
              <a:t>Adverse Effects</a:t>
            </a:r>
          </a:p>
        </p:txBody>
      </p:sp>
    </p:spTree>
    <p:extLst>
      <p:ext uri="{BB962C8B-B14F-4D97-AF65-F5344CB8AC3E}">
        <p14:creationId xmlns:p14="http://schemas.microsoft.com/office/powerpoint/2010/main" val="2110071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8F12-0058-F547-9259-3D6EEAAB0B26}"/>
              </a:ext>
            </a:extLst>
          </p:cNvPr>
          <p:cNvSpPr>
            <a:spLocks noGrp="1"/>
          </p:cNvSpPr>
          <p:nvPr>
            <p:ph type="title"/>
          </p:nvPr>
        </p:nvSpPr>
        <p:spPr/>
        <p:txBody>
          <a:bodyPr>
            <a:normAutofit/>
          </a:bodyPr>
          <a:lstStyle/>
          <a:p>
            <a:r>
              <a:rPr lang="en-US" sz="4000" dirty="0"/>
              <a:t>Concern – Hyperbilirubinemia and Polycythemia </a:t>
            </a:r>
          </a:p>
        </p:txBody>
      </p:sp>
      <p:sp>
        <p:nvSpPr>
          <p:cNvPr id="3" name="Content Placeholder 2">
            <a:extLst>
              <a:ext uri="{FF2B5EF4-FFF2-40B4-BE49-F238E27FC236}">
                <a16:creationId xmlns:a16="http://schemas.microsoft.com/office/drawing/2014/main" id="{0FBA7075-BD97-CE43-ACAD-7ABFC5889F03}"/>
              </a:ext>
            </a:extLst>
          </p:cNvPr>
          <p:cNvSpPr>
            <a:spLocks noGrp="1"/>
          </p:cNvSpPr>
          <p:nvPr>
            <p:ph idx="1"/>
          </p:nvPr>
        </p:nvSpPr>
        <p:spPr/>
        <p:txBody>
          <a:bodyPr/>
          <a:lstStyle/>
          <a:p>
            <a:r>
              <a:rPr lang="en-US" dirty="0"/>
              <a:t>Whole blood is moving back and forth between baby and placenta</a:t>
            </a:r>
          </a:p>
          <a:p>
            <a:r>
              <a:rPr lang="en-US" dirty="0"/>
              <a:t>Hematocrit changes only minimally with OCC </a:t>
            </a:r>
          </a:p>
          <a:p>
            <a:r>
              <a:rPr lang="en-US" b="1" dirty="0"/>
              <a:t>Polycythemia and hyperbilirubinemia</a:t>
            </a:r>
            <a:r>
              <a:rPr lang="en-US" dirty="0"/>
              <a:t> (Studies show no significant difference – less than 1 mg/dl increase of total bilirubin) </a:t>
            </a:r>
          </a:p>
          <a:p>
            <a:r>
              <a:rPr lang="en-US" dirty="0"/>
              <a:t>Liver may conjugate bilirubin better with improved blood flow</a:t>
            </a:r>
          </a:p>
          <a:p>
            <a:r>
              <a:rPr lang="en-US" b="1" dirty="0"/>
              <a:t>Outweighed by improved developmental outcomes in term infants  and less mortality in premature infants</a:t>
            </a:r>
            <a:endParaRPr lang="en-US" dirty="0"/>
          </a:p>
        </p:txBody>
      </p:sp>
    </p:spTree>
    <p:extLst>
      <p:ext uri="{BB962C8B-B14F-4D97-AF65-F5344CB8AC3E}">
        <p14:creationId xmlns:p14="http://schemas.microsoft.com/office/powerpoint/2010/main" val="3090035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8F12-0058-F547-9259-3D6EEAAB0B26}"/>
              </a:ext>
            </a:extLst>
          </p:cNvPr>
          <p:cNvSpPr>
            <a:spLocks noGrp="1"/>
          </p:cNvSpPr>
          <p:nvPr>
            <p:ph type="title"/>
          </p:nvPr>
        </p:nvSpPr>
        <p:spPr/>
        <p:txBody>
          <a:bodyPr>
            <a:normAutofit/>
          </a:bodyPr>
          <a:lstStyle/>
          <a:p>
            <a:r>
              <a:rPr lang="en-US" sz="4000" dirty="0"/>
              <a:t>Mortality ✔️  Bilirubin?</a:t>
            </a:r>
          </a:p>
        </p:txBody>
      </p:sp>
      <p:sp>
        <p:nvSpPr>
          <p:cNvPr id="3" name="Content Placeholder 2">
            <a:extLst>
              <a:ext uri="{FF2B5EF4-FFF2-40B4-BE49-F238E27FC236}">
                <a16:creationId xmlns:a16="http://schemas.microsoft.com/office/drawing/2014/main" id="{0FBA7075-BD97-CE43-ACAD-7ABFC5889F03}"/>
              </a:ext>
            </a:extLst>
          </p:cNvPr>
          <p:cNvSpPr>
            <a:spLocks noGrp="1"/>
          </p:cNvSpPr>
          <p:nvPr>
            <p:ph idx="1"/>
          </p:nvPr>
        </p:nvSpPr>
        <p:spPr/>
        <p:txBody>
          <a:bodyPr/>
          <a:lstStyle/>
          <a:p>
            <a:r>
              <a:rPr lang="en-US" dirty="0"/>
              <a:t>307 healthy term infants, randomized noninferiority trial </a:t>
            </a:r>
          </a:p>
          <a:p>
            <a:pPr lvl="1"/>
            <a:r>
              <a:rPr lang="en-US" dirty="0"/>
              <a:t>Total serum bilirubin at 24–48 hours</a:t>
            </a:r>
          </a:p>
          <a:p>
            <a:pPr lvl="2"/>
            <a:r>
              <a:rPr lang="en-US" dirty="0"/>
              <a:t>10.8 and 11.3 mg/dL in ECC and DCC groups</a:t>
            </a:r>
          </a:p>
          <a:p>
            <a:pPr lvl="1"/>
            <a:r>
              <a:rPr lang="en-US" dirty="0"/>
              <a:t>The need for phototherapy was the same in ECC and DCC</a:t>
            </a:r>
          </a:p>
          <a:p>
            <a:pPr lvl="1"/>
            <a:r>
              <a:rPr lang="en-US" dirty="0"/>
              <a:t>Exchange transfusion required: none</a:t>
            </a:r>
          </a:p>
          <a:p>
            <a:pPr lvl="1"/>
            <a:r>
              <a:rPr lang="en-US" dirty="0"/>
              <a:t>Symptomatic polycythemia: none</a:t>
            </a:r>
          </a:p>
          <a:p>
            <a:pPr lvl="2"/>
            <a:endParaRPr lang="en-US" dirty="0"/>
          </a:p>
          <a:p>
            <a:endParaRPr lang="en-US" dirty="0"/>
          </a:p>
        </p:txBody>
      </p:sp>
    </p:spTree>
    <p:extLst>
      <p:ext uri="{BB962C8B-B14F-4D97-AF65-F5344CB8AC3E}">
        <p14:creationId xmlns:p14="http://schemas.microsoft.com/office/powerpoint/2010/main" val="2842543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8F12-0058-F547-9259-3D6EEAAB0B26}"/>
              </a:ext>
            </a:extLst>
          </p:cNvPr>
          <p:cNvSpPr>
            <a:spLocks noGrp="1"/>
          </p:cNvSpPr>
          <p:nvPr>
            <p:ph type="title"/>
          </p:nvPr>
        </p:nvSpPr>
        <p:spPr/>
        <p:txBody>
          <a:bodyPr>
            <a:normAutofit/>
          </a:bodyPr>
          <a:lstStyle/>
          <a:p>
            <a:r>
              <a:rPr lang="en-US" sz="4000" dirty="0"/>
              <a:t>Mortality ✔️  Bilirubin?</a:t>
            </a:r>
          </a:p>
        </p:txBody>
      </p:sp>
      <p:sp>
        <p:nvSpPr>
          <p:cNvPr id="3" name="Content Placeholder 2">
            <a:extLst>
              <a:ext uri="{FF2B5EF4-FFF2-40B4-BE49-F238E27FC236}">
                <a16:creationId xmlns:a16="http://schemas.microsoft.com/office/drawing/2014/main" id="{0FBA7075-BD97-CE43-ACAD-7ABFC5889F03}"/>
              </a:ext>
            </a:extLst>
          </p:cNvPr>
          <p:cNvSpPr>
            <a:spLocks noGrp="1"/>
          </p:cNvSpPr>
          <p:nvPr>
            <p:ph idx="1"/>
          </p:nvPr>
        </p:nvSpPr>
        <p:spPr/>
        <p:txBody>
          <a:bodyPr>
            <a:normAutofit fontScale="85000" lnSpcReduction="20000"/>
          </a:bodyPr>
          <a:lstStyle/>
          <a:p>
            <a:r>
              <a:rPr lang="en-US" dirty="0"/>
              <a:t>A pre/post comparison after implementation of DCC among late preterm infants (35-36 6/7 weeks) </a:t>
            </a:r>
          </a:p>
          <a:p>
            <a:pPr lvl="1"/>
            <a:r>
              <a:rPr lang="en-US" dirty="0"/>
              <a:t>No difference in hyperbilirubinemia requiring phototherapy, NICU admission, or readmission for phototherapy </a:t>
            </a:r>
          </a:p>
          <a:p>
            <a:pPr lvl="1"/>
            <a:r>
              <a:rPr lang="en-US" i="1" dirty="0" err="1"/>
              <a:t>Chiruvolu</a:t>
            </a:r>
            <a:r>
              <a:rPr lang="en-US" i="1" dirty="0"/>
              <a:t> et al., </a:t>
            </a:r>
            <a:r>
              <a:rPr lang="en-US" dirty="0"/>
              <a:t>Am J </a:t>
            </a:r>
            <a:r>
              <a:rPr lang="en-US" dirty="0" err="1"/>
              <a:t>Perinatol</a:t>
            </a:r>
            <a:r>
              <a:rPr lang="en-US" dirty="0"/>
              <a:t> 2021</a:t>
            </a:r>
          </a:p>
          <a:p>
            <a:endParaRPr lang="en-US" dirty="0"/>
          </a:p>
          <a:p>
            <a:r>
              <a:rPr lang="en-US" dirty="0"/>
              <a:t>Mean peak T. bilirubin with DCC vs ECC in infants of diabetic mothers</a:t>
            </a:r>
          </a:p>
          <a:p>
            <a:pPr lvl="1"/>
            <a:r>
              <a:rPr lang="en-US" dirty="0"/>
              <a:t>10.1 mg/dL ± 3.4 mg/dL for immediate cord clamping </a:t>
            </a:r>
          </a:p>
          <a:p>
            <a:pPr lvl="1"/>
            <a:r>
              <a:rPr lang="en-US" dirty="0"/>
              <a:t>9.5 mg/dL ± 3.4 mg/dL for delayed cord clamping (</a:t>
            </a:r>
            <a:r>
              <a:rPr lang="en-US" i="1" dirty="0"/>
              <a:t>p</a:t>
            </a:r>
            <a:r>
              <a:rPr lang="en-US" dirty="0"/>
              <a:t> = .25) </a:t>
            </a:r>
          </a:p>
          <a:p>
            <a:pPr lvl="1"/>
            <a:r>
              <a:rPr lang="en-US" dirty="0"/>
              <a:t>No differences between groups:</a:t>
            </a:r>
          </a:p>
          <a:p>
            <a:pPr lvl="2"/>
            <a:r>
              <a:rPr lang="en-US" dirty="0"/>
              <a:t>Phototherapy</a:t>
            </a:r>
          </a:p>
          <a:p>
            <a:pPr lvl="2"/>
            <a:r>
              <a:rPr lang="en-US" dirty="0"/>
              <a:t>Hypoglycemia</a:t>
            </a:r>
          </a:p>
          <a:p>
            <a:pPr lvl="2"/>
            <a:r>
              <a:rPr lang="en-US" dirty="0"/>
              <a:t>Polycythemia</a:t>
            </a:r>
          </a:p>
          <a:p>
            <a:pPr lvl="1"/>
            <a:r>
              <a:rPr lang="en-US" i="1" dirty="0"/>
              <a:t>Bennet et al</a:t>
            </a:r>
            <a:r>
              <a:rPr lang="en-US" dirty="0"/>
              <a:t>., J </a:t>
            </a:r>
            <a:r>
              <a:rPr lang="en-US" dirty="0" err="1"/>
              <a:t>Matern</a:t>
            </a:r>
            <a:r>
              <a:rPr lang="en-US" dirty="0"/>
              <a:t> Fetal Neonatal Med 2021</a:t>
            </a:r>
          </a:p>
          <a:p>
            <a:endParaRPr lang="en-US" dirty="0"/>
          </a:p>
          <a:p>
            <a:endParaRPr lang="en-US" dirty="0"/>
          </a:p>
        </p:txBody>
      </p:sp>
    </p:spTree>
    <p:extLst>
      <p:ext uri="{BB962C8B-B14F-4D97-AF65-F5344CB8AC3E}">
        <p14:creationId xmlns:p14="http://schemas.microsoft.com/office/powerpoint/2010/main" val="634335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8C49-3400-3E40-8EE3-23CA068F6C7F}"/>
              </a:ext>
            </a:extLst>
          </p:cNvPr>
          <p:cNvSpPr>
            <a:spLocks noGrp="1"/>
          </p:cNvSpPr>
          <p:nvPr>
            <p:ph type="title"/>
          </p:nvPr>
        </p:nvSpPr>
        <p:spPr/>
        <p:txBody>
          <a:bodyPr/>
          <a:lstStyle/>
          <a:p>
            <a:r>
              <a:rPr lang="en-US" dirty="0"/>
              <a:t>Mortality ✔️  Bilirubin?</a:t>
            </a:r>
          </a:p>
        </p:txBody>
      </p:sp>
      <p:sp>
        <p:nvSpPr>
          <p:cNvPr id="3" name="Content Placeholder 2">
            <a:extLst>
              <a:ext uri="{FF2B5EF4-FFF2-40B4-BE49-F238E27FC236}">
                <a16:creationId xmlns:a16="http://schemas.microsoft.com/office/drawing/2014/main" id="{206205EB-71E7-5F4D-B8D4-02448825E1DA}"/>
              </a:ext>
            </a:extLst>
          </p:cNvPr>
          <p:cNvSpPr>
            <a:spLocks noGrp="1"/>
          </p:cNvSpPr>
          <p:nvPr>
            <p:ph idx="1"/>
          </p:nvPr>
        </p:nvSpPr>
        <p:spPr/>
        <p:txBody>
          <a:bodyPr/>
          <a:lstStyle/>
          <a:p>
            <a:r>
              <a:rPr lang="en-US" dirty="0"/>
              <a:t>A randomized trial of DCC vs ECC in vigorous </a:t>
            </a:r>
            <a:r>
              <a:rPr lang="en-US" b="1" dirty="0"/>
              <a:t>IUGR</a:t>
            </a:r>
            <a:r>
              <a:rPr lang="en-US" dirty="0"/>
              <a:t> neonates ≥28 </a:t>
            </a:r>
            <a:r>
              <a:rPr lang="en-US" dirty="0" err="1"/>
              <a:t>wk</a:t>
            </a:r>
            <a:endParaRPr lang="en-US" dirty="0"/>
          </a:p>
          <a:p>
            <a:pPr lvl="1"/>
            <a:r>
              <a:rPr lang="en-US" dirty="0"/>
              <a:t>Improved SVC flow</a:t>
            </a:r>
          </a:p>
          <a:p>
            <a:pPr lvl="1"/>
            <a:r>
              <a:rPr lang="en-US" dirty="0"/>
              <a:t>Comparable phototherapy durations</a:t>
            </a:r>
          </a:p>
          <a:p>
            <a:pPr lvl="1"/>
            <a:r>
              <a:rPr lang="en-US" dirty="0"/>
              <a:t>No change in the incidence of polycythemia </a:t>
            </a:r>
          </a:p>
          <a:p>
            <a:pPr lvl="2"/>
            <a:r>
              <a:rPr lang="en-US" i="1" dirty="0" err="1"/>
              <a:t>Digal</a:t>
            </a:r>
            <a:r>
              <a:rPr lang="en-US" i="1" dirty="0"/>
              <a:t> et al., </a:t>
            </a:r>
            <a:r>
              <a:rPr lang="en-US" dirty="0"/>
              <a:t>Eur J </a:t>
            </a:r>
            <a:r>
              <a:rPr lang="en-US" dirty="0" err="1"/>
              <a:t>Pediatr</a:t>
            </a:r>
            <a:r>
              <a:rPr lang="en-US" dirty="0"/>
              <a:t>, 2021</a:t>
            </a:r>
          </a:p>
          <a:p>
            <a:pPr lvl="1"/>
            <a:endParaRPr lang="en-US" dirty="0"/>
          </a:p>
          <a:p>
            <a:endParaRPr lang="en-US" dirty="0"/>
          </a:p>
        </p:txBody>
      </p:sp>
    </p:spTree>
    <p:extLst>
      <p:ext uri="{BB962C8B-B14F-4D97-AF65-F5344CB8AC3E}">
        <p14:creationId xmlns:p14="http://schemas.microsoft.com/office/powerpoint/2010/main" val="1531529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F283-33B8-CF41-8164-941DDE42267C}"/>
              </a:ext>
            </a:extLst>
          </p:cNvPr>
          <p:cNvSpPr>
            <a:spLocks noGrp="1"/>
          </p:cNvSpPr>
          <p:nvPr>
            <p:ph type="title"/>
          </p:nvPr>
        </p:nvSpPr>
        <p:spPr/>
        <p:txBody>
          <a:bodyPr/>
          <a:lstStyle/>
          <a:p>
            <a:r>
              <a:rPr lang="en-US" dirty="0"/>
              <a:t>Mortality ✔️  Temperature and Bilirubin?</a:t>
            </a:r>
          </a:p>
        </p:txBody>
      </p:sp>
      <p:sp>
        <p:nvSpPr>
          <p:cNvPr id="3" name="Content Placeholder 2">
            <a:extLst>
              <a:ext uri="{FF2B5EF4-FFF2-40B4-BE49-F238E27FC236}">
                <a16:creationId xmlns:a16="http://schemas.microsoft.com/office/drawing/2014/main" id="{B4D1B808-5FDC-7649-B84B-89B34EB04611}"/>
              </a:ext>
            </a:extLst>
          </p:cNvPr>
          <p:cNvSpPr>
            <a:spLocks noGrp="1"/>
          </p:cNvSpPr>
          <p:nvPr>
            <p:ph idx="1"/>
          </p:nvPr>
        </p:nvSpPr>
        <p:spPr>
          <a:xfrm>
            <a:off x="838200" y="1825625"/>
            <a:ext cx="10680700" cy="4351338"/>
          </a:xfrm>
        </p:spPr>
        <p:txBody>
          <a:bodyPr>
            <a:normAutofit/>
          </a:bodyPr>
          <a:lstStyle/>
          <a:p>
            <a:r>
              <a:rPr lang="en-US" b="1" dirty="0"/>
              <a:t>Canadian Neonatal Network</a:t>
            </a:r>
            <a:endParaRPr lang="en-US" dirty="0"/>
          </a:p>
          <a:p>
            <a:r>
              <a:rPr lang="en-US" dirty="0"/>
              <a:t>9722 infants &lt;33 weeks gestation (1027 SGA infants)</a:t>
            </a:r>
          </a:p>
          <a:p>
            <a:r>
              <a:rPr lang="en-US" dirty="0"/>
              <a:t>DCC &gt;30 seconds vs. early cord clamping</a:t>
            </a:r>
          </a:p>
          <a:p>
            <a:pPr lvl="1"/>
            <a:r>
              <a:rPr lang="en-US" b="1" dirty="0"/>
              <a:t>Decreased mortality </a:t>
            </a:r>
            <a:r>
              <a:rPr lang="en-US" dirty="0"/>
              <a:t>or major morbidity (adjusted OR, 0.60; 95% CI: 0.42-0.86) </a:t>
            </a:r>
          </a:p>
          <a:p>
            <a:pPr lvl="1"/>
            <a:r>
              <a:rPr lang="en-US" b="1" u="sng" dirty="0"/>
              <a:t>No difference in peak serum bilirubin or admission temperature</a:t>
            </a:r>
          </a:p>
          <a:p>
            <a:pPr lvl="1"/>
            <a:r>
              <a:rPr lang="en-US" dirty="0"/>
              <a:t>Benefits were the same in AGA and SGA premature infants</a:t>
            </a:r>
          </a:p>
          <a:p>
            <a:endParaRPr lang="en-US" dirty="0"/>
          </a:p>
        </p:txBody>
      </p:sp>
    </p:spTree>
    <p:extLst>
      <p:ext uri="{BB962C8B-B14F-4D97-AF65-F5344CB8AC3E}">
        <p14:creationId xmlns:p14="http://schemas.microsoft.com/office/powerpoint/2010/main" val="2752899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F283-33B8-CF41-8164-941DDE42267C}"/>
              </a:ext>
            </a:extLst>
          </p:cNvPr>
          <p:cNvSpPr>
            <a:spLocks noGrp="1"/>
          </p:cNvSpPr>
          <p:nvPr>
            <p:ph type="title"/>
          </p:nvPr>
        </p:nvSpPr>
        <p:spPr/>
        <p:txBody>
          <a:bodyPr/>
          <a:lstStyle/>
          <a:p>
            <a:r>
              <a:rPr lang="en-US" dirty="0"/>
              <a:t>Mortality ✔️  Temperature?</a:t>
            </a:r>
          </a:p>
        </p:txBody>
      </p:sp>
      <p:sp>
        <p:nvSpPr>
          <p:cNvPr id="3" name="Content Placeholder 2">
            <a:extLst>
              <a:ext uri="{FF2B5EF4-FFF2-40B4-BE49-F238E27FC236}">
                <a16:creationId xmlns:a16="http://schemas.microsoft.com/office/drawing/2014/main" id="{B4D1B808-5FDC-7649-B84B-89B34EB04611}"/>
              </a:ext>
            </a:extLst>
          </p:cNvPr>
          <p:cNvSpPr>
            <a:spLocks noGrp="1"/>
          </p:cNvSpPr>
          <p:nvPr>
            <p:ph idx="1"/>
          </p:nvPr>
        </p:nvSpPr>
        <p:spPr/>
        <p:txBody>
          <a:bodyPr>
            <a:normAutofit/>
          </a:bodyPr>
          <a:lstStyle/>
          <a:p>
            <a:r>
              <a:rPr lang="en-US" dirty="0"/>
              <a:t>DCC vs ECC for </a:t>
            </a:r>
            <a:r>
              <a:rPr lang="en-US" b="1" dirty="0"/>
              <a:t>preterm infants</a:t>
            </a:r>
            <a:r>
              <a:rPr lang="en-US" dirty="0"/>
              <a:t>: systematic review and meta-analysis </a:t>
            </a:r>
          </a:p>
          <a:p>
            <a:r>
              <a:rPr lang="en-US" dirty="0"/>
              <a:t>18 RCTs in </a:t>
            </a:r>
            <a:r>
              <a:rPr lang="en-US" b="1" dirty="0"/>
              <a:t>2834 infants</a:t>
            </a:r>
            <a:r>
              <a:rPr lang="en-US" dirty="0"/>
              <a:t> </a:t>
            </a:r>
          </a:p>
          <a:p>
            <a:pPr lvl="1"/>
            <a:r>
              <a:rPr lang="en-US" dirty="0"/>
              <a:t>DCC (60 sec), ECC (10 sec)</a:t>
            </a:r>
          </a:p>
          <a:p>
            <a:pPr lvl="1"/>
            <a:r>
              <a:rPr lang="en-US" u="sng" dirty="0"/>
              <a:t>DCC reduced hospital mortality </a:t>
            </a:r>
            <a:r>
              <a:rPr lang="en-US" dirty="0"/>
              <a:t>(risk ratio, 0.68; 95% CI 0.52-0.90), p&lt;0.005</a:t>
            </a:r>
          </a:p>
          <a:p>
            <a:pPr lvl="1"/>
            <a:r>
              <a:rPr lang="en-US" dirty="0">
                <a:solidFill>
                  <a:schemeClr val="accent1"/>
                </a:solidFill>
              </a:rPr>
              <a:t>Number needed to benefit: 33</a:t>
            </a:r>
          </a:p>
          <a:p>
            <a:r>
              <a:rPr lang="en-US" dirty="0"/>
              <a:t>In 3 trials in </a:t>
            </a:r>
            <a:r>
              <a:rPr lang="en-US" b="1" dirty="0"/>
              <a:t>996 infants &lt;28 weeks’ gestation</a:t>
            </a:r>
          </a:p>
          <a:p>
            <a:pPr lvl="1"/>
            <a:r>
              <a:rPr lang="en-US" u="sng" dirty="0"/>
              <a:t>DCC reduced hospital mortality </a:t>
            </a:r>
            <a:r>
              <a:rPr lang="en-US" dirty="0"/>
              <a:t>(risk ratio, 0.70; 95% CI 0.51-0.95; p&lt;0.02</a:t>
            </a:r>
          </a:p>
          <a:p>
            <a:pPr lvl="1"/>
            <a:r>
              <a:rPr lang="en-US" dirty="0">
                <a:solidFill>
                  <a:schemeClr val="accent1"/>
                </a:solidFill>
              </a:rPr>
              <a:t>Number needed to benefit: 20</a:t>
            </a:r>
          </a:p>
          <a:p>
            <a:r>
              <a:rPr lang="en-US" b="1" dirty="0"/>
              <a:t>No difference in NICU admission temperature</a:t>
            </a:r>
            <a:endParaRPr lang="en-US" dirty="0"/>
          </a:p>
          <a:p>
            <a:endParaRPr lang="en-US" dirty="0"/>
          </a:p>
        </p:txBody>
      </p:sp>
      <p:sp>
        <p:nvSpPr>
          <p:cNvPr id="4" name="TextBox 3">
            <a:extLst>
              <a:ext uri="{FF2B5EF4-FFF2-40B4-BE49-F238E27FC236}">
                <a16:creationId xmlns:a16="http://schemas.microsoft.com/office/drawing/2014/main" id="{65036974-2831-7244-8656-1CC763D98C64}"/>
              </a:ext>
            </a:extLst>
          </p:cNvPr>
          <p:cNvSpPr txBox="1"/>
          <p:nvPr/>
        </p:nvSpPr>
        <p:spPr>
          <a:xfrm>
            <a:off x="838200" y="6269038"/>
            <a:ext cx="6341801" cy="369332"/>
          </a:xfrm>
          <a:prstGeom prst="rect">
            <a:avLst/>
          </a:prstGeom>
          <a:noFill/>
        </p:spPr>
        <p:txBody>
          <a:bodyPr wrap="none" rtlCol="0">
            <a:spAutoFit/>
          </a:bodyPr>
          <a:lstStyle/>
          <a:p>
            <a:r>
              <a:rPr lang="en-US" dirty="0"/>
              <a:t>Fogarty et al., American Journal of Obstetrics &amp; Gynecology, 2018 </a:t>
            </a:r>
          </a:p>
        </p:txBody>
      </p:sp>
    </p:spTree>
    <p:extLst>
      <p:ext uri="{BB962C8B-B14F-4D97-AF65-F5344CB8AC3E}">
        <p14:creationId xmlns:p14="http://schemas.microsoft.com/office/powerpoint/2010/main" val="906121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F283-33B8-CF41-8164-941DDE42267C}"/>
              </a:ext>
            </a:extLst>
          </p:cNvPr>
          <p:cNvSpPr>
            <a:spLocks noGrp="1"/>
          </p:cNvSpPr>
          <p:nvPr>
            <p:ph type="title"/>
          </p:nvPr>
        </p:nvSpPr>
        <p:spPr/>
        <p:txBody>
          <a:bodyPr/>
          <a:lstStyle/>
          <a:p>
            <a:r>
              <a:rPr lang="en-US" dirty="0"/>
              <a:t>Mortality ✔️  Temperature?</a:t>
            </a:r>
          </a:p>
        </p:txBody>
      </p:sp>
      <p:sp>
        <p:nvSpPr>
          <p:cNvPr id="3" name="Content Placeholder 2">
            <a:extLst>
              <a:ext uri="{FF2B5EF4-FFF2-40B4-BE49-F238E27FC236}">
                <a16:creationId xmlns:a16="http://schemas.microsoft.com/office/drawing/2014/main" id="{B4D1B808-5FDC-7649-B84B-89B34EB04611}"/>
              </a:ext>
            </a:extLst>
          </p:cNvPr>
          <p:cNvSpPr>
            <a:spLocks noGrp="1"/>
          </p:cNvSpPr>
          <p:nvPr>
            <p:ph idx="1"/>
          </p:nvPr>
        </p:nvSpPr>
        <p:spPr/>
        <p:txBody>
          <a:bodyPr>
            <a:normAutofit lnSpcReduction="10000"/>
          </a:bodyPr>
          <a:lstStyle/>
          <a:p>
            <a:r>
              <a:rPr lang="en-US" dirty="0"/>
              <a:t>Two studies have shown increased admission temperature with DCC </a:t>
            </a:r>
          </a:p>
          <a:p>
            <a:pPr lvl="1"/>
            <a:r>
              <a:rPr lang="en-US" dirty="0"/>
              <a:t>354 infants &lt;36 weeks</a:t>
            </a:r>
          </a:p>
          <a:p>
            <a:pPr lvl="2"/>
            <a:r>
              <a:rPr lang="en-US" dirty="0"/>
              <a:t>Prewarming the operating room to 75°F (Our ORs are set at 72°F )</a:t>
            </a:r>
          </a:p>
          <a:p>
            <a:pPr lvl="2"/>
            <a:r>
              <a:rPr lang="en-US" dirty="0"/>
              <a:t>Used </a:t>
            </a:r>
            <a:r>
              <a:rPr lang="en-US" u="sng" dirty="0"/>
              <a:t>sterile plastic thermoregulation bags </a:t>
            </a:r>
          </a:p>
          <a:p>
            <a:pPr lvl="3"/>
            <a:r>
              <a:rPr lang="en-US" dirty="0"/>
              <a:t>Advances in Neonatal Care, 2018</a:t>
            </a:r>
            <a:endParaRPr lang="en-US" u="sng" dirty="0"/>
          </a:p>
          <a:p>
            <a:pPr lvl="1"/>
            <a:r>
              <a:rPr lang="en-US" dirty="0"/>
              <a:t>Backes et al, reported a statistically significant increase in admission temperature for infants who received DCC (+1.2°F) vs ECC</a:t>
            </a:r>
          </a:p>
          <a:p>
            <a:pPr lvl="2"/>
            <a:r>
              <a:rPr lang="en-US" dirty="0"/>
              <a:t>J </a:t>
            </a:r>
            <a:r>
              <a:rPr lang="en-US" dirty="0" err="1"/>
              <a:t>Perinatol</a:t>
            </a:r>
            <a:r>
              <a:rPr lang="en-US" dirty="0"/>
              <a:t>, 2016</a:t>
            </a:r>
          </a:p>
          <a:p>
            <a:pPr lvl="2"/>
            <a:endParaRPr lang="en-US" dirty="0"/>
          </a:p>
          <a:p>
            <a:r>
              <a:rPr lang="en-US" dirty="0"/>
              <a:t>Prospective observational study: 30-45 to 60-75 sec delay</a:t>
            </a:r>
          </a:p>
          <a:p>
            <a:pPr lvl="1"/>
            <a:r>
              <a:rPr lang="en-US" dirty="0"/>
              <a:t>Less hypothermia in the 60-75 sec group</a:t>
            </a:r>
          </a:p>
          <a:p>
            <a:pPr lvl="2"/>
            <a:r>
              <a:rPr lang="en-US" dirty="0"/>
              <a:t>Song et al, </a:t>
            </a:r>
            <a:r>
              <a:rPr lang="en-US" dirty="0" err="1"/>
              <a:t>PLoS</a:t>
            </a:r>
            <a:r>
              <a:rPr lang="en-US" dirty="0"/>
              <a:t> One, 2015</a:t>
            </a:r>
          </a:p>
        </p:txBody>
      </p:sp>
    </p:spTree>
    <p:extLst>
      <p:ext uri="{BB962C8B-B14F-4D97-AF65-F5344CB8AC3E}">
        <p14:creationId xmlns:p14="http://schemas.microsoft.com/office/powerpoint/2010/main" val="3277456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B2A3-A191-BA4F-9EEE-155104A9D9DF}"/>
              </a:ext>
            </a:extLst>
          </p:cNvPr>
          <p:cNvSpPr>
            <a:spLocks noGrp="1"/>
          </p:cNvSpPr>
          <p:nvPr>
            <p:ph type="title"/>
          </p:nvPr>
        </p:nvSpPr>
        <p:spPr/>
        <p:txBody>
          <a:bodyPr/>
          <a:lstStyle/>
          <a:p>
            <a:r>
              <a:rPr lang="en-US" dirty="0"/>
              <a:t>TIPQC Aim</a:t>
            </a:r>
          </a:p>
        </p:txBody>
      </p:sp>
      <p:sp>
        <p:nvSpPr>
          <p:cNvPr id="4" name="Content Placeholder 3">
            <a:extLst>
              <a:ext uri="{FF2B5EF4-FFF2-40B4-BE49-F238E27FC236}">
                <a16:creationId xmlns:a16="http://schemas.microsoft.com/office/drawing/2014/main" id="{C69D4F17-7363-FF42-B00D-B9E4AFFF56C5}"/>
              </a:ext>
            </a:extLst>
          </p:cNvPr>
          <p:cNvSpPr>
            <a:spLocks noGrp="1"/>
          </p:cNvSpPr>
          <p:nvPr>
            <p:ph idx="1"/>
          </p:nvPr>
        </p:nvSpPr>
        <p:spPr>
          <a:xfrm>
            <a:off x="838200" y="1825625"/>
            <a:ext cx="5880100" cy="4351338"/>
          </a:xfrm>
        </p:spPr>
        <p:txBody>
          <a:bodyPr/>
          <a:lstStyle/>
          <a:p>
            <a:pPr marL="0" indent="0" algn="ctr">
              <a:buNone/>
            </a:pPr>
            <a:r>
              <a:rPr lang="en-US" dirty="0"/>
              <a:t>“90% of all infants born in Tennessee’s delivering facilities will receive delayed cord clamping for at least 60 seconds by March 2023”</a:t>
            </a:r>
            <a:endParaRPr lang="en-US" dirty="0">
              <a:effectLst/>
            </a:endParaRPr>
          </a:p>
        </p:txBody>
      </p:sp>
      <p:pic>
        <p:nvPicPr>
          <p:cNvPr id="5124" name="Picture 4" descr="Image">
            <a:extLst>
              <a:ext uri="{FF2B5EF4-FFF2-40B4-BE49-F238E27FC236}">
                <a16:creationId xmlns:a16="http://schemas.microsoft.com/office/drawing/2014/main" id="{344A5DF1-659D-2249-BA3F-D4ED9D37F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000" y="1690687"/>
            <a:ext cx="4275594" cy="434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36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84F2-C1D2-A447-89F6-0FCE091B1DA3}"/>
              </a:ext>
            </a:extLst>
          </p:cNvPr>
          <p:cNvSpPr>
            <a:spLocks noGrp="1"/>
          </p:cNvSpPr>
          <p:nvPr>
            <p:ph type="title"/>
          </p:nvPr>
        </p:nvSpPr>
        <p:spPr/>
        <p:txBody>
          <a:bodyPr/>
          <a:lstStyle/>
          <a:p>
            <a:r>
              <a:rPr lang="en-US" dirty="0"/>
              <a:t>Who Supports Optimal Cord Clamping?</a:t>
            </a:r>
          </a:p>
        </p:txBody>
      </p:sp>
      <p:pic>
        <p:nvPicPr>
          <p:cNvPr id="2057" name="Picture 9">
            <a:extLst>
              <a:ext uri="{FF2B5EF4-FFF2-40B4-BE49-F238E27FC236}">
                <a16:creationId xmlns:a16="http://schemas.microsoft.com/office/drawing/2014/main" id="{CF9659C9-BFB8-2541-81D7-6B1D0B027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133" y="3515806"/>
            <a:ext cx="2567738" cy="264907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CD0FC3BF-6C7B-2946-B924-F63046CE1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857" y="3192215"/>
            <a:ext cx="4301010" cy="235211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a:extLst>
              <a:ext uri="{FF2B5EF4-FFF2-40B4-BE49-F238E27FC236}">
                <a16:creationId xmlns:a16="http://schemas.microsoft.com/office/drawing/2014/main" id="{EDEE5899-1F28-CF48-8EC7-37F06D3CF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287" y="5204806"/>
            <a:ext cx="65786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a:extLst>
              <a:ext uri="{FF2B5EF4-FFF2-40B4-BE49-F238E27FC236}">
                <a16:creationId xmlns:a16="http://schemas.microsoft.com/office/drawing/2014/main" id="{224D3581-D2EA-B848-BA31-4572DBFBC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286" y="1484527"/>
            <a:ext cx="4567155" cy="1901211"/>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a:extLst>
              <a:ext uri="{FF2B5EF4-FFF2-40B4-BE49-F238E27FC236}">
                <a16:creationId xmlns:a16="http://schemas.microsoft.com/office/drawing/2014/main" id="{258E1C01-8BCF-4E4E-B45F-E15E44FB35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20" y="1473508"/>
            <a:ext cx="5635033" cy="18686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CD8102-ED04-F04A-9A14-1A2A629767F0}"/>
              </a:ext>
            </a:extLst>
          </p:cNvPr>
          <p:cNvSpPr txBox="1"/>
          <p:nvPr/>
        </p:nvSpPr>
        <p:spPr>
          <a:xfrm>
            <a:off x="984440" y="6458098"/>
            <a:ext cx="9938426" cy="369332"/>
          </a:xfrm>
          <a:prstGeom prst="rect">
            <a:avLst/>
          </a:prstGeom>
          <a:noFill/>
        </p:spPr>
        <p:txBody>
          <a:bodyPr wrap="none" rtlCol="0">
            <a:spAutoFit/>
          </a:bodyPr>
          <a:lstStyle/>
          <a:p>
            <a:r>
              <a:rPr lang="en-US" dirty="0"/>
              <a:t>Canadian and European Obstetric/Gyn and Pediatric organizations all recommend delayed cord clamping</a:t>
            </a:r>
          </a:p>
        </p:txBody>
      </p:sp>
      <p:sp>
        <p:nvSpPr>
          <p:cNvPr id="6" name="TextBox 5">
            <a:extLst>
              <a:ext uri="{FF2B5EF4-FFF2-40B4-BE49-F238E27FC236}">
                <a16:creationId xmlns:a16="http://schemas.microsoft.com/office/drawing/2014/main" id="{40A5D5E0-F954-7C43-88A9-AFC8B2467DF3}"/>
              </a:ext>
            </a:extLst>
          </p:cNvPr>
          <p:cNvSpPr txBox="1"/>
          <p:nvPr/>
        </p:nvSpPr>
        <p:spPr>
          <a:xfrm>
            <a:off x="4464427" y="4004477"/>
            <a:ext cx="1845856" cy="1200329"/>
          </a:xfrm>
          <a:prstGeom prst="rect">
            <a:avLst/>
          </a:prstGeom>
          <a:noFill/>
        </p:spPr>
        <p:txBody>
          <a:bodyPr wrap="square" rtlCol="0">
            <a:spAutoFit/>
          </a:bodyPr>
          <a:lstStyle/>
          <a:p>
            <a:pPr algn="ctr"/>
            <a:r>
              <a:rPr lang="en-US" sz="2400" b="1" dirty="0"/>
              <a:t>30-60 sec, </a:t>
            </a:r>
          </a:p>
          <a:p>
            <a:pPr algn="ctr"/>
            <a:r>
              <a:rPr lang="en-US" sz="2400" b="1" dirty="0"/>
              <a:t>or 60 sec, </a:t>
            </a:r>
          </a:p>
          <a:p>
            <a:pPr algn="ctr"/>
            <a:r>
              <a:rPr lang="en-US" sz="2400" b="1" dirty="0"/>
              <a:t>All babies</a:t>
            </a:r>
          </a:p>
        </p:txBody>
      </p:sp>
    </p:spTree>
    <p:extLst>
      <p:ext uri="{BB962C8B-B14F-4D97-AF65-F5344CB8AC3E}">
        <p14:creationId xmlns:p14="http://schemas.microsoft.com/office/powerpoint/2010/main" val="895495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A289E3-7664-824B-B5EC-66EA9F545BB7}"/>
              </a:ext>
            </a:extLst>
          </p:cNvPr>
          <p:cNvSpPr txBox="1"/>
          <p:nvPr/>
        </p:nvSpPr>
        <p:spPr>
          <a:xfrm>
            <a:off x="901338" y="1742304"/>
            <a:ext cx="10977152" cy="28050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OB-NEO conversations are most helpful </a:t>
            </a:r>
          </a:p>
          <a:p>
            <a:pPr marL="285750" indent="-285750">
              <a:lnSpc>
                <a:spcPct val="150000"/>
              </a:lnSpc>
              <a:buFont typeface="Arial" panose="020B0604020202020204" pitchFamily="34" charset="0"/>
              <a:buChar char="•"/>
            </a:pPr>
            <a:r>
              <a:rPr lang="en-US" sz="2400" dirty="0"/>
              <a:t>Determine the plan at the start of each delivery </a:t>
            </a:r>
          </a:p>
          <a:p>
            <a:pPr marL="285750" indent="-285750">
              <a:lnSpc>
                <a:spcPct val="150000"/>
              </a:lnSpc>
              <a:buFont typeface="Arial" panose="020B0604020202020204" pitchFamily="34" charset="0"/>
              <a:buChar char="•"/>
            </a:pPr>
            <a:r>
              <a:rPr lang="en-US" sz="2400" dirty="0"/>
              <a:t>Neonatologist/NNP:  “I’m here watching the baby with you”</a:t>
            </a:r>
          </a:p>
          <a:p>
            <a:pPr marL="285750" indent="-285750">
              <a:lnSpc>
                <a:spcPct val="150000"/>
              </a:lnSpc>
              <a:buFont typeface="Arial" panose="020B0604020202020204" pitchFamily="34" charset="0"/>
              <a:buChar char="•"/>
            </a:pPr>
            <a:r>
              <a:rPr lang="en-US" sz="2400" dirty="0"/>
              <a:t>Neonatologist/NNP: Be engaged with the OB delivery team</a:t>
            </a:r>
          </a:p>
          <a:p>
            <a:pPr marL="285750" indent="-285750">
              <a:lnSpc>
                <a:spcPct val="150000"/>
              </a:lnSpc>
              <a:buFont typeface="Arial" panose="020B0604020202020204" pitchFamily="34" charset="0"/>
              <a:buChar char="•"/>
            </a:pPr>
            <a:r>
              <a:rPr lang="en-US" sz="2400" dirty="0"/>
              <a:t>Ongoing conversation during delivery </a:t>
            </a:r>
          </a:p>
        </p:txBody>
      </p:sp>
      <p:sp>
        <p:nvSpPr>
          <p:cNvPr id="6" name="Title 1">
            <a:extLst>
              <a:ext uri="{FF2B5EF4-FFF2-40B4-BE49-F238E27FC236}">
                <a16:creationId xmlns:a16="http://schemas.microsoft.com/office/drawing/2014/main" id="{85011B45-4727-2E4F-AAA6-7564FC57F0AB}"/>
              </a:ext>
            </a:extLst>
          </p:cNvPr>
          <p:cNvSpPr txBox="1">
            <a:spLocks/>
          </p:cNvSpPr>
          <p:nvPr/>
        </p:nvSpPr>
        <p:spPr>
          <a:xfrm>
            <a:off x="901337" y="416741"/>
            <a:ext cx="106723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to Make it Work</a:t>
            </a:r>
          </a:p>
        </p:txBody>
      </p:sp>
    </p:spTree>
    <p:extLst>
      <p:ext uri="{BB962C8B-B14F-4D97-AF65-F5344CB8AC3E}">
        <p14:creationId xmlns:p14="http://schemas.microsoft.com/office/powerpoint/2010/main" val="3888625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D4C1-94F0-214C-80F7-34A1D777398C}"/>
              </a:ext>
            </a:extLst>
          </p:cNvPr>
          <p:cNvSpPr>
            <a:spLocks noGrp="1"/>
          </p:cNvSpPr>
          <p:nvPr>
            <p:ph type="title"/>
          </p:nvPr>
        </p:nvSpPr>
        <p:spPr>
          <a:xfrm>
            <a:off x="838200" y="365125"/>
            <a:ext cx="5105400" cy="1325563"/>
          </a:xfrm>
        </p:spPr>
        <p:txBody>
          <a:bodyPr/>
          <a:lstStyle/>
          <a:p>
            <a:r>
              <a:rPr lang="en-US" dirty="0"/>
              <a:t>The Details</a:t>
            </a:r>
          </a:p>
        </p:txBody>
      </p:sp>
      <p:sp>
        <p:nvSpPr>
          <p:cNvPr id="3" name="Content Placeholder 2">
            <a:extLst>
              <a:ext uri="{FF2B5EF4-FFF2-40B4-BE49-F238E27FC236}">
                <a16:creationId xmlns:a16="http://schemas.microsoft.com/office/drawing/2014/main" id="{14C80C07-0E57-0D4B-9B73-08F37C11264D}"/>
              </a:ext>
            </a:extLst>
          </p:cNvPr>
          <p:cNvSpPr>
            <a:spLocks noGrp="1"/>
          </p:cNvSpPr>
          <p:nvPr>
            <p:ph idx="1"/>
          </p:nvPr>
        </p:nvSpPr>
        <p:spPr>
          <a:xfrm>
            <a:off x="838199" y="1825625"/>
            <a:ext cx="10578737" cy="4351338"/>
          </a:xfrm>
        </p:spPr>
        <p:txBody>
          <a:bodyPr>
            <a:normAutofit fontScale="92500" lnSpcReduction="10000"/>
          </a:bodyPr>
          <a:lstStyle/>
          <a:p>
            <a:pPr>
              <a:lnSpc>
                <a:spcPct val="110000"/>
              </a:lnSpc>
              <a:spcBef>
                <a:spcPts val="0"/>
              </a:spcBef>
              <a:spcAft>
                <a:spcPts val="600"/>
              </a:spcAft>
            </a:pPr>
            <a:r>
              <a:rPr lang="en-US" sz="2600" dirty="0"/>
              <a:t>The OB-Neonatal team should assess for spontaneous respirations</a:t>
            </a:r>
          </a:p>
          <a:p>
            <a:pPr>
              <a:lnSpc>
                <a:spcPct val="110000"/>
              </a:lnSpc>
              <a:spcBef>
                <a:spcPts val="0"/>
              </a:spcBef>
              <a:spcAft>
                <a:spcPts val="600"/>
              </a:spcAft>
            </a:pPr>
            <a:r>
              <a:rPr lang="en-US" sz="2600" dirty="0"/>
              <a:t>If resuscitation is needed, try to clamp the cord after 30 seconds</a:t>
            </a:r>
          </a:p>
          <a:p>
            <a:pPr>
              <a:lnSpc>
                <a:spcPct val="110000"/>
              </a:lnSpc>
              <a:spcBef>
                <a:spcPts val="0"/>
              </a:spcBef>
              <a:spcAft>
                <a:spcPts val="600"/>
              </a:spcAft>
            </a:pPr>
            <a:r>
              <a:rPr lang="en-US" sz="2600" dirty="0"/>
              <a:t>If not, continue with the placental transfusion and clamp after at least 60 seconds</a:t>
            </a:r>
          </a:p>
          <a:p>
            <a:pPr lvl="1">
              <a:lnSpc>
                <a:spcPct val="110000"/>
              </a:lnSpc>
              <a:spcBef>
                <a:spcPts val="0"/>
              </a:spcBef>
              <a:spcAft>
                <a:spcPts val="600"/>
              </a:spcAft>
            </a:pPr>
            <a:r>
              <a:rPr lang="en-US" sz="2200" dirty="0"/>
              <a:t>Ideally, at least several seconds after the onset of respirations</a:t>
            </a:r>
          </a:p>
          <a:p>
            <a:pPr lvl="1">
              <a:lnSpc>
                <a:spcPct val="110000"/>
              </a:lnSpc>
              <a:spcBef>
                <a:spcPts val="0"/>
              </a:spcBef>
              <a:spcAft>
                <a:spcPts val="600"/>
              </a:spcAft>
            </a:pPr>
            <a:endParaRPr lang="en-US" sz="1900" dirty="0"/>
          </a:p>
          <a:p>
            <a:r>
              <a:rPr lang="en-US" sz="2600" dirty="0"/>
              <a:t>Remember, the start of breathing in infants less than 32 weeks gestation:</a:t>
            </a:r>
          </a:p>
          <a:p>
            <a:pPr lvl="1"/>
            <a:r>
              <a:rPr lang="en-US" sz="2200" dirty="0"/>
              <a:t>40% by 20 sec </a:t>
            </a:r>
          </a:p>
          <a:p>
            <a:pPr lvl="1"/>
            <a:r>
              <a:rPr lang="en-US" sz="2200" dirty="0"/>
              <a:t>70% by 40 sec </a:t>
            </a:r>
          </a:p>
          <a:p>
            <a:pPr lvl="1"/>
            <a:r>
              <a:rPr lang="en-US" sz="2200" dirty="0"/>
              <a:t>90% by 60 sec</a:t>
            </a:r>
          </a:p>
          <a:p>
            <a:pPr lvl="1"/>
            <a:endParaRPr lang="en-US" sz="2200" dirty="0"/>
          </a:p>
          <a:p>
            <a:r>
              <a:rPr lang="en-US" sz="2600" dirty="0"/>
              <a:t>Spontaneous breathing is more likely in an oxygenated infants</a:t>
            </a:r>
          </a:p>
          <a:p>
            <a:pPr marL="457200" lvl="1" indent="0">
              <a:lnSpc>
                <a:spcPct val="110000"/>
              </a:lnSpc>
              <a:spcBef>
                <a:spcPts val="0"/>
              </a:spcBef>
              <a:spcAft>
                <a:spcPts val="600"/>
              </a:spcAft>
              <a:buNone/>
            </a:pPr>
            <a:endParaRPr lang="en-US" sz="2000" dirty="0"/>
          </a:p>
        </p:txBody>
      </p:sp>
    </p:spTree>
    <p:extLst>
      <p:ext uri="{BB962C8B-B14F-4D97-AF65-F5344CB8AC3E}">
        <p14:creationId xmlns:p14="http://schemas.microsoft.com/office/powerpoint/2010/main" val="3548438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0322-FECF-F840-9A57-AEC5B3AA56F2}"/>
              </a:ext>
            </a:extLst>
          </p:cNvPr>
          <p:cNvSpPr>
            <a:spLocks noGrp="1"/>
          </p:cNvSpPr>
          <p:nvPr>
            <p:ph type="title"/>
          </p:nvPr>
        </p:nvSpPr>
        <p:spPr/>
        <p:txBody>
          <a:bodyPr/>
          <a:lstStyle/>
          <a:p>
            <a:r>
              <a:rPr lang="en-US" dirty="0"/>
              <a:t>The most vulnerable</a:t>
            </a:r>
          </a:p>
        </p:txBody>
      </p:sp>
      <p:sp>
        <p:nvSpPr>
          <p:cNvPr id="3" name="Content Placeholder 2">
            <a:extLst>
              <a:ext uri="{FF2B5EF4-FFF2-40B4-BE49-F238E27FC236}">
                <a16:creationId xmlns:a16="http://schemas.microsoft.com/office/drawing/2014/main" id="{7D309D64-04FA-764D-A646-A11BA9D01866}"/>
              </a:ext>
            </a:extLst>
          </p:cNvPr>
          <p:cNvSpPr>
            <a:spLocks noGrp="1"/>
          </p:cNvSpPr>
          <p:nvPr>
            <p:ph idx="1"/>
          </p:nvPr>
        </p:nvSpPr>
        <p:spPr/>
        <p:txBody>
          <a:bodyPr>
            <a:normAutofit/>
          </a:bodyPr>
          <a:lstStyle/>
          <a:p>
            <a:r>
              <a:rPr lang="en-US" dirty="0"/>
              <a:t>Despite the potential for improved survival, the most immature infants are least likely to receive this intervention</a:t>
            </a:r>
          </a:p>
          <a:p>
            <a:r>
              <a:rPr lang="en-US" dirty="0"/>
              <a:t>447 infants, 275 (62%) received DCC </a:t>
            </a:r>
          </a:p>
          <a:p>
            <a:r>
              <a:rPr lang="en-US" dirty="0"/>
              <a:t>Rate of DCC by gestational age:</a:t>
            </a:r>
          </a:p>
          <a:p>
            <a:pPr lvl="1"/>
            <a:r>
              <a:rPr lang="en-US" dirty="0"/>
              <a:t>&lt; 27 weeks 36%</a:t>
            </a:r>
          </a:p>
          <a:p>
            <a:pPr lvl="1"/>
            <a:r>
              <a:rPr lang="en-US" dirty="0"/>
              <a:t>27-29 weeks 54%</a:t>
            </a:r>
          </a:p>
          <a:p>
            <a:pPr lvl="1"/>
            <a:r>
              <a:rPr lang="en-US" dirty="0"/>
              <a:t>&gt; 30 weeks 66% </a:t>
            </a:r>
          </a:p>
          <a:p>
            <a:pPr lvl="2"/>
            <a:r>
              <a:rPr lang="en-US" dirty="0"/>
              <a:t>Singh and Brammer, J Neonatal Perinatal Med, 2021</a:t>
            </a:r>
          </a:p>
          <a:p>
            <a:pPr lvl="2"/>
            <a:endParaRPr lang="en-US" dirty="0"/>
          </a:p>
          <a:p>
            <a:r>
              <a:rPr lang="en-US" dirty="0"/>
              <a:t>Should probably document why, when it’s not done</a:t>
            </a:r>
          </a:p>
        </p:txBody>
      </p:sp>
    </p:spTree>
    <p:extLst>
      <p:ext uri="{BB962C8B-B14F-4D97-AF65-F5344CB8AC3E}">
        <p14:creationId xmlns:p14="http://schemas.microsoft.com/office/powerpoint/2010/main" val="1119948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B1C8-A3CA-FE42-92FE-3DD88B454B46}"/>
              </a:ext>
            </a:extLst>
          </p:cNvPr>
          <p:cNvSpPr>
            <a:spLocks noGrp="1"/>
          </p:cNvSpPr>
          <p:nvPr>
            <p:ph type="title"/>
          </p:nvPr>
        </p:nvSpPr>
        <p:spPr/>
        <p:txBody>
          <a:bodyPr/>
          <a:lstStyle/>
          <a:p>
            <a:r>
              <a:rPr lang="en-US" dirty="0"/>
              <a:t>Contraindications </a:t>
            </a:r>
          </a:p>
        </p:txBody>
      </p:sp>
      <p:sp>
        <p:nvSpPr>
          <p:cNvPr id="3" name="Content Placeholder 2">
            <a:extLst>
              <a:ext uri="{FF2B5EF4-FFF2-40B4-BE49-F238E27FC236}">
                <a16:creationId xmlns:a16="http://schemas.microsoft.com/office/drawing/2014/main" id="{0369D54E-4EA0-EC4E-A89A-F08D75101393}"/>
              </a:ext>
            </a:extLst>
          </p:cNvPr>
          <p:cNvSpPr>
            <a:spLocks noGrp="1"/>
          </p:cNvSpPr>
          <p:nvPr>
            <p:ph idx="1"/>
          </p:nvPr>
        </p:nvSpPr>
        <p:spPr>
          <a:xfrm>
            <a:off x="838200" y="1825625"/>
            <a:ext cx="5780314" cy="1325563"/>
          </a:xfrm>
        </p:spPr>
        <p:txBody>
          <a:bodyPr>
            <a:normAutofit fontScale="85000" lnSpcReduction="10000"/>
          </a:bodyPr>
          <a:lstStyle/>
          <a:p>
            <a:pPr fontAlgn="base"/>
            <a:r>
              <a:rPr lang="en-US" dirty="0"/>
              <a:t>Maternal collapse/need for resuscitation </a:t>
            </a:r>
          </a:p>
          <a:p>
            <a:pPr fontAlgn="base"/>
            <a:r>
              <a:rPr lang="en-US" dirty="0"/>
              <a:t>Major trauma to umbilical cord vessels</a:t>
            </a:r>
          </a:p>
          <a:p>
            <a:pPr fontAlgn="base"/>
            <a:r>
              <a:rPr lang="en-US" dirty="0"/>
              <a:t>Complete abruption</a:t>
            </a:r>
          </a:p>
          <a:p>
            <a:endParaRPr lang="en-US" dirty="0"/>
          </a:p>
        </p:txBody>
      </p:sp>
      <p:pic>
        <p:nvPicPr>
          <p:cNvPr id="7170" name="Picture 2">
            <a:extLst>
              <a:ext uri="{FF2B5EF4-FFF2-40B4-BE49-F238E27FC236}">
                <a16:creationId xmlns:a16="http://schemas.microsoft.com/office/drawing/2014/main" id="{2505D317-3BCD-5C4A-9CB1-36259F8B9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28" y="3055962"/>
            <a:ext cx="3151187" cy="315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F4E739-7D48-2A4E-95E5-CB330AA046BE}"/>
              </a:ext>
            </a:extLst>
          </p:cNvPr>
          <p:cNvSpPr txBox="1"/>
          <p:nvPr/>
        </p:nvSpPr>
        <p:spPr>
          <a:xfrm>
            <a:off x="6796314" y="2274888"/>
            <a:ext cx="4985657" cy="2800767"/>
          </a:xfrm>
          <a:prstGeom prst="rect">
            <a:avLst/>
          </a:prstGeom>
          <a:noFill/>
        </p:spPr>
        <p:txBody>
          <a:bodyPr wrap="square" rtlCol="0">
            <a:spAutoFit/>
          </a:bodyPr>
          <a:lstStyle/>
          <a:p>
            <a:r>
              <a:rPr lang="en-US" sz="2800" dirty="0"/>
              <a:t>Relative contraindications</a:t>
            </a:r>
          </a:p>
          <a:p>
            <a:endParaRPr lang="en-US" sz="2800" dirty="0"/>
          </a:p>
          <a:p>
            <a:pPr marL="457200" indent="-457200">
              <a:buFont typeface="Arial" panose="020B0604020202020204" pitchFamily="34" charset="0"/>
              <a:buChar char="•"/>
            </a:pPr>
            <a:r>
              <a:rPr lang="en-US" sz="2400" dirty="0"/>
              <a:t>Fetal hydrops</a:t>
            </a:r>
          </a:p>
          <a:p>
            <a:pPr marL="457200" indent="-457200">
              <a:buFont typeface="Arial" panose="020B0604020202020204" pitchFamily="34" charset="0"/>
              <a:buChar char="•"/>
            </a:pPr>
            <a:r>
              <a:rPr lang="en-US" sz="2400" dirty="0"/>
              <a:t>Recipient twin in twin-to-twin transfusion syndrome</a:t>
            </a:r>
          </a:p>
          <a:p>
            <a:pPr marL="457200" indent="-457200">
              <a:buFont typeface="Arial" panose="020B0604020202020204" pitchFamily="34" charset="0"/>
              <a:buChar char="•"/>
            </a:pPr>
            <a:r>
              <a:rPr lang="en-US" sz="2400" dirty="0"/>
              <a:t>Selected lethal congenital malformations</a:t>
            </a:r>
            <a:endParaRPr lang="en-US" sz="1600" dirty="0"/>
          </a:p>
        </p:txBody>
      </p:sp>
      <p:sp>
        <p:nvSpPr>
          <p:cNvPr id="5" name="TextBox 4">
            <a:extLst>
              <a:ext uri="{FF2B5EF4-FFF2-40B4-BE49-F238E27FC236}">
                <a16:creationId xmlns:a16="http://schemas.microsoft.com/office/drawing/2014/main" id="{2CF628C3-3542-8243-93FF-777BA31A4C6F}"/>
              </a:ext>
            </a:extLst>
          </p:cNvPr>
          <p:cNvSpPr txBox="1"/>
          <p:nvPr/>
        </p:nvSpPr>
        <p:spPr>
          <a:xfrm>
            <a:off x="1264517" y="6031210"/>
            <a:ext cx="9662966" cy="461665"/>
          </a:xfrm>
          <a:prstGeom prst="rect">
            <a:avLst/>
          </a:prstGeom>
          <a:noFill/>
        </p:spPr>
        <p:txBody>
          <a:bodyPr wrap="none" rtlCol="0">
            <a:spAutoFit/>
          </a:bodyPr>
          <a:lstStyle/>
          <a:p>
            <a:r>
              <a:rPr lang="en-US" sz="2400" dirty="0"/>
              <a:t>KEY: Discussion between obstetrical and neonatal providers prior to delivery</a:t>
            </a:r>
          </a:p>
        </p:txBody>
      </p:sp>
    </p:spTree>
    <p:extLst>
      <p:ext uri="{BB962C8B-B14F-4D97-AF65-F5344CB8AC3E}">
        <p14:creationId xmlns:p14="http://schemas.microsoft.com/office/powerpoint/2010/main" val="681154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F5D6-6960-A646-8D49-CB217E756942}"/>
              </a:ext>
            </a:extLst>
          </p:cNvPr>
          <p:cNvSpPr>
            <a:spLocks noGrp="1"/>
          </p:cNvSpPr>
          <p:nvPr>
            <p:ph type="title"/>
          </p:nvPr>
        </p:nvSpPr>
        <p:spPr/>
        <p:txBody>
          <a:bodyPr/>
          <a:lstStyle/>
          <a:p>
            <a:r>
              <a:rPr lang="en-US" dirty="0"/>
              <a:t>Cord Milking</a:t>
            </a:r>
          </a:p>
        </p:txBody>
      </p:sp>
      <p:sp>
        <p:nvSpPr>
          <p:cNvPr id="3" name="Content Placeholder 2">
            <a:extLst>
              <a:ext uri="{FF2B5EF4-FFF2-40B4-BE49-F238E27FC236}">
                <a16:creationId xmlns:a16="http://schemas.microsoft.com/office/drawing/2014/main" id="{170F703B-63A4-6141-953F-BEA0C93173C7}"/>
              </a:ext>
            </a:extLst>
          </p:cNvPr>
          <p:cNvSpPr>
            <a:spLocks noGrp="1"/>
          </p:cNvSpPr>
          <p:nvPr>
            <p:ph idx="1"/>
          </p:nvPr>
        </p:nvSpPr>
        <p:spPr/>
        <p:txBody>
          <a:bodyPr/>
          <a:lstStyle/>
          <a:p>
            <a:r>
              <a:rPr lang="en-US" dirty="0"/>
              <a:t>Increases IVH in premature infants </a:t>
            </a:r>
          </a:p>
          <a:p>
            <a:pPr lvl="1"/>
            <a:r>
              <a:rPr lang="en-US" dirty="0"/>
              <a:t>NOT recommended in preterm</a:t>
            </a:r>
          </a:p>
          <a:p>
            <a:r>
              <a:rPr lang="en-US" dirty="0"/>
              <a:t>May have a place in term infants that can’t have DCC??</a:t>
            </a:r>
          </a:p>
        </p:txBody>
      </p:sp>
    </p:spTree>
    <p:extLst>
      <p:ext uri="{BB962C8B-B14F-4D97-AF65-F5344CB8AC3E}">
        <p14:creationId xmlns:p14="http://schemas.microsoft.com/office/powerpoint/2010/main" val="601993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500E-C7CD-E344-A604-E22C3CB893F7}"/>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A7CA5161-1354-3543-8A52-C19EE888D574}"/>
              </a:ext>
            </a:extLst>
          </p:cNvPr>
          <p:cNvSpPr>
            <a:spLocks noGrp="1"/>
          </p:cNvSpPr>
          <p:nvPr>
            <p:ph idx="1"/>
          </p:nvPr>
        </p:nvSpPr>
        <p:spPr>
          <a:xfrm>
            <a:off x="838200" y="1694999"/>
            <a:ext cx="10515600" cy="4052658"/>
          </a:xfrm>
        </p:spPr>
        <p:txBody>
          <a:bodyPr>
            <a:normAutofit/>
          </a:bodyPr>
          <a:lstStyle/>
          <a:p>
            <a:pPr fontAlgn="base"/>
            <a:r>
              <a:rPr lang="en-US" dirty="0"/>
              <a:t>Statewide roll-out: March 2022 </a:t>
            </a:r>
          </a:p>
          <a:p>
            <a:r>
              <a:rPr lang="en-US" dirty="0"/>
              <a:t>3/3 Presented information to infant teams (RN, RT, NNP, MD) </a:t>
            </a:r>
          </a:p>
          <a:p>
            <a:r>
              <a:rPr lang="en-US" dirty="0"/>
              <a:t>3/28 Grand Rounds (</a:t>
            </a:r>
            <a:r>
              <a:rPr lang="en-US" dirty="0" err="1"/>
              <a:t>Shoutko</a:t>
            </a:r>
            <a:r>
              <a:rPr lang="en-US" dirty="0"/>
              <a:t> and Bass)</a:t>
            </a:r>
          </a:p>
          <a:p>
            <a:r>
              <a:rPr lang="en-US" dirty="0"/>
              <a:t>4/4 Go-live at UT </a:t>
            </a:r>
          </a:p>
          <a:p>
            <a:r>
              <a:rPr lang="en-US" dirty="0"/>
              <a:t>3/2023 Achieve goal 90% OCC in all babies statewide</a:t>
            </a:r>
          </a:p>
        </p:txBody>
      </p:sp>
    </p:spTree>
    <p:extLst>
      <p:ext uri="{BB962C8B-B14F-4D97-AF65-F5344CB8AC3E}">
        <p14:creationId xmlns:p14="http://schemas.microsoft.com/office/powerpoint/2010/main" val="3961322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1C992-F52D-3142-B060-F74FBC1DF2DE}"/>
              </a:ext>
            </a:extLst>
          </p:cNvPr>
          <p:cNvSpPr>
            <a:spLocks noGrp="1"/>
          </p:cNvSpPr>
          <p:nvPr>
            <p:ph type="title"/>
          </p:nvPr>
        </p:nvSpPr>
        <p:spPr/>
        <p:txBody>
          <a:bodyPr/>
          <a:lstStyle/>
          <a:p>
            <a:r>
              <a:rPr lang="en-US" dirty="0"/>
              <a:t>Pilots Sites</a:t>
            </a:r>
          </a:p>
        </p:txBody>
      </p:sp>
      <p:sp>
        <p:nvSpPr>
          <p:cNvPr id="3" name="Content Placeholder 2">
            <a:extLst>
              <a:ext uri="{FF2B5EF4-FFF2-40B4-BE49-F238E27FC236}">
                <a16:creationId xmlns:a16="http://schemas.microsoft.com/office/drawing/2014/main" id="{9241D714-7A23-6248-A133-ED3D8002DED6}"/>
              </a:ext>
            </a:extLst>
          </p:cNvPr>
          <p:cNvSpPr>
            <a:spLocks noGrp="1"/>
          </p:cNvSpPr>
          <p:nvPr>
            <p:ph idx="1"/>
          </p:nvPr>
        </p:nvSpPr>
        <p:spPr/>
        <p:txBody>
          <a:bodyPr/>
          <a:lstStyle/>
          <a:p>
            <a:pPr fontAlgn="base"/>
            <a:r>
              <a:rPr lang="en-US" dirty="0"/>
              <a:t>Erlanger</a:t>
            </a:r>
          </a:p>
          <a:p>
            <a:pPr fontAlgn="base"/>
            <a:r>
              <a:rPr lang="en-US" dirty="0"/>
              <a:t>Vanderbilt</a:t>
            </a:r>
          </a:p>
          <a:p>
            <a:pPr fontAlgn="base"/>
            <a:r>
              <a:rPr lang="en-US" b="1" dirty="0"/>
              <a:t>UT Knoxville</a:t>
            </a:r>
          </a:p>
          <a:p>
            <a:pPr fontAlgn="base"/>
            <a:r>
              <a:rPr lang="en-US" dirty="0"/>
              <a:t>Regional One</a:t>
            </a:r>
          </a:p>
          <a:p>
            <a:pPr fontAlgn="base"/>
            <a:r>
              <a:rPr lang="en-US" dirty="0"/>
              <a:t>TriStar Hendersonville</a:t>
            </a:r>
          </a:p>
          <a:p>
            <a:pPr fontAlgn="base"/>
            <a:r>
              <a:rPr lang="en-US" dirty="0"/>
              <a:t>Jackson-Madison County General</a:t>
            </a:r>
          </a:p>
          <a:p>
            <a:pPr fontAlgn="base"/>
            <a:r>
              <a:rPr lang="en-US" dirty="0"/>
              <a:t>Ballad Health - Bristol, Greenville, Johnson City</a:t>
            </a:r>
          </a:p>
        </p:txBody>
      </p:sp>
    </p:spTree>
    <p:extLst>
      <p:ext uri="{BB962C8B-B14F-4D97-AF65-F5344CB8AC3E}">
        <p14:creationId xmlns:p14="http://schemas.microsoft.com/office/powerpoint/2010/main" val="3026422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06985-574B-934E-8B51-3E0D2842F3C2}"/>
              </a:ext>
            </a:extLst>
          </p:cNvPr>
          <p:cNvSpPr>
            <a:spLocks noGrp="1"/>
          </p:cNvSpPr>
          <p:nvPr>
            <p:ph type="title"/>
          </p:nvPr>
        </p:nvSpPr>
        <p:spPr/>
        <p:txBody>
          <a:bodyPr/>
          <a:lstStyle/>
          <a:p>
            <a:r>
              <a:rPr lang="en-US" dirty="0"/>
              <a:t>Resources on Google Drive</a:t>
            </a:r>
          </a:p>
        </p:txBody>
      </p:sp>
      <p:sp>
        <p:nvSpPr>
          <p:cNvPr id="3" name="Content Placeholder 2">
            <a:extLst>
              <a:ext uri="{FF2B5EF4-FFF2-40B4-BE49-F238E27FC236}">
                <a16:creationId xmlns:a16="http://schemas.microsoft.com/office/drawing/2014/main" id="{1E8C777D-04CB-464B-BFAE-97E43EA7CFF7}"/>
              </a:ext>
            </a:extLst>
          </p:cNvPr>
          <p:cNvSpPr>
            <a:spLocks noGrp="1"/>
          </p:cNvSpPr>
          <p:nvPr>
            <p:ph idx="1"/>
          </p:nvPr>
        </p:nvSpPr>
        <p:spPr>
          <a:xfrm>
            <a:off x="838200" y="1825625"/>
            <a:ext cx="5257800" cy="4351338"/>
          </a:xfrm>
        </p:spPr>
        <p:txBody>
          <a:bodyPr/>
          <a:lstStyle/>
          <a:p>
            <a:pPr fontAlgn="base"/>
            <a:r>
              <a:rPr lang="en-US" dirty="0"/>
              <a:t>Primary research</a:t>
            </a:r>
          </a:p>
          <a:p>
            <a:pPr fontAlgn="base"/>
            <a:r>
              <a:rPr lang="en-US" dirty="0"/>
              <a:t>Quality improvement reports</a:t>
            </a:r>
          </a:p>
          <a:p>
            <a:pPr fontAlgn="base"/>
            <a:r>
              <a:rPr lang="en-US" dirty="0"/>
              <a:t>Organization statements</a:t>
            </a:r>
          </a:p>
          <a:p>
            <a:pPr fontAlgn="base"/>
            <a:r>
              <a:rPr lang="en-US" dirty="0"/>
              <a:t>Review articles</a:t>
            </a:r>
          </a:p>
          <a:p>
            <a:pPr fontAlgn="base"/>
            <a:r>
              <a:rPr lang="en-US" dirty="0"/>
              <a:t>Various hospital guidelines</a:t>
            </a:r>
          </a:p>
        </p:txBody>
      </p:sp>
      <p:pic>
        <p:nvPicPr>
          <p:cNvPr id="8194" name="Picture 2">
            <a:extLst>
              <a:ext uri="{FF2B5EF4-FFF2-40B4-BE49-F238E27FC236}">
                <a16:creationId xmlns:a16="http://schemas.microsoft.com/office/drawing/2014/main" id="{06EE659A-4FAE-3649-9828-587ABD6F0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170" y="1169039"/>
            <a:ext cx="4512129" cy="532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51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52F9-4CEC-604F-8F43-E7734116AE78}"/>
              </a:ext>
            </a:extLst>
          </p:cNvPr>
          <p:cNvSpPr>
            <a:spLocks noGrp="1"/>
          </p:cNvSpPr>
          <p:nvPr>
            <p:ph type="title"/>
          </p:nvPr>
        </p:nvSpPr>
        <p:spPr>
          <a:xfrm>
            <a:off x="751116" y="379639"/>
            <a:ext cx="10515600" cy="1325563"/>
          </a:xfrm>
        </p:spPr>
        <p:txBody>
          <a:bodyPr/>
          <a:lstStyle/>
          <a:p>
            <a:r>
              <a:rPr lang="en-US" dirty="0"/>
              <a:t>Neo-Help</a:t>
            </a:r>
          </a:p>
        </p:txBody>
      </p:sp>
      <p:pic>
        <p:nvPicPr>
          <p:cNvPr id="5" name="Content Placeholder 4" descr="Diagram&#10;&#10;Description automatically generated">
            <a:extLst>
              <a:ext uri="{FF2B5EF4-FFF2-40B4-BE49-F238E27FC236}">
                <a16:creationId xmlns:a16="http://schemas.microsoft.com/office/drawing/2014/main" id="{4F0A23CE-641F-C646-AE3C-481A8837821B}"/>
              </a:ext>
            </a:extLst>
          </p:cNvPr>
          <p:cNvPicPr>
            <a:picLocks noGrp="1" noChangeAspect="1"/>
          </p:cNvPicPr>
          <p:nvPr>
            <p:ph idx="1"/>
          </p:nvPr>
        </p:nvPicPr>
        <p:blipFill>
          <a:blip r:embed="rId2"/>
          <a:stretch>
            <a:fillRect/>
          </a:stretch>
        </p:blipFill>
        <p:spPr>
          <a:xfrm>
            <a:off x="2994221" y="0"/>
            <a:ext cx="9176971" cy="6858001"/>
          </a:xfrm>
        </p:spPr>
      </p:pic>
    </p:spTree>
    <p:extLst>
      <p:ext uri="{BB962C8B-B14F-4D97-AF65-F5344CB8AC3E}">
        <p14:creationId xmlns:p14="http://schemas.microsoft.com/office/powerpoint/2010/main" val="1906179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E73A-C052-264A-BC80-63F0508B9E25}"/>
              </a:ext>
            </a:extLst>
          </p:cNvPr>
          <p:cNvSpPr>
            <a:spLocks noGrp="1"/>
          </p:cNvSpPr>
          <p:nvPr>
            <p:ph type="title"/>
          </p:nvPr>
        </p:nvSpPr>
        <p:spPr/>
        <p:txBody>
          <a:bodyPr/>
          <a:lstStyle/>
          <a:p>
            <a:r>
              <a:rPr lang="en-US" dirty="0"/>
              <a:t>Key Measures for Normothermia During OCC</a:t>
            </a:r>
          </a:p>
        </p:txBody>
      </p:sp>
      <p:sp>
        <p:nvSpPr>
          <p:cNvPr id="3" name="Content Placeholder 2">
            <a:extLst>
              <a:ext uri="{FF2B5EF4-FFF2-40B4-BE49-F238E27FC236}">
                <a16:creationId xmlns:a16="http://schemas.microsoft.com/office/drawing/2014/main" id="{24A3C91E-5B9A-1E46-9FF1-23E768F1CDF1}"/>
              </a:ext>
            </a:extLst>
          </p:cNvPr>
          <p:cNvSpPr>
            <a:spLocks noGrp="1"/>
          </p:cNvSpPr>
          <p:nvPr>
            <p:ph idx="1"/>
          </p:nvPr>
        </p:nvSpPr>
        <p:spPr/>
        <p:txBody>
          <a:bodyPr>
            <a:normAutofit/>
          </a:bodyPr>
          <a:lstStyle/>
          <a:p>
            <a:pPr lvl="0" fontAlgn="base"/>
            <a:r>
              <a:rPr lang="en-US" sz="2400" dirty="0"/>
              <a:t>Ensure a warm draft-free environment of 75°F</a:t>
            </a:r>
          </a:p>
          <a:p>
            <a:pPr lvl="0" fontAlgn="base"/>
            <a:r>
              <a:rPr lang="en-US" sz="2400" dirty="0"/>
              <a:t>Ensure </a:t>
            </a:r>
            <a:r>
              <a:rPr lang="en-US" sz="2400" u="sng" dirty="0"/>
              <a:t>warmed (sterile) towels </a:t>
            </a:r>
            <a:r>
              <a:rPr lang="en-US" sz="2400" dirty="0"/>
              <a:t>are available for stimulating/holding the baby during OCC and for later transfer to the stabilization area </a:t>
            </a:r>
          </a:p>
          <a:p>
            <a:pPr lvl="0" fontAlgn="base"/>
            <a:r>
              <a:rPr lang="en-US" sz="2400" dirty="0"/>
              <a:t>Ensure </a:t>
            </a:r>
            <a:r>
              <a:rPr lang="en-US" sz="2400" u="sng" dirty="0"/>
              <a:t>(sterile) plastic bag </a:t>
            </a:r>
            <a:r>
              <a:rPr lang="en-US" sz="2400" dirty="0"/>
              <a:t>or thermal suit available for use if gestation requires it</a:t>
            </a:r>
          </a:p>
          <a:p>
            <a:pPr lvl="0" fontAlgn="base"/>
            <a:r>
              <a:rPr lang="en-US" sz="2400" dirty="0"/>
              <a:t>External heat source during OCC</a:t>
            </a:r>
          </a:p>
          <a:p>
            <a:pPr lvl="0" fontAlgn="base"/>
            <a:r>
              <a:rPr lang="en-US" sz="2400" dirty="0"/>
              <a:t>Ensure that the heat source is activated on the radiant warmer</a:t>
            </a:r>
          </a:p>
          <a:p>
            <a:pPr lvl="0" fontAlgn="base"/>
            <a:r>
              <a:rPr lang="en-US" sz="2400" dirty="0"/>
              <a:t>Ensure chemical mattress is activated at the appropriate time</a:t>
            </a:r>
          </a:p>
          <a:p>
            <a:pPr lvl="0" fontAlgn="base"/>
            <a:r>
              <a:rPr lang="en-US" sz="2400" dirty="0"/>
              <a:t>Cover the baby’s head as soon as possible using a hat or the relevant part of the plastic thermal suit</a:t>
            </a:r>
          </a:p>
          <a:p>
            <a:pPr lvl="0" fontAlgn="base"/>
            <a:r>
              <a:rPr lang="en-US" sz="2400" dirty="0"/>
              <a:t>Check temperature after OCC is complete and maintain normothermia thereafter</a:t>
            </a:r>
          </a:p>
        </p:txBody>
      </p:sp>
    </p:spTree>
    <p:extLst>
      <p:ext uri="{BB962C8B-B14F-4D97-AF65-F5344CB8AC3E}">
        <p14:creationId xmlns:p14="http://schemas.microsoft.com/office/powerpoint/2010/main" val="129718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BF36BC-694B-314F-83F3-F0429A6AF91C}"/>
              </a:ext>
            </a:extLst>
          </p:cNvPr>
          <p:cNvSpPr>
            <a:spLocks noGrp="1"/>
          </p:cNvSpPr>
          <p:nvPr>
            <p:ph idx="1"/>
          </p:nvPr>
        </p:nvSpPr>
        <p:spPr/>
        <p:txBody>
          <a:bodyPr>
            <a:normAutofit fontScale="85000" lnSpcReduction="20000"/>
          </a:bodyPr>
          <a:lstStyle/>
          <a:p>
            <a:pPr fontAlgn="base"/>
            <a:r>
              <a:rPr lang="en-US" dirty="0"/>
              <a:t>American College of Obstetricians and Gynecologists + American Academy of Pediatrics + Neonatal Resuscitation Program/ILCOR</a:t>
            </a:r>
          </a:p>
          <a:p>
            <a:pPr lvl="1" fontAlgn="base"/>
            <a:r>
              <a:rPr lang="en-US" dirty="0">
                <a:solidFill>
                  <a:srgbClr val="0070C0"/>
                </a:solidFill>
              </a:rPr>
              <a:t>at least 30 to 60 seconds - term and preterm infants</a:t>
            </a:r>
          </a:p>
          <a:p>
            <a:pPr fontAlgn="base"/>
            <a:r>
              <a:rPr lang="en-US" dirty="0"/>
              <a:t>Canadian Pediatric Society </a:t>
            </a:r>
          </a:p>
          <a:p>
            <a:pPr lvl="1" fontAlgn="base"/>
            <a:r>
              <a:rPr lang="en-US" dirty="0">
                <a:solidFill>
                  <a:srgbClr val="0070C0"/>
                </a:solidFill>
              </a:rPr>
              <a:t>at least 30 to 60 seconds - term and preterm infants</a:t>
            </a:r>
          </a:p>
          <a:p>
            <a:pPr fontAlgn="base"/>
            <a:r>
              <a:rPr lang="en-US" dirty="0"/>
              <a:t>Society of Obstetricians and </a:t>
            </a:r>
            <a:r>
              <a:rPr lang="en-US" dirty="0" err="1"/>
              <a:t>Gynaecologists</a:t>
            </a:r>
            <a:r>
              <a:rPr lang="en-US" dirty="0"/>
              <a:t> of Canada</a:t>
            </a:r>
            <a:r>
              <a:rPr lang="en-US" b="1" dirty="0"/>
              <a:t> </a:t>
            </a:r>
          </a:p>
          <a:p>
            <a:pPr lvl="1" fontAlgn="base"/>
            <a:r>
              <a:rPr lang="en-US" dirty="0">
                <a:solidFill>
                  <a:srgbClr val="0070C0"/>
                </a:solidFill>
              </a:rPr>
              <a:t>at least 60 seconds - in term and preterm babies (who do not require resuscitation)</a:t>
            </a:r>
          </a:p>
          <a:p>
            <a:r>
              <a:rPr lang="en-US" dirty="0"/>
              <a:t>World Health Organization (WHO)</a:t>
            </a:r>
          </a:p>
          <a:p>
            <a:pPr lvl="1"/>
            <a:r>
              <a:rPr lang="en-US" dirty="0">
                <a:solidFill>
                  <a:srgbClr val="0070C0"/>
                </a:solidFill>
              </a:rPr>
              <a:t>at least 60 seconds - in term and preterm babies</a:t>
            </a:r>
          </a:p>
          <a:p>
            <a:pPr fontAlgn="base"/>
            <a:r>
              <a:rPr lang="en-US" dirty="0"/>
              <a:t>British Association of Perinatal Medicine</a:t>
            </a:r>
          </a:p>
          <a:p>
            <a:pPr lvl="1" fontAlgn="base"/>
            <a:r>
              <a:rPr lang="en-US" dirty="0">
                <a:solidFill>
                  <a:srgbClr val="0070C0"/>
                </a:solidFill>
              </a:rPr>
              <a:t>at least 60 seconds - 34 weeks and less</a:t>
            </a:r>
          </a:p>
          <a:p>
            <a:pPr fontAlgn="base"/>
            <a:r>
              <a:rPr lang="en-US" dirty="0"/>
              <a:t>Royal College of Obstetrics and Gynecologists </a:t>
            </a:r>
          </a:p>
          <a:p>
            <a:pPr lvl="1" fontAlgn="base"/>
            <a:r>
              <a:rPr lang="en-US" dirty="0">
                <a:solidFill>
                  <a:srgbClr val="0070C0"/>
                </a:solidFill>
              </a:rPr>
              <a:t>at least 2 minutes after birth - term and preterm infants</a:t>
            </a:r>
          </a:p>
        </p:txBody>
      </p:sp>
      <p:sp>
        <p:nvSpPr>
          <p:cNvPr id="4" name="Title 1">
            <a:extLst>
              <a:ext uri="{FF2B5EF4-FFF2-40B4-BE49-F238E27FC236}">
                <a16:creationId xmlns:a16="http://schemas.microsoft.com/office/drawing/2014/main" id="{B4A9A89C-08A1-2348-BF7E-D057112FFD9F}"/>
              </a:ext>
            </a:extLst>
          </p:cNvPr>
          <p:cNvSpPr>
            <a:spLocks noGrp="1"/>
          </p:cNvSpPr>
          <p:nvPr>
            <p:ph type="title"/>
          </p:nvPr>
        </p:nvSpPr>
        <p:spPr>
          <a:xfrm>
            <a:off x="838200" y="365125"/>
            <a:ext cx="10515600" cy="1325563"/>
          </a:xfrm>
        </p:spPr>
        <p:txBody>
          <a:bodyPr/>
          <a:lstStyle/>
          <a:p>
            <a:r>
              <a:rPr lang="en-US" dirty="0"/>
              <a:t>Who Supports Optimal Cord Clamping?</a:t>
            </a:r>
          </a:p>
        </p:txBody>
      </p:sp>
    </p:spTree>
    <p:extLst>
      <p:ext uri="{BB962C8B-B14F-4D97-AF65-F5344CB8AC3E}">
        <p14:creationId xmlns:p14="http://schemas.microsoft.com/office/powerpoint/2010/main" val="1353941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E73A-C052-264A-BC80-63F0508B9E25}"/>
              </a:ext>
            </a:extLst>
          </p:cNvPr>
          <p:cNvSpPr>
            <a:spLocks noGrp="1"/>
          </p:cNvSpPr>
          <p:nvPr>
            <p:ph type="title"/>
          </p:nvPr>
        </p:nvSpPr>
        <p:spPr/>
        <p:txBody>
          <a:bodyPr/>
          <a:lstStyle/>
          <a:p>
            <a:r>
              <a:rPr lang="en-US" dirty="0"/>
              <a:t>Key Measures for Normothermia During OCC</a:t>
            </a:r>
          </a:p>
        </p:txBody>
      </p:sp>
      <p:sp>
        <p:nvSpPr>
          <p:cNvPr id="3" name="Content Placeholder 2">
            <a:extLst>
              <a:ext uri="{FF2B5EF4-FFF2-40B4-BE49-F238E27FC236}">
                <a16:creationId xmlns:a16="http://schemas.microsoft.com/office/drawing/2014/main" id="{24A3C91E-5B9A-1E46-9FF1-23E768F1CDF1}"/>
              </a:ext>
            </a:extLst>
          </p:cNvPr>
          <p:cNvSpPr>
            <a:spLocks noGrp="1"/>
          </p:cNvSpPr>
          <p:nvPr>
            <p:ph idx="1"/>
          </p:nvPr>
        </p:nvSpPr>
        <p:spPr/>
        <p:txBody>
          <a:bodyPr>
            <a:normAutofit/>
          </a:bodyPr>
          <a:lstStyle/>
          <a:p>
            <a:r>
              <a:rPr lang="en-US" dirty="0"/>
              <a:t>ILCOR recommendations: </a:t>
            </a:r>
          </a:p>
          <a:p>
            <a:pPr lvl="1"/>
            <a:r>
              <a:rPr lang="en-US" dirty="0"/>
              <a:t>Radiant warmer </a:t>
            </a:r>
          </a:p>
          <a:p>
            <a:pPr lvl="1"/>
            <a:r>
              <a:rPr lang="en-US" dirty="0"/>
              <a:t>Warm environment (73–75°F in the delivery room)</a:t>
            </a:r>
          </a:p>
          <a:p>
            <a:pPr lvl="1"/>
            <a:r>
              <a:rPr lang="en-US" dirty="0"/>
              <a:t>Warm blankets</a:t>
            </a:r>
          </a:p>
          <a:p>
            <a:pPr lvl="1"/>
            <a:r>
              <a:rPr lang="en-US" dirty="0"/>
              <a:t>Plastic wrapping without drying</a:t>
            </a:r>
          </a:p>
          <a:p>
            <a:pPr lvl="1"/>
            <a:r>
              <a:rPr lang="en-US" dirty="0"/>
              <a:t>Cap</a:t>
            </a:r>
          </a:p>
          <a:p>
            <a:pPr lvl="1"/>
            <a:r>
              <a:rPr lang="en-US" dirty="0"/>
              <a:t>Thermal mattresses to reduce hypothermia (temperature &lt;96.8°F on admission to NICU)</a:t>
            </a:r>
          </a:p>
        </p:txBody>
      </p:sp>
    </p:spTree>
    <p:extLst>
      <p:ext uri="{BB962C8B-B14F-4D97-AF65-F5344CB8AC3E}">
        <p14:creationId xmlns:p14="http://schemas.microsoft.com/office/powerpoint/2010/main" val="1725792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E8A3-EBC1-5D49-9066-559411444A31}"/>
              </a:ext>
            </a:extLst>
          </p:cNvPr>
          <p:cNvSpPr>
            <a:spLocks noGrp="1"/>
          </p:cNvSpPr>
          <p:nvPr>
            <p:ph type="title"/>
          </p:nvPr>
        </p:nvSpPr>
        <p:spPr/>
        <p:txBody>
          <a:bodyPr/>
          <a:lstStyle/>
          <a:p>
            <a:r>
              <a:rPr lang="en-US" dirty="0">
                <a:highlight>
                  <a:srgbClr val="FFFF00"/>
                </a:highlight>
              </a:rPr>
              <a:t>Physiology of Cord Clamping</a:t>
            </a:r>
          </a:p>
        </p:txBody>
      </p:sp>
      <p:sp>
        <p:nvSpPr>
          <p:cNvPr id="3" name="Content Placeholder 2">
            <a:extLst>
              <a:ext uri="{FF2B5EF4-FFF2-40B4-BE49-F238E27FC236}">
                <a16:creationId xmlns:a16="http://schemas.microsoft.com/office/drawing/2014/main" id="{E11F0E4A-3A74-0843-8181-2A1BD9F361CD}"/>
              </a:ext>
            </a:extLst>
          </p:cNvPr>
          <p:cNvSpPr>
            <a:spLocks noGrp="1"/>
          </p:cNvSpPr>
          <p:nvPr>
            <p:ph idx="1"/>
          </p:nvPr>
        </p:nvSpPr>
        <p:spPr>
          <a:xfrm>
            <a:off x="598714" y="1690688"/>
            <a:ext cx="10515600" cy="4351338"/>
          </a:xfrm>
        </p:spPr>
        <p:txBody>
          <a:bodyPr>
            <a:normAutofit/>
          </a:bodyPr>
          <a:lstStyle/>
          <a:p>
            <a:r>
              <a:rPr lang="en-US" dirty="0"/>
              <a:t>Infant breathes → decrease pulmonary vascular resistance → increase pulmonary blood flow → increase preload to left heart → increase systemic blood flow</a:t>
            </a:r>
          </a:p>
          <a:p>
            <a:r>
              <a:rPr lang="en-US" dirty="0"/>
              <a:t>DCC: Increased preload → more blood from placenta to lungs → to body</a:t>
            </a:r>
          </a:p>
          <a:p>
            <a:r>
              <a:rPr lang="en-US" dirty="0"/>
              <a:t>ECC: Less preload → Pulmonary vascular resistance (PVR) remains high (less pulmonary blood flow) while systemic BP rises as lose placental circuit→ hypoxia, pulmonary hypertension, decreased cardiac output</a:t>
            </a:r>
          </a:p>
        </p:txBody>
      </p:sp>
    </p:spTree>
    <p:extLst>
      <p:ext uri="{BB962C8B-B14F-4D97-AF65-F5344CB8AC3E}">
        <p14:creationId xmlns:p14="http://schemas.microsoft.com/office/powerpoint/2010/main" val="129445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3EF5-4905-D24F-831E-D61D6B80B896}"/>
              </a:ext>
            </a:extLst>
          </p:cNvPr>
          <p:cNvSpPr>
            <a:spLocks noGrp="1"/>
          </p:cNvSpPr>
          <p:nvPr>
            <p:ph type="title"/>
          </p:nvPr>
        </p:nvSpPr>
        <p:spPr/>
        <p:txBody>
          <a:bodyPr/>
          <a:lstStyle/>
          <a:p>
            <a:r>
              <a:rPr lang="en-US" dirty="0"/>
              <a:t>Why Wait to Clamp the Cord?</a:t>
            </a:r>
          </a:p>
        </p:txBody>
      </p:sp>
      <p:sp>
        <p:nvSpPr>
          <p:cNvPr id="3" name="Content Placeholder 2">
            <a:extLst>
              <a:ext uri="{FF2B5EF4-FFF2-40B4-BE49-F238E27FC236}">
                <a16:creationId xmlns:a16="http://schemas.microsoft.com/office/drawing/2014/main" id="{24266847-D4C0-5D4B-987B-90F0D159B0F7}"/>
              </a:ext>
            </a:extLst>
          </p:cNvPr>
          <p:cNvSpPr>
            <a:spLocks noGrp="1"/>
          </p:cNvSpPr>
          <p:nvPr>
            <p:ph idx="1"/>
          </p:nvPr>
        </p:nvSpPr>
        <p:spPr/>
        <p:txBody>
          <a:bodyPr/>
          <a:lstStyle/>
          <a:p>
            <a:r>
              <a:rPr lang="en-US" b="1" dirty="0"/>
              <a:t>Optimal Cord Clamping reduces death in </a:t>
            </a:r>
            <a:r>
              <a:rPr lang="en-US" b="1" i="1" u="sng" dirty="0"/>
              <a:t>VLBW babies</a:t>
            </a:r>
            <a:r>
              <a:rPr lang="en-US" b="1" dirty="0"/>
              <a:t> ~33%</a:t>
            </a:r>
          </a:p>
          <a:p>
            <a:pPr lvl="1"/>
            <a:r>
              <a:rPr lang="en-US" b="1" dirty="0"/>
              <a:t>NNT in ELBW to prevent a death is 20</a:t>
            </a:r>
          </a:p>
          <a:p>
            <a:endParaRPr lang="en-US" dirty="0"/>
          </a:p>
          <a:p>
            <a:r>
              <a:rPr lang="en-US" b="1" dirty="0"/>
              <a:t>A conclusion regarding the preterm infant:</a:t>
            </a:r>
            <a:endParaRPr lang="en-US" dirty="0"/>
          </a:p>
          <a:p>
            <a:pPr lvl="1"/>
            <a:r>
              <a:rPr lang="en-US" b="1" dirty="0"/>
              <a:t>“Early cord clamping probably causes harm”</a:t>
            </a:r>
          </a:p>
          <a:p>
            <a:pPr marL="0" indent="0">
              <a:buNone/>
            </a:pPr>
            <a:endParaRPr lang="en-US" dirty="0">
              <a:effectLst/>
            </a:endParaRPr>
          </a:p>
          <a:p>
            <a:pPr marL="0" indent="0">
              <a:buNone/>
            </a:pPr>
            <a:r>
              <a:rPr lang="en-US" dirty="0"/>
              <a:t>Cochrane Review (</a:t>
            </a:r>
            <a:r>
              <a:rPr lang="en-US" i="1" dirty="0"/>
              <a:t>Rabe H et al., </a:t>
            </a:r>
            <a:r>
              <a:rPr lang="en-US" dirty="0"/>
              <a:t>2019)</a:t>
            </a:r>
          </a:p>
          <a:p>
            <a:pPr marL="0" indent="0">
              <a:buNone/>
            </a:pPr>
            <a:endParaRPr lang="en-US" dirty="0">
              <a:effectLst/>
            </a:endParaRPr>
          </a:p>
        </p:txBody>
      </p:sp>
    </p:spTree>
    <p:extLst>
      <p:ext uri="{BB962C8B-B14F-4D97-AF65-F5344CB8AC3E}">
        <p14:creationId xmlns:p14="http://schemas.microsoft.com/office/powerpoint/2010/main" val="176016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B3EF5-4905-D24F-831E-D61D6B80B896}"/>
              </a:ext>
            </a:extLst>
          </p:cNvPr>
          <p:cNvSpPr>
            <a:spLocks noGrp="1"/>
          </p:cNvSpPr>
          <p:nvPr>
            <p:ph type="title"/>
          </p:nvPr>
        </p:nvSpPr>
        <p:spPr/>
        <p:txBody>
          <a:bodyPr/>
          <a:lstStyle/>
          <a:p>
            <a:r>
              <a:rPr lang="en-US" dirty="0"/>
              <a:t>Why Wait to Clamp the Cord?</a:t>
            </a:r>
          </a:p>
        </p:txBody>
      </p:sp>
      <p:sp>
        <p:nvSpPr>
          <p:cNvPr id="3" name="Content Placeholder 2">
            <a:extLst>
              <a:ext uri="{FF2B5EF4-FFF2-40B4-BE49-F238E27FC236}">
                <a16:creationId xmlns:a16="http://schemas.microsoft.com/office/drawing/2014/main" id="{24266847-D4C0-5D4B-987B-90F0D159B0F7}"/>
              </a:ext>
            </a:extLst>
          </p:cNvPr>
          <p:cNvSpPr>
            <a:spLocks noGrp="1"/>
          </p:cNvSpPr>
          <p:nvPr>
            <p:ph idx="1"/>
          </p:nvPr>
        </p:nvSpPr>
        <p:spPr/>
        <p:txBody>
          <a:bodyPr>
            <a:normAutofit lnSpcReduction="10000"/>
          </a:bodyPr>
          <a:lstStyle/>
          <a:p>
            <a:r>
              <a:rPr lang="en-US" sz="3200" dirty="0"/>
              <a:t>Advantages</a:t>
            </a:r>
          </a:p>
          <a:p>
            <a:pPr lvl="1"/>
            <a:r>
              <a:rPr lang="en-US" dirty="0"/>
              <a:t>Term</a:t>
            </a:r>
          </a:p>
          <a:p>
            <a:pPr lvl="2"/>
            <a:r>
              <a:rPr lang="en-US" dirty="0"/>
              <a:t>Higher iron stores at 6 months</a:t>
            </a:r>
          </a:p>
          <a:p>
            <a:pPr lvl="2"/>
            <a:r>
              <a:rPr lang="en-US" dirty="0"/>
              <a:t>Decreased anemia</a:t>
            </a:r>
          </a:p>
          <a:p>
            <a:pPr lvl="2"/>
            <a:r>
              <a:rPr lang="en-US" dirty="0"/>
              <a:t>Improved developmental outcomes</a:t>
            </a:r>
          </a:p>
          <a:p>
            <a:pPr lvl="2"/>
            <a:endParaRPr lang="en-US" dirty="0"/>
          </a:p>
          <a:p>
            <a:pPr lvl="1"/>
            <a:r>
              <a:rPr lang="en-US" dirty="0"/>
              <a:t>Preterm</a:t>
            </a:r>
          </a:p>
          <a:p>
            <a:pPr lvl="2"/>
            <a:r>
              <a:rPr lang="en-US" dirty="0"/>
              <a:t>Improved survival</a:t>
            </a:r>
          </a:p>
          <a:p>
            <a:pPr lvl="2"/>
            <a:r>
              <a:rPr lang="en-US" dirty="0"/>
              <a:t>Stabilize blood pressure </a:t>
            </a:r>
          </a:p>
          <a:p>
            <a:pPr lvl="2"/>
            <a:r>
              <a:rPr lang="en-US" dirty="0"/>
              <a:t>Decreased need for boluses and vasopressors in the first 72 hours of life</a:t>
            </a:r>
          </a:p>
          <a:p>
            <a:pPr lvl="2"/>
            <a:r>
              <a:rPr lang="en-US" dirty="0"/>
              <a:t>Reduction of intraventricular hemorrhage [IVH] </a:t>
            </a:r>
          </a:p>
          <a:p>
            <a:pPr lvl="2"/>
            <a:r>
              <a:rPr lang="en-US" dirty="0"/>
              <a:t>Increased iron stores, decreased anemia, decreased transfusions</a:t>
            </a:r>
          </a:p>
          <a:p>
            <a:pPr lvl="2"/>
            <a:r>
              <a:rPr lang="en-US" dirty="0"/>
              <a:t>Possible decrease in necrotizing enterocolitis (NEC)</a:t>
            </a:r>
          </a:p>
        </p:txBody>
      </p:sp>
    </p:spTree>
    <p:extLst>
      <p:ext uri="{BB962C8B-B14F-4D97-AF65-F5344CB8AC3E}">
        <p14:creationId xmlns:p14="http://schemas.microsoft.com/office/powerpoint/2010/main" val="286448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E8A3-EBC1-5D49-9066-559411444A31}"/>
              </a:ext>
            </a:extLst>
          </p:cNvPr>
          <p:cNvSpPr>
            <a:spLocks noGrp="1"/>
          </p:cNvSpPr>
          <p:nvPr>
            <p:ph type="title"/>
          </p:nvPr>
        </p:nvSpPr>
        <p:spPr/>
        <p:txBody>
          <a:bodyPr/>
          <a:lstStyle/>
          <a:p>
            <a:r>
              <a:rPr lang="en-US" dirty="0"/>
              <a:t>Physiology of Cord Clamping</a:t>
            </a:r>
          </a:p>
        </p:txBody>
      </p:sp>
      <p:sp>
        <p:nvSpPr>
          <p:cNvPr id="3" name="Content Placeholder 2">
            <a:extLst>
              <a:ext uri="{FF2B5EF4-FFF2-40B4-BE49-F238E27FC236}">
                <a16:creationId xmlns:a16="http://schemas.microsoft.com/office/drawing/2014/main" id="{E11F0E4A-3A74-0843-8181-2A1BD9F361CD}"/>
              </a:ext>
            </a:extLst>
          </p:cNvPr>
          <p:cNvSpPr>
            <a:spLocks noGrp="1"/>
          </p:cNvSpPr>
          <p:nvPr>
            <p:ph idx="1"/>
          </p:nvPr>
        </p:nvSpPr>
        <p:spPr>
          <a:xfrm>
            <a:off x="598714" y="1690688"/>
            <a:ext cx="10515600" cy="4351338"/>
          </a:xfrm>
        </p:spPr>
        <p:txBody>
          <a:bodyPr>
            <a:normAutofit lnSpcReduction="10000"/>
          </a:bodyPr>
          <a:lstStyle/>
          <a:p>
            <a:r>
              <a:rPr lang="en-US" dirty="0"/>
              <a:t>The portion of </a:t>
            </a:r>
            <a:r>
              <a:rPr lang="en-US" b="1" dirty="0"/>
              <a:t>Cardiac Output </a:t>
            </a:r>
            <a:r>
              <a:rPr lang="en-US" dirty="0"/>
              <a:t>that flows through the lungs</a:t>
            </a:r>
          </a:p>
          <a:p>
            <a:pPr lvl="1"/>
            <a:r>
              <a:rPr lang="en-US" dirty="0"/>
              <a:t>Fetus: 10-15% </a:t>
            </a:r>
          </a:p>
          <a:p>
            <a:pPr lvl="1"/>
            <a:r>
              <a:rPr lang="en-US" dirty="0"/>
              <a:t>After respirations are established: 100%</a:t>
            </a:r>
          </a:p>
          <a:p>
            <a:pPr lvl="1"/>
            <a:endParaRPr lang="en-US" dirty="0"/>
          </a:p>
          <a:p>
            <a:r>
              <a:rPr lang="en-US" dirty="0"/>
              <a:t>When the </a:t>
            </a:r>
            <a:r>
              <a:rPr lang="en-US" b="1" dirty="0"/>
              <a:t>lungs expand</a:t>
            </a:r>
            <a:r>
              <a:rPr lang="en-US" dirty="0"/>
              <a:t>, they are like a sink, that fills with blood </a:t>
            </a:r>
            <a:r>
              <a:rPr lang="en-US" dirty="0">
                <a:solidFill>
                  <a:schemeClr val="accent1"/>
                </a:solidFill>
              </a:rPr>
              <a:t>**</a:t>
            </a:r>
          </a:p>
          <a:p>
            <a:pPr lvl="1"/>
            <a:r>
              <a:rPr lang="en-US" dirty="0"/>
              <a:t>OCC: the (oxygenated) blood that fills the lungs </a:t>
            </a:r>
            <a:r>
              <a:rPr lang="en-US" u="sng" dirty="0"/>
              <a:t>comes from the placenta</a:t>
            </a:r>
          </a:p>
          <a:p>
            <a:pPr lvl="2"/>
            <a:r>
              <a:rPr lang="en-US" dirty="0"/>
              <a:t>Stabilizes the transition from fetal to neonatal circulation</a:t>
            </a:r>
          </a:p>
          <a:p>
            <a:pPr lvl="1"/>
            <a:r>
              <a:rPr lang="en-US" dirty="0"/>
              <a:t>ECC: the blood that fills the lungs </a:t>
            </a:r>
            <a:r>
              <a:rPr lang="en-US" u="sng" dirty="0"/>
              <a:t>is pulled from other organs</a:t>
            </a:r>
            <a:r>
              <a:rPr lang="en-US" dirty="0"/>
              <a:t> (brain, bowel…)</a:t>
            </a:r>
            <a:endParaRPr lang="en-US" u="sng" dirty="0"/>
          </a:p>
          <a:p>
            <a:pPr lvl="2"/>
            <a:r>
              <a:rPr lang="en-US" dirty="0"/>
              <a:t>Deprives these organs of blood, oxygen, stem cells, nutrients, etc.</a:t>
            </a:r>
          </a:p>
          <a:p>
            <a:pPr lvl="2"/>
            <a:endParaRPr lang="en-US" dirty="0"/>
          </a:p>
          <a:p>
            <a:r>
              <a:rPr lang="en-US" dirty="0"/>
              <a:t>The tiniest/sickest babies need this the most (placenta = life support)</a:t>
            </a:r>
          </a:p>
        </p:txBody>
      </p:sp>
    </p:spTree>
    <p:extLst>
      <p:ext uri="{BB962C8B-B14F-4D97-AF65-F5344CB8AC3E}">
        <p14:creationId xmlns:p14="http://schemas.microsoft.com/office/powerpoint/2010/main" val="324422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E8A3-EBC1-5D49-9066-559411444A31}"/>
              </a:ext>
            </a:extLst>
          </p:cNvPr>
          <p:cNvSpPr>
            <a:spLocks noGrp="1"/>
          </p:cNvSpPr>
          <p:nvPr>
            <p:ph type="title"/>
          </p:nvPr>
        </p:nvSpPr>
        <p:spPr/>
        <p:txBody>
          <a:bodyPr/>
          <a:lstStyle/>
          <a:p>
            <a:r>
              <a:rPr lang="en-US" dirty="0"/>
              <a:t>Physiology of Cord Clamping</a:t>
            </a:r>
          </a:p>
        </p:txBody>
      </p:sp>
      <p:sp>
        <p:nvSpPr>
          <p:cNvPr id="3" name="Content Placeholder 2">
            <a:extLst>
              <a:ext uri="{FF2B5EF4-FFF2-40B4-BE49-F238E27FC236}">
                <a16:creationId xmlns:a16="http://schemas.microsoft.com/office/drawing/2014/main" id="{E11F0E4A-3A74-0843-8181-2A1BD9F361CD}"/>
              </a:ext>
            </a:extLst>
          </p:cNvPr>
          <p:cNvSpPr>
            <a:spLocks noGrp="1"/>
          </p:cNvSpPr>
          <p:nvPr>
            <p:ph idx="1"/>
          </p:nvPr>
        </p:nvSpPr>
        <p:spPr>
          <a:xfrm>
            <a:off x="598714" y="1690688"/>
            <a:ext cx="10755086" cy="4351338"/>
          </a:xfrm>
        </p:spPr>
        <p:txBody>
          <a:bodyPr>
            <a:normAutofit lnSpcReduction="10000"/>
          </a:bodyPr>
          <a:lstStyle/>
          <a:p>
            <a:r>
              <a:rPr lang="en-US" dirty="0"/>
              <a:t>50-75% of blood the available for transfer from placenta-to-fetus</a:t>
            </a:r>
          </a:p>
          <a:p>
            <a:pPr lvl="1"/>
            <a:r>
              <a:rPr lang="en-US" dirty="0"/>
              <a:t>Occurs within the first minute after birth </a:t>
            </a:r>
          </a:p>
          <a:p>
            <a:pPr lvl="1"/>
            <a:r>
              <a:rPr lang="en-US" dirty="0"/>
              <a:t>So, just “wait a minute”</a:t>
            </a:r>
          </a:p>
          <a:p>
            <a:pPr marL="0" indent="0">
              <a:buNone/>
            </a:pPr>
            <a:endParaRPr lang="en-US" b="1" dirty="0"/>
          </a:p>
          <a:p>
            <a:r>
              <a:rPr lang="en-US" dirty="0"/>
              <a:t>Clamping after the onset of respirations/respiratory support avoids</a:t>
            </a:r>
          </a:p>
          <a:p>
            <a:pPr lvl="1"/>
            <a:r>
              <a:rPr lang="en-US" dirty="0"/>
              <a:t>Reflex bradycardia</a:t>
            </a:r>
          </a:p>
          <a:p>
            <a:pPr lvl="1"/>
            <a:r>
              <a:rPr lang="en-US" dirty="0"/>
              <a:t>Compensatory tachycardia</a:t>
            </a:r>
          </a:p>
          <a:p>
            <a:pPr lvl="1"/>
            <a:r>
              <a:rPr lang="en-US" dirty="0"/>
              <a:t>Swings in blood pressure and flow</a:t>
            </a:r>
          </a:p>
          <a:p>
            <a:pPr lvl="1"/>
            <a:endParaRPr lang="en-US" dirty="0"/>
          </a:p>
          <a:p>
            <a:r>
              <a:rPr lang="en-US" dirty="0"/>
              <a:t>The tiniest/sickest babies are likely affected by this the most</a:t>
            </a:r>
          </a:p>
        </p:txBody>
      </p:sp>
    </p:spTree>
    <p:extLst>
      <p:ext uri="{BB962C8B-B14F-4D97-AF65-F5344CB8AC3E}">
        <p14:creationId xmlns:p14="http://schemas.microsoft.com/office/powerpoint/2010/main" val="4709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E8A3-EBC1-5D49-9066-559411444A31}"/>
              </a:ext>
            </a:extLst>
          </p:cNvPr>
          <p:cNvSpPr>
            <a:spLocks noGrp="1"/>
          </p:cNvSpPr>
          <p:nvPr>
            <p:ph type="title"/>
          </p:nvPr>
        </p:nvSpPr>
        <p:spPr/>
        <p:txBody>
          <a:bodyPr/>
          <a:lstStyle/>
          <a:p>
            <a:r>
              <a:rPr lang="en-US" dirty="0"/>
              <a:t>The First Breath</a:t>
            </a:r>
          </a:p>
        </p:txBody>
      </p:sp>
      <p:sp>
        <p:nvSpPr>
          <p:cNvPr id="3" name="Content Placeholder 2">
            <a:extLst>
              <a:ext uri="{FF2B5EF4-FFF2-40B4-BE49-F238E27FC236}">
                <a16:creationId xmlns:a16="http://schemas.microsoft.com/office/drawing/2014/main" id="{E11F0E4A-3A74-0843-8181-2A1BD9F361CD}"/>
              </a:ext>
            </a:extLst>
          </p:cNvPr>
          <p:cNvSpPr>
            <a:spLocks noGrp="1"/>
          </p:cNvSpPr>
          <p:nvPr>
            <p:ph idx="1"/>
          </p:nvPr>
        </p:nvSpPr>
        <p:spPr>
          <a:xfrm>
            <a:off x="598714" y="1690688"/>
            <a:ext cx="10515600" cy="4351338"/>
          </a:xfrm>
        </p:spPr>
        <p:txBody>
          <a:bodyPr>
            <a:normAutofit lnSpcReduction="10000"/>
          </a:bodyPr>
          <a:lstStyle/>
          <a:p>
            <a:r>
              <a:rPr lang="en-US" b="1" dirty="0"/>
              <a:t>The KEY to improved hemodynamics at birth…..  </a:t>
            </a:r>
            <a:r>
              <a:rPr lang="en-US" b="1" u="sng" dirty="0"/>
              <a:t>respirations</a:t>
            </a:r>
          </a:p>
          <a:p>
            <a:endParaRPr lang="en-US" dirty="0"/>
          </a:p>
          <a:p>
            <a:r>
              <a:rPr lang="en-US" dirty="0"/>
              <a:t>The start of breathing in infants less than 32 weeks gestation:</a:t>
            </a:r>
          </a:p>
          <a:p>
            <a:pPr lvl="1"/>
            <a:r>
              <a:rPr lang="en-US" dirty="0"/>
              <a:t>40% by 20 sec </a:t>
            </a:r>
          </a:p>
          <a:p>
            <a:pPr lvl="1"/>
            <a:r>
              <a:rPr lang="en-US" dirty="0"/>
              <a:t>70% by 40 sec </a:t>
            </a:r>
          </a:p>
          <a:p>
            <a:pPr lvl="1"/>
            <a:r>
              <a:rPr lang="en-US" dirty="0"/>
              <a:t>90% by 60 sec</a:t>
            </a:r>
          </a:p>
          <a:p>
            <a:pPr lvl="1">
              <a:buFontTx/>
              <a:buChar char="-"/>
            </a:pPr>
            <a:r>
              <a:rPr lang="en-US" i="1" dirty="0"/>
              <a:t>Anup </a:t>
            </a:r>
            <a:r>
              <a:rPr lang="en-US" i="1" dirty="0" err="1"/>
              <a:t>Katheria</a:t>
            </a:r>
            <a:r>
              <a:rPr lang="en-US" i="1" dirty="0"/>
              <a:t>, et al. </a:t>
            </a:r>
          </a:p>
          <a:p>
            <a:pPr lvl="1">
              <a:buFontTx/>
              <a:buChar char="-"/>
            </a:pPr>
            <a:endParaRPr lang="en-US" dirty="0"/>
          </a:p>
          <a:p>
            <a:r>
              <a:rPr lang="en-US" dirty="0"/>
              <a:t>80–90% of very preterm infants breathe spontaneously by 60 sec without resuscitation, particularly if gently stimulated (</a:t>
            </a:r>
            <a:r>
              <a:rPr lang="en-US" i="1" dirty="0"/>
              <a:t>Neil Finer</a:t>
            </a:r>
            <a:r>
              <a:rPr lang="en-US" dirty="0"/>
              <a:t>) </a:t>
            </a:r>
          </a:p>
          <a:p>
            <a:endParaRPr lang="en-US" dirty="0"/>
          </a:p>
          <a:p>
            <a:pPr marL="457200" lvl="1" indent="0">
              <a:buNone/>
            </a:pPr>
            <a:endParaRPr lang="en-US" dirty="0"/>
          </a:p>
        </p:txBody>
      </p:sp>
    </p:spTree>
    <p:extLst>
      <p:ext uri="{BB962C8B-B14F-4D97-AF65-F5344CB8AC3E}">
        <p14:creationId xmlns:p14="http://schemas.microsoft.com/office/powerpoint/2010/main" val="4067298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2729</Words>
  <Application>Microsoft Macintosh PowerPoint</Application>
  <PresentationFormat>Widescreen</PresentationFormat>
  <Paragraphs>347</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Times-Roman</vt:lpstr>
      <vt:lpstr>Office Theme</vt:lpstr>
      <vt:lpstr>OPTIMAL CORD CLAMPING PROJECT</vt:lpstr>
      <vt:lpstr>What is “Optimal” Cord Clamping?</vt:lpstr>
      <vt:lpstr>Who Supports Optimal Cord Clamping?</vt:lpstr>
      <vt:lpstr>Who Supports Optimal Cord Clamping?</vt:lpstr>
      <vt:lpstr>Why Wait to Clamp the Cord?</vt:lpstr>
      <vt:lpstr>Why Wait to Clamp the Cord?</vt:lpstr>
      <vt:lpstr>Physiology of Cord Clamping</vt:lpstr>
      <vt:lpstr>Physiology of Cord Clamping</vt:lpstr>
      <vt:lpstr>The First Breath</vt:lpstr>
      <vt:lpstr>OCC and Spontaneous Respirations</vt:lpstr>
      <vt:lpstr>OCC and Spontaneous Respirations</vt:lpstr>
      <vt:lpstr>OCC after Spontaneous Respirations</vt:lpstr>
      <vt:lpstr>OCC after Spontaneous Respirations</vt:lpstr>
      <vt:lpstr>Decreased Mortality with OCC</vt:lpstr>
      <vt:lpstr>Decreased Mortality with OCC</vt:lpstr>
      <vt:lpstr>Decreased Mortality with OCC</vt:lpstr>
      <vt:lpstr>Decreased Mortality with OCC</vt:lpstr>
      <vt:lpstr>Decreased Mortality with OCC</vt:lpstr>
      <vt:lpstr>Decreased Mortality with OCC</vt:lpstr>
      <vt:lpstr>Benefits of Placental Transfusion</vt:lpstr>
      <vt:lpstr>Adverse Effects</vt:lpstr>
      <vt:lpstr>Concern – Hyperbilirubinemia and Polycythemia </vt:lpstr>
      <vt:lpstr>Mortality ✔️  Bilirubin?</vt:lpstr>
      <vt:lpstr>Mortality ✔️  Bilirubin?</vt:lpstr>
      <vt:lpstr>Mortality ✔️  Bilirubin?</vt:lpstr>
      <vt:lpstr>Mortality ✔️  Temperature and Bilirubin?</vt:lpstr>
      <vt:lpstr>Mortality ✔️  Temperature?</vt:lpstr>
      <vt:lpstr>Mortality ✔️  Temperature?</vt:lpstr>
      <vt:lpstr>TIPQC Aim</vt:lpstr>
      <vt:lpstr>PowerPoint Presentation</vt:lpstr>
      <vt:lpstr>The Details</vt:lpstr>
      <vt:lpstr>The most vulnerable</vt:lpstr>
      <vt:lpstr>Contraindications </vt:lpstr>
      <vt:lpstr>Cord Milking</vt:lpstr>
      <vt:lpstr>Timeline</vt:lpstr>
      <vt:lpstr>Pilots Sites</vt:lpstr>
      <vt:lpstr>Resources on Google Drive</vt:lpstr>
      <vt:lpstr>Neo-Help</vt:lpstr>
      <vt:lpstr>Key Measures for Normothermia During OCC</vt:lpstr>
      <vt:lpstr>Key Measures for Normothermia During OCC</vt:lpstr>
      <vt:lpstr>Physiology of Cord Clamping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CORD CLAMPING PROJECT</dc:title>
  <dc:creator>Bass, J. Kirk</dc:creator>
  <cp:lastModifiedBy>Bass, J. Kirk</cp:lastModifiedBy>
  <cp:revision>10</cp:revision>
  <dcterms:created xsi:type="dcterms:W3CDTF">2022-03-03T05:10:57Z</dcterms:created>
  <dcterms:modified xsi:type="dcterms:W3CDTF">2022-03-25T11:25:16Z</dcterms:modified>
</cp:coreProperties>
</file>